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35.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78.xml" ContentType="application/vnd.openxmlformats-officedocument.presentationml.slide+xml"/>
  <Override PartName="/ppt/slides/slide81.xml" ContentType="application/vnd.openxmlformats-officedocument.presentationml.slide+xml"/>
  <Override PartName="/ppt/slides/slide7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77.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5.xml" ContentType="application/vnd.openxmlformats-officedocument.presentationml.slide+xml"/>
  <Override PartName="/ppt/slides/slide52.xml" ContentType="application/vnd.openxmlformats-officedocument.presentationml.slide+xml"/>
  <Override PartName="/ppt/slides/slide5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56.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67.xml" ContentType="application/vnd.openxmlformats-officedocument.presentationml.slide+xml"/>
  <Override PartName="/ppt/slides/slide70.xml" ContentType="application/vnd.openxmlformats-officedocument.presentationml.slide+xml"/>
  <Override PartName="/ppt/slides/slide65.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6.xml" ContentType="application/vnd.openxmlformats-officedocument.presentationml.slide+xml"/>
  <Override PartName="/ppt/slides/slide62.xml" ContentType="application/vnd.openxmlformats-officedocument.presentationml.slide+xml"/>
  <Override PartName="/ppt/slides/slide64.xml" ContentType="application/vnd.openxmlformats-officedocument.presentationml.slide+xml"/>
  <Override PartName="/ppt/slides/slide61.xml" ContentType="application/vnd.openxmlformats-officedocument.presentationml.slide+xml"/>
  <Override PartName="/ppt/slides/slide6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43.xml" ContentType="application/vnd.openxmlformats-officedocument.presentationml.notesSlide+xml"/>
  <Override PartName="/ppt/notesSlides/notesSlide37.xml" ContentType="application/vnd.openxmlformats-officedocument.presentationml.notesSlide+xml"/>
  <Override PartName="/ppt/notesSlides/notesSlide72.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62.xml" ContentType="application/vnd.openxmlformats-officedocument.presentationml.notesSlide+xml"/>
  <Override PartName="/ppt/notesSlides/notesSlide85.xml" ContentType="application/vnd.openxmlformats-officedocument.presentationml.notesSlide+xml"/>
  <Override PartName="/ppt/notesSlides/notesSlide61.xml" ContentType="application/vnd.openxmlformats-officedocument.presentationml.notesSlide+xml"/>
  <Override PartName="/ppt/notesSlides/notesSlide60.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70.xml" ContentType="application/vnd.openxmlformats-officedocument.presentationml.notesSlide+xml"/>
  <Override PartName="/ppt/notesSlides/notesSlide69.xml" ContentType="application/vnd.openxmlformats-officedocument.presentationml.notesSlide+xml"/>
  <Override PartName="/ppt/notesSlides/notesSlide68.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67.xml" ContentType="application/vnd.openxmlformats-officedocument.presentationml.notesSlide+xml"/>
  <Override PartName="/ppt/notesSlides/notesSlide66.xml" ContentType="application/vnd.openxmlformats-officedocument.presentationml.notesSlide+xml"/>
  <Override PartName="/ppt/notesSlides/notesSlide80.xml" ContentType="application/vnd.openxmlformats-officedocument.presentationml.notesSlide+xml"/>
  <Override PartName="/ppt/notesSlides/notesSlide59.xml" ContentType="application/vnd.openxmlformats-officedocument.presentationml.notesSlide+xml"/>
  <Override PartName="/ppt/notesSlides/notesSlide58.xml" ContentType="application/vnd.openxmlformats-officedocument.presentationml.notesSlide+xml"/>
  <Override PartName="/ppt/notesSlides/notesSlide57.xml" ContentType="application/vnd.openxmlformats-officedocument.presentationml.notesSlide+xml"/>
  <Override PartName="/ppt/notesSlides/notesSlide74.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75.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3.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71.xml" ContentType="application/vnd.openxmlformats-officedocument.presentationml.notesSlide+xml"/>
  <Override PartName="/ppt/notesSlides/notesSlide53.xml" ContentType="application/vnd.openxmlformats-officedocument.presentationml.notesSlide+xml"/>
  <Override PartName="/ppt/notesSlides/notesSlide51.xml" ContentType="application/vnd.openxmlformats-officedocument.presentationml.notesSlide+xml"/>
  <Override PartName="/ppt/notesSlides/notesSlide50.xml" ContentType="application/vnd.openxmlformats-officedocument.presentationml.notesSlide+xml"/>
  <Override PartName="/ppt/notesSlides/notesSlide86.xml" ContentType="application/vnd.openxmlformats-officedocument.presentationml.notesSlide+xml"/>
  <Override PartName="/ppt/notesSlides/notesSlide52.xml" ContentType="application/vnd.openxmlformats-officedocument.presentationml.notesSlide+xml"/>
  <Override PartName="/ppt/theme/theme2.xml" ContentType="application/vnd.openxmlformats-officedocument.them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1"/>
  </p:sldMasterIdLst>
  <p:notesMasterIdLst>
    <p:notesMasterId r:id="rId88"/>
  </p:notesMasterIdLst>
  <p:handoutMasterIdLst>
    <p:handoutMasterId r:id="rId89"/>
  </p:handoutMasterIdLst>
  <p:sldIdLst>
    <p:sldId id="256" r:id="rId2"/>
    <p:sldId id="257" r:id="rId3"/>
    <p:sldId id="258" r:id="rId4"/>
    <p:sldId id="259" r:id="rId5"/>
    <p:sldId id="260" r:id="rId6"/>
    <p:sldId id="261" r:id="rId7"/>
    <p:sldId id="262" r:id="rId8"/>
    <p:sldId id="263" r:id="rId9"/>
    <p:sldId id="264" r:id="rId10"/>
    <p:sldId id="265" r:id="rId11"/>
    <p:sldId id="327" r:id="rId12"/>
    <p:sldId id="343" r:id="rId13"/>
    <p:sldId id="267" r:id="rId14"/>
    <p:sldId id="268" r:id="rId15"/>
    <p:sldId id="269" r:id="rId16"/>
    <p:sldId id="270" r:id="rId17"/>
    <p:sldId id="271" r:id="rId18"/>
    <p:sldId id="272" r:id="rId19"/>
    <p:sldId id="328" r:id="rId20"/>
    <p:sldId id="344" r:id="rId21"/>
    <p:sldId id="274" r:id="rId22"/>
    <p:sldId id="275" r:id="rId23"/>
    <p:sldId id="276" r:id="rId24"/>
    <p:sldId id="351" r:id="rId25"/>
    <p:sldId id="277" r:id="rId26"/>
    <p:sldId id="278" r:id="rId27"/>
    <p:sldId id="279" r:id="rId28"/>
    <p:sldId id="280" r:id="rId29"/>
    <p:sldId id="329" r:id="rId30"/>
    <p:sldId id="281" r:id="rId31"/>
    <p:sldId id="330" r:id="rId32"/>
    <p:sldId id="345" r:id="rId33"/>
    <p:sldId id="283" r:id="rId34"/>
    <p:sldId id="284" r:id="rId35"/>
    <p:sldId id="285" r:id="rId36"/>
    <p:sldId id="286" r:id="rId37"/>
    <p:sldId id="287" r:id="rId38"/>
    <p:sldId id="288" r:id="rId39"/>
    <p:sldId id="289" r:id="rId40"/>
    <p:sldId id="290" r:id="rId41"/>
    <p:sldId id="331" r:id="rId42"/>
    <p:sldId id="346" r:id="rId43"/>
    <p:sldId id="342" r:id="rId44"/>
    <p:sldId id="339" r:id="rId45"/>
    <p:sldId id="347" r:id="rId46"/>
    <p:sldId id="292" r:id="rId47"/>
    <p:sldId id="293" r:id="rId48"/>
    <p:sldId id="294" r:id="rId49"/>
    <p:sldId id="295" r:id="rId50"/>
    <p:sldId id="296" r:id="rId51"/>
    <p:sldId id="297" r:id="rId52"/>
    <p:sldId id="332" r:id="rId53"/>
    <p:sldId id="348" r:id="rId54"/>
    <p:sldId id="299" r:id="rId55"/>
    <p:sldId id="300" r:id="rId56"/>
    <p:sldId id="301" r:id="rId57"/>
    <p:sldId id="302" r:id="rId58"/>
    <p:sldId id="352" r:id="rId59"/>
    <p:sldId id="303" r:id="rId60"/>
    <p:sldId id="333" r:id="rId61"/>
    <p:sldId id="349" r:id="rId62"/>
    <p:sldId id="305" r:id="rId63"/>
    <p:sldId id="353" r:id="rId64"/>
    <p:sldId id="306" r:id="rId65"/>
    <p:sldId id="307" r:id="rId66"/>
    <p:sldId id="308" r:id="rId67"/>
    <p:sldId id="309" r:id="rId68"/>
    <p:sldId id="310" r:id="rId69"/>
    <p:sldId id="311" r:id="rId70"/>
    <p:sldId id="312" r:id="rId71"/>
    <p:sldId id="313" r:id="rId72"/>
    <p:sldId id="314" r:id="rId73"/>
    <p:sldId id="315" r:id="rId74"/>
    <p:sldId id="316" r:id="rId75"/>
    <p:sldId id="317" r:id="rId76"/>
    <p:sldId id="334" r:id="rId77"/>
    <p:sldId id="350" r:id="rId78"/>
    <p:sldId id="319" r:id="rId79"/>
    <p:sldId id="320" r:id="rId80"/>
    <p:sldId id="321" r:id="rId81"/>
    <p:sldId id="322" r:id="rId82"/>
    <p:sldId id="323" r:id="rId83"/>
    <p:sldId id="335" r:id="rId84"/>
    <p:sldId id="324" r:id="rId85"/>
    <p:sldId id="325" r:id="rId86"/>
    <p:sldId id="326" r:id="rId87"/>
  </p:sldIdLst>
  <p:sldSz cx="12192000" cy="6858000"/>
  <p:notesSz cx="6797675" cy="9926638"/>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5" pos="3840" userDrawn="1">
          <p15:clr>
            <a:srgbClr val="A4A3A4"/>
          </p15:clr>
        </p15:guide>
        <p15:guide id="6" orient="horz" pos="2341" userDrawn="1">
          <p15:clr>
            <a:srgbClr val="A4A3A4"/>
          </p15:clr>
        </p15:guide>
        <p15:guide id="7" pos="630"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xianzhi (Nick)" initials="L(" lastIdx="51" clrIdx="0">
    <p:extLst>
      <p:ext uri="{19B8F6BF-5375-455C-9EA6-DF929625EA0E}">
        <p15:presenceInfo xmlns:p15="http://schemas.microsoft.com/office/powerpoint/2012/main" userId="S-1-5-21-147214757-305610072-1517763936-3312251" providerId="AD"/>
      </p:ext>
    </p:extLst>
  </p:cmAuthor>
  <p:cmAuthor id="2" name="chenjianyuanzjhw" initials="c" lastIdx="84" clrIdx="1">
    <p:extLst>
      <p:ext uri="{19B8F6BF-5375-455C-9EA6-DF929625EA0E}">
        <p15:presenceInfo xmlns:p15="http://schemas.microsoft.com/office/powerpoint/2012/main" userId="S-1-5-21-147214757-305610072-1517763936-6214236" providerId="AD"/>
      </p:ext>
    </p:extLst>
  </p:cmAuthor>
  <p:cmAuthor id="3" name="hejunjianzjhw" initials="h" lastIdx="61" clrIdx="2">
    <p:extLst>
      <p:ext uri="{19B8F6BF-5375-455C-9EA6-DF929625EA0E}">
        <p15:presenceInfo xmlns:p15="http://schemas.microsoft.com/office/powerpoint/2012/main" userId="S-1-5-21-147214757-305610072-1517763936-5682676" providerId="AD"/>
      </p:ext>
    </p:extLst>
  </p:cmAuthor>
  <p:cmAuthor id="4" name="xululu (A)" initials="x(" lastIdx="9" clrIdx="3">
    <p:extLst>
      <p:ext uri="{19B8F6BF-5375-455C-9EA6-DF929625EA0E}">
        <p15:presenceInfo xmlns:p15="http://schemas.microsoft.com/office/powerpoint/2012/main" userId="S-1-5-21-147214757-305610072-1517763936-2990052" providerId="AD"/>
      </p:ext>
    </p:extLst>
  </p:cmAuthor>
  <p:cmAuthor id="5" name="Zhanglinruizjhw (Leroy)" initials="Z(" lastIdx="20" clrIdx="4">
    <p:extLst>
      <p:ext uri="{19B8F6BF-5375-455C-9EA6-DF929625EA0E}">
        <p15:presenceInfo xmlns:p15="http://schemas.microsoft.com/office/powerpoint/2012/main" userId="S-1-5-21-147214757-305610072-1517763936-56152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C7061"/>
    <a:srgbClr val="8BC9A0"/>
    <a:srgbClr val="00B0F0"/>
    <a:srgbClr val="FFD17D"/>
    <a:srgbClr val="BDE7F6"/>
    <a:srgbClr val="F4FBFE"/>
    <a:srgbClr val="F3FBFE"/>
    <a:srgbClr val="99DFF9"/>
    <a:srgbClr val="FFF2CC"/>
    <a:srgbClr val="1515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04" autoAdjust="0"/>
    <p:restoredTop sz="85698" autoAdjust="0"/>
  </p:normalViewPr>
  <p:slideViewPr>
    <p:cSldViewPr snapToGrid="0" snapToObjects="1">
      <p:cViewPr varScale="1">
        <p:scale>
          <a:sx n="99" d="100"/>
          <a:sy n="99" d="100"/>
        </p:scale>
        <p:origin x="474" y="90"/>
      </p:cViewPr>
      <p:guideLst>
        <p:guide pos="3840"/>
        <p:guide orient="horz" pos="2341"/>
        <p:guide pos="63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1" d="100"/>
          <a:sy n="81" d="100"/>
        </p:scale>
        <p:origin x="3474" y="11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handoutMaster" Target="handoutMasters/handout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commentAuthors" Target="commentAuthors.xml"/><Relationship Id="rId95" Type="http://schemas.openxmlformats.org/officeDocument/2006/relationships/customXml" Target="../customXml/item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presProps" Target="presProps.xml"/><Relationship Id="rId9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customXml" Target="../customXml/item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8/7/2020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16958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b="1">
                <a:latin typeface="Huawei Sans" panose="020C0503030203020204" pitchFamily="34" charset="0"/>
              </a:rPr>
              <a:t>display port-isolate group { </a:t>
            </a:r>
            <a:r>
              <a:rPr i="1">
                <a:latin typeface="Huawei Sans" panose="020C0503030203020204" pitchFamily="34" charset="0"/>
              </a:rPr>
              <a:t>group-id</a:t>
            </a:r>
            <a:r>
              <a:rPr b="1">
                <a:latin typeface="Huawei Sans" panose="020C0503030203020204" pitchFamily="34" charset="0"/>
              </a:rPr>
              <a:t> | all }</a:t>
            </a:r>
            <a:r>
              <a:rPr>
                <a:latin typeface="Huawei Sans" panose="020C0503030203020204" pitchFamily="34" charset="0"/>
              </a:rPr>
              <a:t>: displays the configuration of a port isolation group.</a:t>
            </a:r>
            <a:endParaRPr lang="en-US" altLang="zh-CN" dirty="0" smtClean="0">
              <a:latin typeface="Huawei Sans" panose="020C0503030203020204" pitchFamily="34" charset="0"/>
            </a:endParaRPr>
          </a:p>
          <a:p>
            <a:r>
              <a:rPr b="1">
                <a:latin typeface="Huawei Sans" panose="020C0503030203020204" pitchFamily="34" charset="0"/>
              </a:rPr>
              <a:t>clear configuration port-isolate</a:t>
            </a:r>
            <a:r>
              <a:rPr>
                <a:latin typeface="Huawei Sans" panose="020C0503030203020204" pitchFamily="34" charset="0"/>
              </a:rPr>
              <a:t>: clears all the interface isolation configurations on the device.</a:t>
            </a:r>
          </a:p>
          <a:p>
            <a:r>
              <a:rPr b="1">
                <a:latin typeface="Huawei Sans" panose="020C0503030203020204" pitchFamily="34" charset="0"/>
              </a:rPr>
              <a:t>port-isolate exclude vlan</a:t>
            </a:r>
            <a:r>
              <a:rPr>
                <a:latin typeface="Huawei Sans" panose="020C0503030203020204" pitchFamily="34" charset="0"/>
              </a:rPr>
              <a:t>: excludes a VLAN where port isolation needs to be disabled.</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1961952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45867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581746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A MAC address table is used by the switch to record the mappings between learned MAC addresses of other devices and interfaces on which MAC addresses are learned, as well as VLANs to which the interfaces belong.</a:t>
            </a:r>
          </a:p>
          <a:p>
            <a:r>
              <a:rPr dirty="0">
                <a:latin typeface="Huawei Sans" panose="020C0503030203020204" pitchFamily="34" charset="0"/>
              </a:rPr>
              <a:t>When performing Layer 2 switching, the device searches the MAC address table according to the destination MAC address of the packet. If the MAC address table contains the entry corresponding to the destination MAC address of the packet and the interface that receives the packet is different from the interface corresponding to the entry, the packet is directly forwarded through the outbound interface in the entry. If they are the same, the packet is discarded.</a:t>
            </a:r>
          </a:p>
          <a:p>
            <a:r>
              <a:rPr dirty="0">
                <a:latin typeface="Huawei Sans" panose="020C0503030203020204" pitchFamily="34" charset="0"/>
              </a:rPr>
              <a:t>If the MAC address table does not contain the entry matching the destination MAC address of the packet, the device broadcasts the packet through all the interfaces in the VLAN except the interface that receives the packet.</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061102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a:lnSpc>
                <a:spcPct val="100000"/>
              </a:lnSpc>
            </a:pPr>
            <a:r>
              <a:rPr>
                <a:latin typeface="Huawei Sans" panose="020C0503030203020204" pitchFamily="34" charset="0"/>
              </a:rPr>
              <a:t>To prevent unauthorized users from modifying MAC address entries of some key devices (such as servers or uplink devices), you can configure the MAC address entries of these devices as static MAC address entries. Static MAC address entries take precedence over dynamic MAC address entries and can hardly be modified by unauthorized users.</a:t>
            </a:r>
          </a:p>
          <a:p>
            <a:pPr>
              <a:lnSpc>
                <a:spcPct val="100000"/>
              </a:lnSpc>
            </a:pPr>
            <a:r>
              <a:rPr>
                <a:latin typeface="Huawei Sans" panose="020C0503030203020204" pitchFamily="34" charset="0"/>
              </a:rPr>
              <a:t>To prevent useless MAC address entries from occupying the MAC address table and prevent hackers from attacking user devices or networks using MAC addresses, you can configure untrusted MAC addresses as blackhole MAC addresses. In this way, when the device receives a packet with the destination or source MAC address as the blackhole MAC address, the device discards the packet without modifying the original MAC address entry or adding a MAC address entry.</a:t>
            </a:r>
          </a:p>
          <a:p>
            <a:pPr>
              <a:lnSpc>
                <a:spcPct val="100000"/>
              </a:lnSpc>
            </a:pPr>
            <a:r>
              <a:rPr>
                <a:latin typeface="Huawei Sans" panose="020C0503030203020204" pitchFamily="34" charset="0"/>
              </a:rPr>
              <a:t>To reduce manual configuration of static MAC address entries, Huawei S series switches are enabled with dynamic MAC address learning by default. The aging time needs to be set properly for dynamic MAC address entries so that the switch can delete unneeded MAC address entries.</a:t>
            </a:r>
            <a:endParaRPr lang="en-US" altLang="zh-CN" dirty="0" smtClean="0">
              <a:latin typeface="Huawei Sans" panose="020C0503030203020204" pitchFamily="34" charset="0"/>
              <a:ea typeface="+mn-ea"/>
            </a:endParaRPr>
          </a:p>
          <a:p>
            <a:pPr marL="180000" marR="0" lvl="0" indent="-180000" algn="l" defTabSz="1219304" rtl="0" eaLnBrk="1" fontAlgn="auto" latinLnBrk="0" hangingPunct="1">
              <a:lnSpc>
                <a:spcPct val="100000"/>
              </a:lnSpc>
              <a:spcBef>
                <a:spcPts val="0"/>
              </a:spcBef>
              <a:spcAft>
                <a:spcPts val="600"/>
              </a:spcAft>
              <a:buClrTx/>
              <a:buSzTx/>
              <a:buFont typeface="Huawei Sans" panose="020C0503030203020204" pitchFamily="34" charset="0"/>
              <a:buChar char="•"/>
              <a:tabLst/>
              <a:defRPr/>
            </a:pPr>
            <a:r>
              <a:rPr>
                <a:latin typeface="Huawei Sans" panose="020C0503030203020204" pitchFamily="34" charset="0"/>
              </a:rPr>
              <a:t>To improve network security and prevent the device from learning invalid MAC addresses and incorrectly modifying the original MAC address entries in the MAC address table, you can disable MAC address learning on a specified interface or all interfaces in a specified VLAN so that the device does not learn new MAC addresses from these interfaces.</a:t>
            </a:r>
            <a:endParaRPr lang="en-US" altLang="zh-CN" dirty="0" smtClean="0">
              <a:latin typeface="Huawei Sans" panose="020C0503030203020204" pitchFamily="34" charset="0"/>
            </a:endParaRPr>
          </a:p>
          <a:p>
            <a:pPr marL="180000" marR="0" lvl="0" indent="-180000" algn="l" defTabSz="1219304" rtl="0" eaLnBrk="1" fontAlgn="auto" latinLnBrk="0" hangingPunct="1">
              <a:lnSpc>
                <a:spcPct val="100000"/>
              </a:lnSpc>
              <a:spcBef>
                <a:spcPts val="0"/>
              </a:spcBef>
              <a:spcAft>
                <a:spcPts val="600"/>
              </a:spcAft>
              <a:buClrTx/>
              <a:buSzTx/>
              <a:buFont typeface="Huawei Sans" panose="020C0503030203020204" pitchFamily="34" charset="0"/>
              <a:buChar char="•"/>
              <a:tabLst/>
              <a:defRPr/>
            </a:pPr>
            <a:r>
              <a:rPr>
                <a:latin typeface="Huawei Sans" panose="020C0503030203020204" pitchFamily="34" charset="0"/>
              </a:rPr>
              <a:t>You can limit the number of MAC address entries that can be learned on the device. When the number of learned MAC address entries reaches the limit, the device does not learn new MAC address entries. You can also configure an action to take when the number of learned MAC address entries reaches the limit. This prevents MAC address entries from being exhausted and improves network security.</a:t>
            </a:r>
          </a:p>
          <a:p>
            <a:pPr marL="180000" marR="0" lvl="0" indent="-180000" algn="l" defTabSz="1219304" rtl="0" eaLnBrk="1" fontAlgn="auto" latinLnBrk="0" hangingPunct="1">
              <a:lnSpc>
                <a:spcPct val="100000"/>
              </a:lnSpc>
              <a:spcBef>
                <a:spcPts val="0"/>
              </a:spcBef>
              <a:spcAft>
                <a:spcPts val="600"/>
              </a:spcAft>
              <a:buClrTx/>
              <a:buSzTx/>
              <a:buFont typeface="Huawei Sans" panose="020C0503030203020204" pitchFamily="34" charset="0"/>
              <a:buChar char="•"/>
              <a:tabLst/>
              <a:defRPr/>
            </a:pPr>
            <a:endParaRPr lang="en-US" altLang="zh-CN" dirty="0" smtClean="0">
              <a:latin typeface="Huawei Sans" panose="020C0503030203020204" pitchFamily="34" charset="0"/>
            </a:endParaRPr>
          </a:p>
          <a:p>
            <a:pPr>
              <a:lnSpc>
                <a:spcPct val="100000"/>
              </a:lnSpc>
            </a:pPr>
            <a:endParaRPr lang="en-US" altLang="zh-CN" dirty="0" smtClean="0">
              <a:latin typeface="Huawei Sans" panose="020C0503030203020204" pitchFamily="34" charset="0"/>
              <a:ea typeface="+mn-ea"/>
            </a:endParaRPr>
          </a:p>
          <a:p>
            <a:pPr>
              <a:lnSpc>
                <a:spcPct val="100000"/>
              </a:lnSpc>
            </a:pPr>
            <a:endParaRPr lang="zh-CN" altLang="en-US" dirty="0" smtClean="0">
              <a:latin typeface="Huawei Sans" panose="020C0503030203020204" pitchFamily="34" charset="0"/>
              <a:ea typeface="+mn-ea"/>
            </a:endParaRPr>
          </a:p>
          <a:p>
            <a:pPr>
              <a:lnSpc>
                <a:spcPct val="100000"/>
              </a:lnSpc>
            </a:pPr>
            <a:endParaRPr lang="en-US" altLang="zh-CN" dirty="0" smtClean="0">
              <a:latin typeface="Huawei Sans" panose="020C0503030203020204" pitchFamily="34" charset="0"/>
              <a:ea typeface="+mn-ea"/>
            </a:endParaRPr>
          </a:p>
        </p:txBody>
      </p:sp>
    </p:spTree>
    <p:extLst>
      <p:ext uri="{BB962C8B-B14F-4D97-AF65-F5344CB8AC3E}">
        <p14:creationId xmlns:p14="http://schemas.microsoft.com/office/powerpoint/2010/main" val="1504250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2641613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1119049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smtClean="0">
              <a:latin typeface="Huawei Sans" panose="020C0503030203020204" pitchFamily="34" charset="0"/>
            </a:endParaRPr>
          </a:p>
        </p:txBody>
      </p:sp>
    </p:spTree>
    <p:extLst>
      <p:ext uri="{BB962C8B-B14F-4D97-AF65-F5344CB8AC3E}">
        <p14:creationId xmlns:p14="http://schemas.microsoft.com/office/powerpoint/2010/main" val="2244411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889000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09191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003249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821164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997285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196067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Dynamic secure MAC addresses can be aged out using two modes: absolute aging and relative aging.</a:t>
            </a:r>
          </a:p>
          <a:p>
            <a:pPr lvl="1"/>
            <a:r>
              <a:rPr dirty="0">
                <a:latin typeface="Huawei Sans" panose="020C0503030203020204" pitchFamily="34" charset="0"/>
              </a:rPr>
              <a:t>Absolute aging time: If the absolute aging time is set to 5 minutes, the system calculates the lifetime of each MAC address every minute. If the lifetime is larger than or equal to 5 minutes, the secure dynamic MAC address is aged immediately. If the lifetime is smaller than time minutes, the system determines whether to delete the secure dynamic MAC address after 1 minute.</a:t>
            </a:r>
          </a:p>
          <a:p>
            <a:pPr lvl="1"/>
            <a:r>
              <a:rPr dirty="0">
                <a:latin typeface="Huawei Sans" panose="020C0503030203020204" pitchFamily="34" charset="0"/>
              </a:rPr>
              <a:t>Relative aging time: If the value is set to 5 minutes, the system checks whether there is traffic from a specified dynamic secure MAC address every 1 minute. If no traffic is received from the secure dynamic MAC address, this MAC address is aged out 5 minutes later.</a:t>
            </a:r>
            <a:endParaRPr lang="en-US" altLang="zh-CN" dirty="0" smtClean="0">
              <a:latin typeface="Huawei Sans" panose="020C0503030203020204" pitchFamily="34" charset="0"/>
            </a:endParaRPr>
          </a:p>
          <a:p>
            <a:r>
              <a:rPr dirty="0">
                <a:latin typeface="Huawei Sans" panose="020C0503030203020204" pitchFamily="34" charset="0"/>
              </a:rPr>
              <a:t>By default, an interface in error-down state can be restored only after the restart command is run in the interface view.</a:t>
            </a:r>
          </a:p>
          <a:p>
            <a:r>
              <a:rPr dirty="0">
                <a:latin typeface="Huawei Sans" panose="020C0503030203020204" pitchFamily="34" charset="0"/>
              </a:rPr>
              <a:t>To enable an interface in error-down state to automatically go Up after a period of time, run the </a:t>
            </a:r>
            <a:r>
              <a:rPr b="1" dirty="0">
                <a:latin typeface="Huawei Sans" panose="020C0503030203020204" pitchFamily="34" charset="0"/>
              </a:rPr>
              <a:t>error-down auto-recovery cause port-security interval</a:t>
            </a:r>
            <a:r>
              <a:rPr dirty="0">
                <a:latin typeface="Huawei Sans" panose="020C0503030203020204" pitchFamily="34" charset="0"/>
              </a:rPr>
              <a:t> </a:t>
            </a:r>
            <a:r>
              <a:rPr i="1" dirty="0">
                <a:latin typeface="Huawei Sans" panose="020C0503030203020204" pitchFamily="34" charset="0"/>
              </a:rPr>
              <a:t>interval-value</a:t>
            </a:r>
            <a:r>
              <a:rPr dirty="0">
                <a:latin typeface="Huawei Sans" panose="020C0503030203020204" pitchFamily="34" charset="0"/>
              </a:rPr>
              <a:t> command in the system view. In this command, </a:t>
            </a:r>
            <a:r>
              <a:rPr i="1" dirty="0">
                <a:latin typeface="Huawei Sans" panose="020C0503030203020204" pitchFamily="34" charset="0"/>
              </a:rPr>
              <a:t>interval-value</a:t>
            </a:r>
            <a:r>
              <a:rPr dirty="0">
                <a:latin typeface="Huawei Sans" panose="020C0503030203020204" pitchFamily="34" charset="0"/>
              </a:rPr>
              <a:t> specifies the period of time after which an interface in error-down state can automatically go Up</a:t>
            </a:r>
            <a:r>
              <a:rPr dirty="0" smtClean="0">
                <a:latin typeface="Huawei Sans" panose="020C0503030203020204" pitchFamily="34" charset="0"/>
              </a:rPr>
              <a:t>.</a:t>
            </a:r>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33982734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765175"/>
            <a:ext cx="5932800" cy="8939622"/>
          </a:xfrm>
        </p:spPr>
        <p:txBody>
          <a:bodyPr/>
          <a:lstStyle/>
          <a:p>
            <a:r>
              <a:rPr dirty="0" smtClean="0">
                <a:latin typeface="Huawei Sans" panose="020C0503030203020204" pitchFamily="34" charset="0"/>
              </a:rPr>
              <a:t>When </a:t>
            </a:r>
            <a:r>
              <a:rPr dirty="0">
                <a:latin typeface="Huawei Sans" panose="020C0503030203020204" pitchFamily="34" charset="0"/>
              </a:rPr>
              <a:t>port security or sticky MAC address is enabled or disabled on an interface, the MAC address on the interface changes as follows:</a:t>
            </a:r>
          </a:p>
          <a:p>
            <a:pPr marL="355600" lvl="1" indent="-177800" rtl="0" eaLnBrk="1" fontAlgn="ctr" latinLnBrk="0" hangingPunct="1"/>
            <a:r>
              <a:rPr sz="1100" dirty="0">
                <a:solidFill>
                  <a:schemeClr val="tx1"/>
                </a:solidFill>
                <a:latin typeface="Huawei Sans" panose="020C0503030203020204" pitchFamily="34" charset="0"/>
              </a:rPr>
              <a:t>Port security</a:t>
            </a:r>
          </a:p>
          <a:p>
            <a:pPr marL="533400" lvl="2" indent="-177800" rtl="0" eaLnBrk="1" fontAlgn="ctr" latinLnBrk="0" hangingPunct="1"/>
            <a:r>
              <a:rPr sz="1100" dirty="0">
                <a:solidFill>
                  <a:schemeClr val="tx1"/>
                </a:solidFill>
                <a:latin typeface="Huawei Sans" panose="020C0503030203020204" pitchFamily="34" charset="0"/>
              </a:rPr>
              <a:t>After port security is enabled on an interface, dynamic MAC address entries that have been learned on the interface are deleted. Subsequent MAC address entries are converted into dynamic secure MAC address entries.</a:t>
            </a:r>
          </a:p>
          <a:p>
            <a:pPr marL="533400" lvl="2" indent="-177800" rtl="0" eaLnBrk="1" fontAlgn="ctr" latinLnBrk="0" hangingPunct="1"/>
            <a:r>
              <a:rPr sz="1100" dirty="0">
                <a:solidFill>
                  <a:schemeClr val="tx1"/>
                </a:solidFill>
                <a:latin typeface="Huawei Sans" panose="020C0503030203020204" pitchFamily="34" charset="0"/>
              </a:rPr>
              <a:t>After port security is disabled on an interface, existing dynamic secure MAC address entries on the interface are deleted. The interface relearns dynamic MAC address entries.</a:t>
            </a:r>
          </a:p>
          <a:p>
            <a:pPr marL="355600" lvl="1" indent="-177800" rtl="0" eaLnBrk="1" fontAlgn="ctr" latinLnBrk="0" hangingPunct="1"/>
            <a:r>
              <a:rPr sz="1100" dirty="0">
                <a:solidFill>
                  <a:schemeClr val="tx1"/>
                </a:solidFill>
                <a:latin typeface="Huawei Sans" panose="020C0503030203020204" pitchFamily="34" charset="0"/>
              </a:rPr>
              <a:t>Sticky MAC address</a:t>
            </a:r>
          </a:p>
          <a:p>
            <a:pPr marL="533400" lvl="2" indent="-177800" rtl="0" eaLnBrk="1" fontAlgn="ctr" latinLnBrk="0" hangingPunct="1"/>
            <a:r>
              <a:rPr sz="1100" dirty="0">
                <a:solidFill>
                  <a:schemeClr val="tx1"/>
                </a:solidFill>
                <a:latin typeface="Huawei Sans" panose="020C0503030203020204" pitchFamily="34" charset="0"/>
              </a:rPr>
              <a:t>After the sticky MAC address function is enabled on an interface, existing dynamic secure MAC address entries and subsequent MAC address entries are converted into sticky MAC address entries.</a:t>
            </a:r>
          </a:p>
          <a:p>
            <a:pPr marL="533400" lvl="2" indent="-177800" rtl="0" eaLnBrk="1" fontAlgn="ctr" latinLnBrk="0" hangingPunct="1"/>
            <a:r>
              <a:rPr sz="1100" dirty="0">
                <a:solidFill>
                  <a:schemeClr val="tx1"/>
                </a:solidFill>
                <a:latin typeface="Huawei Sans" panose="020C0503030203020204" pitchFamily="34" charset="0"/>
              </a:rPr>
              <a:t>After the sticky MAC sticky MAC address function is disabled on an interface, sticky MAC address entries on the interface are converted dynamic secure MAC address entries.</a:t>
            </a:r>
            <a:endParaRPr lang="en-US" altLang="zh-CN" sz="1100" b="0" i="0" u="none" strike="noStrike" kern="1200" dirty="0" smtClean="0">
              <a:solidFill>
                <a:schemeClr val="tx1"/>
              </a:solidFill>
              <a:effectLst/>
              <a:latin typeface="Huawei Sans" panose="020C0503030203020204" pitchFamily="34" charset="0"/>
              <a:ea typeface="+mn-ea"/>
              <a:cs typeface="+mn-cs"/>
            </a:endParaRPr>
          </a:p>
          <a:p>
            <a:pPr lvl="2" rtl="0" eaLnBrk="1" fontAlgn="ctr" latinLnBrk="0" hangingPunct="1"/>
            <a:endParaRPr lang="zh-CN" altLang="zh-CN" sz="1100" b="0" i="0" u="none" strike="noStrike" kern="1200" dirty="0" smtClean="0">
              <a:solidFill>
                <a:schemeClr val="tx1"/>
              </a:solidFill>
              <a:effectLst/>
              <a:latin typeface="Huawei Sans" panose="020C0503030203020204" pitchFamily="34" charset="0"/>
              <a:ea typeface="+mn-ea"/>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7992395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You can configure port security and set the maximum number of secure MAC addresses learned by an interface on networks demanding high access security. Port security enables the switch to convert MAC addresses learned by an interface into secure MAC addresses and to stop learning new MAC addresses after the maximum number of learned MAC addresses is reached. In this case, the switch can only communicate with devices with learned MAC addresses. If the switch receives packets with a nonexistent source MAC address after the number of secure MAC addresses reaches the limit, the switch considers that the packets are sent from an unauthorized user, regardless of whether the destination MAC address of packets is valid, and takes the configured action on the interface. This prevents untrusted users from accessing these interfaces, improving security of the switch and the network.</a:t>
            </a:r>
            <a:endParaRPr lang="en-US" altLang="zh-CN" dirty="0" smtClean="0">
              <a:latin typeface="Huawei Sans" panose="020C0503030203020204" pitchFamily="34" charset="0"/>
            </a:endParaRPr>
          </a:p>
          <a:p>
            <a:r>
              <a:rPr>
                <a:latin typeface="Huawei Sans" panose="020C0503030203020204" pitchFamily="34" charset="0"/>
              </a:rPr>
              <a:t>Port security enables the switch to convert MAC addresses learned by an interface into secure MAC addresses and to stop learning new MAC addresses after the maximum number of learned MAC addresses is reached. In this case, the switch can only communicate with devices with learned MAC addresses. If the number of access users changes, you can restart the device or set the aging time of secure MAC address entries to update the MAC address entries. If you do not want to change the MAC address entries of stable access users, you can enable the sticky MAC function on the interface. After the configuration is saved, the MAC address entries will not be updated or lost.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0196971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dirty="0">
                <a:latin typeface="Huawei Sans" panose="020C0503030203020204" pitchFamily="34" charset="0"/>
              </a:rPr>
              <a:t>The </a:t>
            </a:r>
            <a:r>
              <a:rPr b="1" dirty="0">
                <a:latin typeface="Huawei Sans" panose="020C0503030203020204" pitchFamily="34" charset="0"/>
              </a:rPr>
              <a:t>port-security protect-action</a:t>
            </a:r>
            <a:r>
              <a:rPr dirty="0">
                <a:latin typeface="Huawei Sans" panose="020C0503030203020204" pitchFamily="34" charset="0"/>
              </a:rPr>
              <a:t> command configures the protection action to be used when the number of learned MAC addresses on an interface exceeds the upper limit or static MAC address flapping is detected.</a:t>
            </a:r>
            <a:endParaRPr lang="en-US" altLang="zh-CN" dirty="0" smtClean="0">
              <a:latin typeface="Huawei Sans" panose="020C0503030203020204" pitchFamily="34" charset="0"/>
            </a:endParaRPr>
          </a:p>
          <a:p>
            <a:pPr marL="355600" lvl="1" indent="-177800"/>
            <a:r>
              <a:rPr dirty="0">
                <a:latin typeface="Huawei Sans" panose="020C0503030203020204" pitchFamily="34" charset="0"/>
              </a:rPr>
              <a:t>protect</a:t>
            </a:r>
          </a:p>
          <a:p>
            <a:pPr marL="533400" lvl="2" indent="-177800"/>
            <a:r>
              <a:rPr dirty="0">
                <a:latin typeface="Huawei Sans" panose="020C0503030203020204" pitchFamily="34" charset="0"/>
              </a:rPr>
              <a:t>Discards packets with new source MAC addresses when the number of learned MAC addresses exceeds the limit.</a:t>
            </a:r>
          </a:p>
          <a:p>
            <a:pPr marL="533400" lvl="2" indent="-177800"/>
            <a:r>
              <a:rPr dirty="0">
                <a:latin typeface="Huawei Sans" panose="020C0503030203020204" pitchFamily="34" charset="0"/>
              </a:rPr>
              <a:t>When static MAC address flapping occurs, the interface discards the packets with this MAC address.</a:t>
            </a:r>
          </a:p>
          <a:p>
            <a:pPr marL="355600" lvl="1" indent="-177800"/>
            <a:r>
              <a:rPr dirty="0">
                <a:latin typeface="Huawei Sans" panose="020C0503030203020204" pitchFamily="34" charset="0"/>
              </a:rPr>
              <a:t>restrict</a:t>
            </a:r>
          </a:p>
          <a:p>
            <a:pPr marL="533400" lvl="2" indent="-177800"/>
            <a:r>
              <a:rPr dirty="0">
                <a:latin typeface="Huawei Sans" panose="020C0503030203020204" pitchFamily="34" charset="0"/>
              </a:rPr>
              <a:t>Discards packets with new source MAC addresses and sends a trap message when the number of learned MAC addresses exceeds the limit.</a:t>
            </a:r>
          </a:p>
          <a:p>
            <a:pPr marL="533400" lvl="2" indent="-177800"/>
            <a:r>
              <a:rPr dirty="0">
                <a:latin typeface="Huawei Sans" panose="020C0503030203020204" pitchFamily="34" charset="0"/>
              </a:rPr>
              <a:t>When static MAC address flapping occurs, the interface discards the packets with this MAC address and sends a trap.</a:t>
            </a:r>
          </a:p>
          <a:p>
            <a:pPr marL="355600" lvl="1" indent="-177800"/>
            <a:r>
              <a:rPr dirty="0">
                <a:latin typeface="Huawei Sans" panose="020C0503030203020204" pitchFamily="34" charset="0"/>
              </a:rPr>
              <a:t>shutdown</a:t>
            </a:r>
          </a:p>
          <a:p>
            <a:pPr marL="533400" lvl="2" indent="-177800"/>
            <a:r>
              <a:rPr dirty="0">
                <a:latin typeface="Huawei Sans" panose="020C0503030203020204" pitchFamily="34" charset="0"/>
              </a:rPr>
              <a:t>Sets the interface state to error-down and generates a trap when the number of learned MAC addresses exceeds the limit.</a:t>
            </a:r>
          </a:p>
          <a:p>
            <a:pPr marL="533400" lvl="2" indent="-177800"/>
            <a:r>
              <a:rPr dirty="0">
                <a:latin typeface="Huawei Sans" panose="020C0503030203020204" pitchFamily="34" charset="0"/>
              </a:rPr>
              <a:t>Sets the interface state to error-down and generates a trap when static MAC address flapping occurs.</a:t>
            </a:r>
            <a:endParaRPr lang="en-US" altLang="zh-CN"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9277208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Check secure MAC addresses.</a:t>
            </a:r>
          </a:p>
          <a:p>
            <a:pPr marL="355600" lvl="1" indent="-177800"/>
            <a:r>
              <a:rPr dirty="0">
                <a:latin typeface="Huawei Sans" panose="020C0503030203020204" pitchFamily="34" charset="0"/>
              </a:rPr>
              <a:t>Run the </a:t>
            </a:r>
            <a:r>
              <a:rPr b="1" dirty="0">
                <a:latin typeface="Huawei Sans" panose="020C0503030203020204" pitchFamily="34" charset="0"/>
              </a:rPr>
              <a:t>display mac-address security [ </a:t>
            </a:r>
            <a:r>
              <a:rPr b="1" dirty="0" err="1">
                <a:latin typeface="Huawei Sans" panose="020C0503030203020204" pitchFamily="34" charset="0"/>
              </a:rPr>
              <a:t>vlan</a:t>
            </a:r>
            <a:r>
              <a:rPr b="1" dirty="0">
                <a:latin typeface="Huawei Sans" panose="020C0503030203020204" pitchFamily="34" charset="0"/>
              </a:rPr>
              <a:t> </a:t>
            </a:r>
            <a:r>
              <a:rPr b="1" dirty="0" err="1">
                <a:latin typeface="Huawei Sans" panose="020C0503030203020204" pitchFamily="34" charset="0"/>
              </a:rPr>
              <a:t>vlan</a:t>
            </a:r>
            <a:r>
              <a:rPr b="1" dirty="0">
                <a:latin typeface="Huawei Sans" panose="020C0503030203020204" pitchFamily="34" charset="0"/>
              </a:rPr>
              <a:t>-id | interface-type interface-number ] * [ verbose ]</a:t>
            </a:r>
            <a:r>
              <a:rPr dirty="0">
                <a:latin typeface="Huawei Sans" panose="020C0503030203020204" pitchFamily="34" charset="0"/>
              </a:rPr>
              <a:t> command to check dynamic secure MAC address entries.</a:t>
            </a:r>
          </a:p>
          <a:p>
            <a:pPr marL="355600" lvl="1" indent="-177800"/>
            <a:r>
              <a:rPr dirty="0">
                <a:latin typeface="Huawei Sans" panose="020C0503030203020204" pitchFamily="34" charset="0"/>
              </a:rPr>
              <a:t>Run the </a:t>
            </a:r>
            <a:r>
              <a:rPr b="1" dirty="0">
                <a:latin typeface="Huawei Sans" panose="020C0503030203020204" pitchFamily="34" charset="0"/>
              </a:rPr>
              <a:t>display mac-address sec-</a:t>
            </a:r>
            <a:r>
              <a:rPr b="1" dirty="0" err="1">
                <a:latin typeface="Huawei Sans" panose="020C0503030203020204" pitchFamily="34" charset="0"/>
              </a:rPr>
              <a:t>config</a:t>
            </a:r>
            <a:r>
              <a:rPr b="1" dirty="0">
                <a:latin typeface="Huawei Sans" panose="020C0503030203020204" pitchFamily="34" charset="0"/>
              </a:rPr>
              <a:t> [ </a:t>
            </a:r>
            <a:r>
              <a:rPr b="1" dirty="0" err="1">
                <a:latin typeface="Huawei Sans" panose="020C0503030203020204" pitchFamily="34" charset="0"/>
              </a:rPr>
              <a:t>vlan</a:t>
            </a:r>
            <a:r>
              <a:rPr b="1" dirty="0">
                <a:latin typeface="Huawei Sans" panose="020C0503030203020204" pitchFamily="34" charset="0"/>
              </a:rPr>
              <a:t> </a:t>
            </a:r>
            <a:r>
              <a:rPr b="1" dirty="0" err="1">
                <a:latin typeface="Huawei Sans" panose="020C0503030203020204" pitchFamily="34" charset="0"/>
              </a:rPr>
              <a:t>vlan</a:t>
            </a:r>
            <a:r>
              <a:rPr b="1" dirty="0">
                <a:latin typeface="Huawei Sans" panose="020C0503030203020204" pitchFamily="34" charset="0"/>
              </a:rPr>
              <a:t>-id | interface-type interface-number ] * [ verbose ]</a:t>
            </a:r>
            <a:r>
              <a:rPr dirty="0">
                <a:latin typeface="Huawei Sans" panose="020C0503030203020204" pitchFamily="34" charset="0"/>
              </a:rPr>
              <a:t> command to check static secure MAC address entries.</a:t>
            </a:r>
            <a:endParaRPr lang="en-US" altLang="zh-CN" dirty="0" smtClean="0">
              <a:latin typeface="Huawei Sans" panose="020C0503030203020204" pitchFamily="34" charset="0"/>
            </a:endParaRPr>
          </a:p>
          <a:p>
            <a:pPr marL="355600" lvl="1" indent="-177800"/>
            <a:r>
              <a:rPr dirty="0">
                <a:latin typeface="Huawei Sans" panose="020C0503030203020204" pitchFamily="34" charset="0"/>
              </a:rPr>
              <a:t>Run the </a:t>
            </a:r>
            <a:r>
              <a:rPr b="1" dirty="0">
                <a:latin typeface="Huawei Sans" panose="020C0503030203020204" pitchFamily="34" charset="0"/>
              </a:rPr>
              <a:t>display mac-address sticky [ </a:t>
            </a:r>
            <a:r>
              <a:rPr b="1" dirty="0" err="1">
                <a:latin typeface="Huawei Sans" panose="020C0503030203020204" pitchFamily="34" charset="0"/>
              </a:rPr>
              <a:t>vlan</a:t>
            </a:r>
            <a:r>
              <a:rPr b="1" dirty="0">
                <a:latin typeface="Huawei Sans" panose="020C0503030203020204" pitchFamily="34" charset="0"/>
              </a:rPr>
              <a:t> </a:t>
            </a:r>
            <a:r>
              <a:rPr b="1" dirty="0" err="1">
                <a:latin typeface="Huawei Sans" panose="020C0503030203020204" pitchFamily="34" charset="0"/>
              </a:rPr>
              <a:t>vlan</a:t>
            </a:r>
            <a:r>
              <a:rPr b="1" dirty="0">
                <a:latin typeface="Huawei Sans" panose="020C0503030203020204" pitchFamily="34" charset="0"/>
              </a:rPr>
              <a:t>-id | interface-type interface-number ] * [ verbose ]</a:t>
            </a:r>
            <a:r>
              <a:rPr dirty="0">
                <a:latin typeface="Huawei Sans" panose="020C0503030203020204" pitchFamily="34" charset="0"/>
              </a:rPr>
              <a:t> command to check sticky MAC address entries.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53983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2533111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8091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011256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27110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615945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867762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657909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By default, the MAC address learning priority of an interface is 0. A larger priority value indicates a higher MAC address learning priority. If the same MAC address is learned on interfaces that have different priorities, the MAC address entry on the interface with the highest priority overrides that on the other interfaces.</a:t>
            </a:r>
            <a:endParaRPr lang="en-US" altLang="zh-CN" dirty="0" smtClean="0">
              <a:latin typeface="Huawei Sans" panose="020C0503030203020204" pitchFamily="34" charset="0"/>
            </a:endParaRPr>
          </a:p>
          <a:p>
            <a:r>
              <a:rPr dirty="0">
                <a:latin typeface="Huawei Sans" panose="020C0503030203020204" pitchFamily="34" charset="0"/>
              </a:rPr>
              <a:t>When the device is configured to prevent MAC address entries from being overridden on interfaces with the same priority, if the authorized device is powered off, the MAC address entry of the bogus device is learned. After the authorized device is powered on again, its MAC address cannot be learned. Exercise caution when using this feature. If a switch interface is connected to a server, when the server is powered off, other interfaces can learn the same MAC address as the server. When the server is powered on again, the switch cannot learn the correct MAC address.</a:t>
            </a:r>
          </a:p>
          <a:p>
            <a:endParaRPr lang="zh-CN" altLang="en-US"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887964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Whether all Huawei switches support MAC address flapping detection depends on the switch model.</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404489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After MAC address flapping occurs, the following actions are performed: 1. A trap is generated and reported. 2. GE0/0/2 on SW1 is disabled from sending and receiving packets. 3. GE0/0/2 on SW1 is disabled from sending and receiving packets with a specified MAC address.</a:t>
            </a:r>
            <a:endParaRPr lang="en-US" altLang="zh-CN" dirty="0" smtClean="0">
              <a:latin typeface="Huawei Sans" panose="020C0503030203020204" pitchFamily="34" charset="0"/>
            </a:endParaRPr>
          </a:p>
          <a:p>
            <a:r>
              <a:rPr dirty="0">
                <a:latin typeface="Huawei Sans" panose="020C0503030203020204" pitchFamily="34" charset="0"/>
              </a:rPr>
              <a:t>When an interface is blocked:</a:t>
            </a:r>
            <a:endParaRPr lang="en-US" altLang="zh-CN" dirty="0" smtClean="0">
              <a:latin typeface="Huawei Sans" panose="020C0503030203020204" pitchFamily="34" charset="0"/>
            </a:endParaRPr>
          </a:p>
          <a:p>
            <a:pPr marL="355600" lvl="1" indent="-177800"/>
            <a:r>
              <a:rPr dirty="0">
                <a:latin typeface="Huawei Sans" panose="020C0503030203020204" pitchFamily="34" charset="0"/>
              </a:rPr>
              <a:t>When detecting MAC address flapping in VLAN 2, the device blocks the interface where MAC address flapping occurs.</a:t>
            </a:r>
          </a:p>
          <a:p>
            <a:pPr marL="355600" lvl="1" indent="-177800"/>
            <a:r>
              <a:rPr dirty="0">
                <a:latin typeface="Huawei Sans" panose="020C0503030203020204" pitchFamily="34" charset="0"/>
              </a:rPr>
              <a:t>The interface will be blocked for 10s (specified by the </a:t>
            </a:r>
            <a:r>
              <a:rPr b="1" dirty="0">
                <a:latin typeface="Huawei Sans" panose="020C0503030203020204" pitchFamily="34" charset="0"/>
              </a:rPr>
              <a:t>block-time</a:t>
            </a:r>
            <a:r>
              <a:rPr dirty="0">
                <a:latin typeface="Huawei Sans" panose="020C0503030203020204" pitchFamily="34" charset="0"/>
              </a:rPr>
              <a:t> keyword). The blocked interface cannot receive or send data.</a:t>
            </a:r>
          </a:p>
          <a:p>
            <a:pPr marL="355600" lvl="1" indent="-177800"/>
            <a:r>
              <a:rPr dirty="0">
                <a:latin typeface="Huawei Sans" panose="020C0503030203020204" pitchFamily="34" charset="0"/>
              </a:rPr>
              <a:t>After 10 seconds, the interface is unblocked and starts to send and receive data. If MAC address flapping is not detected within 20 seconds, the interface is unblocked. If MAC address flapping is detected again on the interface within 20 seconds, the switch blocks the interface again. If the switch still detects MAC address flapping on the interface, the switch permanently blocks the interface. The </a:t>
            </a:r>
            <a:r>
              <a:rPr b="1" dirty="0">
                <a:latin typeface="Huawei Sans" panose="020C0503030203020204" pitchFamily="34" charset="0"/>
              </a:rPr>
              <a:t>retry-times</a:t>
            </a:r>
            <a:r>
              <a:rPr dirty="0">
                <a:latin typeface="Huawei Sans" panose="020C0503030203020204" pitchFamily="34" charset="0"/>
              </a:rPr>
              <a:t> parameter specifies the number of times that MAC address flapping is detected.</a:t>
            </a:r>
          </a:p>
          <a:p>
            <a:pPr lvl="1"/>
            <a:endParaRPr lang="zh-CN" altLang="en-US" dirty="0">
              <a:latin typeface="Huawei Sans" panose="020C0503030203020204" pitchFamily="34" charset="0"/>
            </a:endParaRPr>
          </a:p>
        </p:txBody>
      </p:sp>
    </p:spTree>
    <p:extLst>
      <p:ext uri="{BB962C8B-B14F-4D97-AF65-F5344CB8AC3E}">
        <p14:creationId xmlns:p14="http://schemas.microsoft.com/office/powerpoint/2010/main" val="7988786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By default, global MAC address flapping detection is enabled on a Huawei switch. Therefore, the switch performs MAC address flapping detection in all VLANs by default.</a:t>
            </a:r>
          </a:p>
          <a:p>
            <a:r>
              <a:rPr dirty="0">
                <a:latin typeface="Huawei Sans" panose="020C0503030203020204" pitchFamily="34" charset="0"/>
              </a:rPr>
              <a:t>In some scenarios, MAC address flapping detection needs to be disabled in some VLANs. You can configure a VLAN whitelist for MAC address flapping detection.</a:t>
            </a:r>
            <a:endParaRPr lang="en-US" altLang="zh-CN" dirty="0" smtClean="0">
              <a:latin typeface="Huawei Sans" panose="020C0503030203020204" pitchFamily="34" charset="0"/>
            </a:endParaRPr>
          </a:p>
          <a:p>
            <a:r>
              <a:rPr dirty="0">
                <a:latin typeface="Huawei Sans" panose="020C0503030203020204" pitchFamily="34" charset="0"/>
              </a:rPr>
              <a:t>If an interface is set to enter the Error-Down state due to MAC address flapping, the interface does not automatically restore to the Up state by default.</a:t>
            </a:r>
            <a:endParaRPr lang="en-US" altLang="zh-CN" dirty="0" smtClean="0">
              <a:latin typeface="Huawei Sans" panose="020C0503030203020204" pitchFamily="34" charset="0"/>
            </a:endParaRPr>
          </a:p>
          <a:p>
            <a:r>
              <a:rPr dirty="0">
                <a:latin typeface="Huawei Sans" panose="020C0503030203020204" pitchFamily="34" charset="0"/>
              </a:rPr>
              <a:t>To enable an interface in Error-Down state to automatically go Up, run the</a:t>
            </a:r>
            <a:r>
              <a:rPr b="1" dirty="0">
                <a:latin typeface="Huawei Sans" panose="020C0503030203020204" pitchFamily="34" charset="0"/>
              </a:rPr>
              <a:t> error-down auto-recovery cause mac-address-flapping interval</a:t>
            </a:r>
            <a:r>
              <a:rPr i="1" dirty="0">
                <a:latin typeface="Huawei Sans" panose="020C0503030203020204" pitchFamily="34" charset="0"/>
              </a:rPr>
              <a:t> time-value</a:t>
            </a:r>
            <a:r>
              <a:rPr dirty="0">
                <a:latin typeface="Huawei Sans" panose="020C0503030203020204" pitchFamily="34" charset="0"/>
              </a:rPr>
              <a:t> command in the system view.</a:t>
            </a:r>
            <a:r>
              <a:rPr lang="zh-CN" altLang="en-US" dirty="0" smtClean="0">
                <a:latin typeface="Huawei Sans" panose="020C0503030203020204" pitchFamily="34" charset="0"/>
              </a:rPr>
              <a:t/>
            </a:r>
            <a:br>
              <a:rPr lang="zh-CN" altLang="en-US" dirty="0" smtClean="0">
                <a:latin typeface="Huawei Sans" panose="020C0503030203020204" pitchFamily="34" charset="0"/>
              </a:rPr>
            </a:br>
            <a:endParaRPr lang="zh-CN" altLang="en-US" dirty="0" smtClean="0">
              <a:latin typeface="Huawei Sans" panose="020C0503030203020204" pitchFamily="34" charset="0"/>
            </a:endParaRPr>
          </a:p>
          <a:p>
            <a:r>
              <a:rPr dirty="0">
                <a:latin typeface="Huawei Sans" panose="020C0503030203020204" pitchFamily="34" charset="0"/>
              </a:rPr>
              <a:t>If MAC address flapping occurs on an interface and the interface is removed from the VLAN, you can run the following command in the system view to implement automatic recovery of the interface:</a:t>
            </a:r>
            <a:endParaRPr lang="en-US" altLang="zh-CN" i="0" dirty="0" smtClean="0">
              <a:latin typeface="Huawei Sans" panose="020C0503030203020204" pitchFamily="34" charset="0"/>
            </a:endParaRPr>
          </a:p>
          <a:p>
            <a:pPr marL="0" indent="0">
              <a:buNone/>
            </a:pPr>
            <a:r>
              <a:rPr dirty="0">
                <a:latin typeface="Huawei Sans" panose="020C0503030203020204" pitchFamily="34" charset="0"/>
              </a:rPr>
              <a:t>    mac-address flapping quit-</a:t>
            </a:r>
            <a:r>
              <a:rPr dirty="0" err="1">
                <a:latin typeface="Huawei Sans" panose="020C0503030203020204" pitchFamily="34" charset="0"/>
              </a:rPr>
              <a:t>vlan</a:t>
            </a:r>
            <a:r>
              <a:rPr dirty="0">
                <a:latin typeface="Huawei Sans" panose="020C0503030203020204" pitchFamily="34" charset="0"/>
              </a:rPr>
              <a:t> recover-time time-value</a:t>
            </a:r>
          </a:p>
          <a:p>
            <a:endParaRPr lang="en-US" altLang="zh-CN" i="0"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6794000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45299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Insecure networks are vulnerable to MAC address attacks. If attackers send large numbers of forged packets with different source MAC addresses to the switch, its MAC address table will be filled with unwanted address entries. As a result, the device is unable to learn the source MAC addresses of valid packets.</a:t>
            </a:r>
          </a:p>
          <a:p>
            <a:r>
              <a:rPr>
                <a:latin typeface="Huawei Sans" panose="020C0503030203020204" pitchFamily="34" charset="0"/>
              </a:rPr>
              <a:t>You can limit the number of MAC address entries that can be learned on the device. When the number of learned MAC address entries reaches the limit, the device does not learn new MAC address entries. You can also configure an action to take when the number of learned MAC address entries reaches the limit. This prevents MAC address entries from being exhausted and improves network security.</a:t>
            </a:r>
          </a:p>
        </p:txBody>
      </p:sp>
    </p:spTree>
    <p:extLst>
      <p:ext uri="{BB962C8B-B14F-4D97-AF65-F5344CB8AC3E}">
        <p14:creationId xmlns:p14="http://schemas.microsoft.com/office/powerpoint/2010/main" val="1279873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851202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When Switch3 and Switch4 are incorrectly connected, the MAC address of GE0/0/1 on Switch2 is learned by GE0/0/2, causing GE0/0/2 to enter the Error-Down state.</a:t>
            </a:r>
            <a:endParaRPr lang="en-US" altLang="zh-CN" dirty="0" smtClean="0">
              <a:latin typeface="Huawei Sans" panose="020C0503030203020204" pitchFamily="34" charset="0"/>
            </a:endParaRPr>
          </a:p>
          <a:p>
            <a:r>
              <a:rPr>
                <a:latin typeface="Huawei Sans" panose="020C0503030203020204" pitchFamily="34" charset="0"/>
              </a:rPr>
              <a:t>You can run the </a:t>
            </a:r>
            <a:r>
              <a:rPr b="1">
                <a:latin typeface="Huawei Sans" panose="020C0503030203020204" pitchFamily="34" charset="0"/>
              </a:rPr>
              <a:t>display mac-address flapping record</a:t>
            </a:r>
            <a:r>
              <a:rPr>
                <a:latin typeface="Huawei Sans" panose="020C0503030203020204" pitchFamily="34" charset="0"/>
              </a:rPr>
              <a:t> command to check MAC address flapping records.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5515379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011827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472487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3087713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A CAK is not directly used to encrypt data packets. Instead, the CAK and other parameters derive the encryption key of data packets. The CAK can be delivered during 802.1X authentication or statically configured.</a:t>
            </a:r>
            <a:endParaRPr lang="en-US" altLang="zh-CN" dirty="0" smtClean="0">
              <a:latin typeface="Huawei Sans" panose="020C0503030203020204" pitchFamily="34" charset="0"/>
            </a:endParaRPr>
          </a:p>
          <a:p>
            <a:r>
              <a:rPr dirty="0">
                <a:latin typeface="Huawei Sans" panose="020C0503030203020204" pitchFamily="34" charset="0"/>
              </a:rPr>
              <a:t>MKA is used for negotiation of </a:t>
            </a:r>
            <a:r>
              <a:rPr dirty="0" err="1">
                <a:latin typeface="Huawei Sans" panose="020C0503030203020204" pitchFamily="34" charset="0"/>
              </a:rPr>
              <a:t>MACsec</a:t>
            </a:r>
            <a:r>
              <a:rPr dirty="0">
                <a:latin typeface="Huawei Sans" panose="020C0503030203020204" pitchFamily="34" charset="0"/>
              </a:rPr>
              <a:t> data encryption keys.</a:t>
            </a:r>
            <a:endParaRPr lang="en-US" altLang="zh-CN" dirty="0" smtClean="0">
              <a:latin typeface="Huawei Sans" panose="020C0503030203020204" pitchFamily="34" charset="0"/>
            </a:endParaRPr>
          </a:p>
          <a:p>
            <a:r>
              <a:rPr dirty="0">
                <a:latin typeface="Huawei Sans" panose="020C0503030203020204" pitchFamily="34" charset="0"/>
              </a:rPr>
              <a:t>The SAK is derived based on the CAK using an algorithm and is used to encrypt data transmitted over secure channels. The MKA limits the number of packets that can be encrypted by each SAK. When the PNs encrypted by a SAK are exhausted, the SAK is updated. For example, on a 10 </a:t>
            </a:r>
            <a:r>
              <a:rPr dirty="0" err="1">
                <a:latin typeface="Huawei Sans" panose="020C0503030203020204" pitchFamily="34" charset="0"/>
              </a:rPr>
              <a:t>Gbit</a:t>
            </a:r>
            <a:r>
              <a:rPr dirty="0">
                <a:latin typeface="Huawei Sans" panose="020C0503030203020204" pitchFamily="34" charset="0"/>
              </a:rPr>
              <a:t>/s link, the SAK can be updated every 4.8 minutes.</a:t>
            </a:r>
            <a:endParaRPr lang="en-US" altLang="zh-CN" dirty="0" smtClean="0">
              <a:latin typeface="Huawei Sans" panose="020C0503030203020204" pitchFamily="34" charset="0"/>
            </a:endParaRPr>
          </a:p>
          <a:p>
            <a:r>
              <a:rPr dirty="0">
                <a:latin typeface="Huawei Sans" panose="020C0503030203020204" pitchFamily="34" charset="0"/>
              </a:rPr>
              <a:t>The key server determines the encryption scheme and the MKA entity that distributes the key.</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3201081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819378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003985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In the outbound direction of an interface, the device can block broadcast packets, unknown multicast packets, and unknown unicast packets.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04923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Traffic suppression can also rate-limit ICMP packets by setting a threshold. A large number of ICMP packets may be sent to the CPU without traffic suppression. When this happens, other service functions may become abnormal.</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8924030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threshold can be configured for incoming packets on interfaces. The system discards the traffic exceeding the threshold and forwards the traffic within the threshold. In this way, the system limits the traffic rate in an acceptable range.</a:t>
            </a:r>
            <a:endParaRPr lang="en-US" altLang="zh-CN" dirty="0" smtClean="0">
              <a:latin typeface="Huawei Sans" panose="020C0503030203020204" pitchFamily="34" charset="0"/>
            </a:endParaRPr>
          </a:p>
          <a:p>
            <a:r>
              <a:rPr dirty="0">
                <a:latin typeface="Huawei Sans" panose="020C0503030203020204" pitchFamily="34" charset="0"/>
              </a:rPr>
              <a:t>Note that traffic suppression can also block outgoing packets on interfaces.</a:t>
            </a:r>
          </a:p>
          <a:p>
            <a:r>
              <a:rPr dirty="0">
                <a:latin typeface="Huawei Sans" panose="020C0503030203020204" pitchFamily="34" charset="0"/>
              </a:rPr>
              <a:t>In storm control, rate thresholds are configured for incoming packets only on interfaces. When the traffic exceeds the threshold, the system rejects the packets of this particular type on the interface or shuts down the interface.</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9798092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28049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Run the </a:t>
            </a:r>
            <a:r>
              <a:rPr b="1" dirty="0">
                <a:latin typeface="Huawei Sans" panose="020C0503030203020204" pitchFamily="34" charset="0"/>
              </a:rPr>
              <a:t>display flow-suppression interface</a:t>
            </a:r>
            <a:r>
              <a:rPr dirty="0">
                <a:latin typeface="Huawei Sans" panose="020C0503030203020204" pitchFamily="34" charset="0"/>
              </a:rPr>
              <a:t> </a:t>
            </a:r>
            <a:r>
              <a:rPr i="1" dirty="0">
                <a:latin typeface="Huawei Sans" panose="020C0503030203020204" pitchFamily="34" charset="0"/>
              </a:rPr>
              <a:t>interface-type interface-number</a:t>
            </a:r>
            <a:r>
              <a:rPr dirty="0">
                <a:latin typeface="Huawei Sans" panose="020C0503030203020204" pitchFamily="34" charset="0"/>
              </a:rPr>
              <a:t> command to check the traffic suppression configuration.</a:t>
            </a:r>
            <a:endParaRPr lang="en-US" altLang="zh-CN" dirty="0" smtClean="0">
              <a:latin typeface="Huawei Sans" panose="020C0503030203020204" pitchFamily="34" charset="0"/>
            </a:endParaRPr>
          </a:p>
          <a:p>
            <a:r>
              <a:rPr dirty="0">
                <a:latin typeface="Huawei Sans" panose="020C0503030203020204" pitchFamily="34" charset="0"/>
              </a:rPr>
              <a:t>When traffic suppression is configured in both the interface view and VLAN view, the configuration in the interface view takes precedence over the configuration in the VLAN view.</a:t>
            </a:r>
          </a:p>
        </p:txBody>
      </p:sp>
    </p:spTree>
    <p:extLst>
      <p:ext uri="{BB962C8B-B14F-4D97-AF65-F5344CB8AC3E}">
        <p14:creationId xmlns:p14="http://schemas.microsoft.com/office/powerpoint/2010/main" val="38629564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1165178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084008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663707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3870422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The difference between traffic suppression and storm control is as follows: The storm control function can take the punishment action (</a:t>
            </a:r>
            <a:r>
              <a:rPr b="1">
                <a:latin typeface="Huawei Sans" panose="020C0503030203020204" pitchFamily="34" charset="0"/>
              </a:rPr>
              <a:t>block</a:t>
            </a:r>
            <a:r>
              <a:rPr>
                <a:latin typeface="Huawei Sans" panose="020C0503030203020204" pitchFamily="34" charset="0"/>
              </a:rPr>
              <a:t> or </a:t>
            </a:r>
            <a:r>
              <a:rPr b="1">
                <a:latin typeface="Huawei Sans" panose="020C0503030203020204" pitchFamily="34" charset="0"/>
              </a:rPr>
              <a:t>shutdown</a:t>
            </a:r>
            <a:r>
              <a:rPr>
                <a:latin typeface="Huawei Sans" panose="020C0503030203020204" pitchFamily="34" charset="0"/>
              </a:rPr>
              <a:t>) for an interface, whereas the traffic suppression function only limits the traffic on an interface.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40899735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In traffic suppression, rate thresholds are configured for incoming packets on interfaces. When the traffic exceeds the threshold, the system discards excess traffic and allows the packets within the threshold to pass through. In this way, the traffic is limited within a proper range. Note that traffic suppression can also block outgoing packets on interfaces.</a:t>
            </a:r>
          </a:p>
          <a:p>
            <a:r>
              <a:rPr>
                <a:latin typeface="Huawei Sans" panose="020C0503030203020204" pitchFamily="34" charset="0"/>
              </a:rPr>
              <a:t>In storm control, rate thresholds are configured for incoming packets only on interfaces. When the traffic exceeds the threshold, the system rejects the packets of this particular type on the interface or shuts down the interface.</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308967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Run the </a:t>
            </a:r>
            <a:r>
              <a:rPr b="1" dirty="0">
                <a:latin typeface="Huawei Sans" panose="020C0503030203020204" pitchFamily="34" charset="0"/>
              </a:rPr>
              <a:t>display storm-control</a:t>
            </a:r>
            <a:r>
              <a:rPr dirty="0">
                <a:latin typeface="Huawei Sans" panose="020C0503030203020204" pitchFamily="34" charset="0"/>
              </a:rPr>
              <a:t> [ </a:t>
            </a:r>
            <a:r>
              <a:rPr b="1" dirty="0">
                <a:latin typeface="Huawei Sans" panose="020C0503030203020204" pitchFamily="34" charset="0"/>
              </a:rPr>
              <a:t>interface</a:t>
            </a:r>
            <a:r>
              <a:rPr dirty="0">
                <a:latin typeface="Huawei Sans" panose="020C0503030203020204" pitchFamily="34" charset="0"/>
              </a:rPr>
              <a:t> </a:t>
            </a:r>
            <a:r>
              <a:rPr i="1" dirty="0">
                <a:latin typeface="Huawei Sans" panose="020C0503030203020204" pitchFamily="34" charset="0"/>
              </a:rPr>
              <a:t>interface-type interface-number</a:t>
            </a:r>
            <a:r>
              <a:rPr dirty="0">
                <a:latin typeface="Huawei Sans" panose="020C0503030203020204" pitchFamily="34" charset="0"/>
              </a:rPr>
              <a:t> ] command to check the storm control configuration on an interface.</a:t>
            </a:r>
            <a:endParaRPr lang="en-US" altLang="zh-CN" dirty="0" smtClean="0">
              <a:latin typeface="Huawei Sans" panose="020C0503030203020204" pitchFamily="34" charset="0"/>
            </a:endParaRPr>
          </a:p>
          <a:p>
            <a:pPr rtl="0" eaLnBrk="1" fontAlgn="ctr" latinLnBrk="0" hangingPunct="1"/>
            <a:r>
              <a:rPr sz="1100" b="1" dirty="0">
                <a:solidFill>
                  <a:schemeClr val="tx1"/>
                </a:solidFill>
                <a:latin typeface="Huawei Sans" panose="020C0503030203020204" pitchFamily="34" charset="0"/>
              </a:rPr>
              <a:t>min-rate</a:t>
            </a:r>
            <a:r>
              <a:rPr sz="1100" dirty="0">
                <a:solidFill>
                  <a:schemeClr val="tx1"/>
                </a:solidFill>
                <a:latin typeface="Huawei Sans" panose="020C0503030203020204" pitchFamily="34" charset="0"/>
              </a:rPr>
              <a:t> </a:t>
            </a:r>
            <a:r>
              <a:rPr sz="1100" i="1" dirty="0">
                <a:solidFill>
                  <a:schemeClr val="tx1"/>
                </a:solidFill>
                <a:latin typeface="Huawei Sans" panose="020C0503030203020204" pitchFamily="34" charset="0"/>
              </a:rPr>
              <a:t>min-rate-value</a:t>
            </a:r>
            <a:endParaRPr lang="zh-CN" altLang="zh-CN" sz="1100" b="0" i="0" u="none" strike="noStrike" kern="1200" dirty="0" smtClean="0">
              <a:solidFill>
                <a:schemeClr val="tx1"/>
              </a:solidFill>
              <a:effectLst/>
              <a:latin typeface="Huawei Sans" panose="020C0503030203020204" pitchFamily="34" charset="0"/>
              <a:ea typeface="+mn-ea"/>
              <a:cs typeface="+mn-cs"/>
            </a:endParaRPr>
          </a:p>
          <a:p>
            <a:pPr marL="355600" lvl="1" indent="-177800" rtl="0" eaLnBrk="1" fontAlgn="ctr" latinLnBrk="0" hangingPunct="1"/>
            <a:r>
              <a:rPr sz="1100" dirty="0">
                <a:solidFill>
                  <a:schemeClr val="tx1"/>
                </a:solidFill>
                <a:latin typeface="Huawei Sans" panose="020C0503030203020204" pitchFamily="34" charset="0"/>
              </a:rPr>
              <a:t>Specify the lower threshold in packet rate limit mode. If the value of </a:t>
            </a:r>
            <a:r>
              <a:rPr sz="1100" i="1" dirty="0">
                <a:solidFill>
                  <a:schemeClr val="tx1"/>
                </a:solidFill>
                <a:latin typeface="Huawei Sans" panose="020C0503030203020204" pitchFamily="34" charset="0"/>
              </a:rPr>
              <a:t>min-rate-value</a:t>
            </a:r>
            <a:r>
              <a:rPr sz="1100" dirty="0">
                <a:solidFill>
                  <a:schemeClr val="tx1"/>
                </a:solidFill>
                <a:latin typeface="Huawei Sans" panose="020C0503030203020204" pitchFamily="34" charset="0"/>
              </a:rPr>
              <a:t> (</a:t>
            </a:r>
            <a:r>
              <a:rPr sz="1100" dirty="0" err="1">
                <a:solidFill>
                  <a:schemeClr val="tx1"/>
                </a:solidFill>
                <a:latin typeface="Huawei Sans" panose="020C0503030203020204" pitchFamily="34" charset="0"/>
              </a:rPr>
              <a:t>pps</a:t>
            </a:r>
            <a:r>
              <a:rPr sz="1100" dirty="0">
                <a:solidFill>
                  <a:schemeClr val="tx1"/>
                </a:solidFill>
                <a:latin typeface="Huawei Sans" panose="020C0503030203020204" pitchFamily="34" charset="0"/>
              </a:rPr>
              <a:t>) is specified, packets received by an interface are forwarded when the rate of receiving packets is smaller than the value of </a:t>
            </a:r>
            <a:r>
              <a:rPr sz="1100" i="1" dirty="0">
                <a:solidFill>
                  <a:schemeClr val="tx1"/>
                </a:solidFill>
                <a:latin typeface="Huawei Sans" panose="020C0503030203020204" pitchFamily="34" charset="0"/>
              </a:rPr>
              <a:t>min-rate-value</a:t>
            </a:r>
            <a:r>
              <a:rPr sz="1100" dirty="0">
                <a:solidFill>
                  <a:schemeClr val="tx1"/>
                </a:solidFill>
                <a:latin typeface="Huawei Sans" panose="020C0503030203020204" pitchFamily="34" charset="0"/>
              </a:rPr>
              <a:t> in the storm detection interval.</a:t>
            </a:r>
          </a:p>
          <a:p>
            <a:pPr rtl="0" eaLnBrk="1" fontAlgn="ctr" latinLnBrk="0" hangingPunct="1"/>
            <a:r>
              <a:rPr sz="1100" b="1" dirty="0">
                <a:solidFill>
                  <a:schemeClr val="tx1"/>
                </a:solidFill>
                <a:latin typeface="Huawei Sans" panose="020C0503030203020204" pitchFamily="34" charset="0"/>
              </a:rPr>
              <a:t>min-rate</a:t>
            </a:r>
            <a:r>
              <a:rPr sz="1100" dirty="0">
                <a:solidFill>
                  <a:schemeClr val="tx1"/>
                </a:solidFill>
                <a:latin typeface="Huawei Sans" panose="020C0503030203020204" pitchFamily="34" charset="0"/>
              </a:rPr>
              <a:t> </a:t>
            </a:r>
            <a:r>
              <a:rPr sz="1100" b="1" dirty="0" err="1">
                <a:solidFill>
                  <a:schemeClr val="tx1"/>
                </a:solidFill>
                <a:latin typeface="Huawei Sans" panose="020C0503030203020204" pitchFamily="34" charset="0"/>
              </a:rPr>
              <a:t>cir</a:t>
            </a:r>
            <a:r>
              <a:rPr sz="1100" dirty="0">
                <a:solidFill>
                  <a:schemeClr val="tx1"/>
                </a:solidFill>
                <a:latin typeface="Huawei Sans" panose="020C0503030203020204" pitchFamily="34" charset="0"/>
              </a:rPr>
              <a:t> </a:t>
            </a:r>
            <a:r>
              <a:rPr sz="1100" i="1" dirty="0">
                <a:solidFill>
                  <a:schemeClr val="tx1"/>
                </a:solidFill>
                <a:latin typeface="Huawei Sans" panose="020C0503030203020204" pitchFamily="34" charset="0"/>
              </a:rPr>
              <a:t>min-rate-value-</a:t>
            </a:r>
            <a:r>
              <a:rPr sz="1100" i="1" dirty="0" err="1">
                <a:solidFill>
                  <a:schemeClr val="tx1"/>
                </a:solidFill>
                <a:latin typeface="Huawei Sans" panose="020C0503030203020204" pitchFamily="34" charset="0"/>
              </a:rPr>
              <a:t>cir</a:t>
            </a:r>
            <a:endParaRPr lang="zh-CN" altLang="zh-CN" sz="1100" b="0" i="0" u="none" strike="noStrike" kern="1200" dirty="0" smtClean="0">
              <a:solidFill>
                <a:schemeClr val="tx1"/>
              </a:solidFill>
              <a:effectLst/>
              <a:latin typeface="Huawei Sans" panose="020C0503030203020204" pitchFamily="34" charset="0"/>
              <a:ea typeface="+mn-ea"/>
              <a:cs typeface="+mn-cs"/>
            </a:endParaRPr>
          </a:p>
          <a:p>
            <a:pPr marL="355600" lvl="1" indent="-177800" rtl="0" eaLnBrk="1" fontAlgn="ctr" latinLnBrk="0" hangingPunct="1"/>
            <a:r>
              <a:rPr sz="1100" dirty="0">
                <a:solidFill>
                  <a:schemeClr val="tx1"/>
                </a:solidFill>
                <a:latin typeface="Huawei Sans" panose="020C0503030203020204" pitchFamily="34" charset="0"/>
              </a:rPr>
              <a:t>Specify the lower threshold in byte rate limit mode. If the value of </a:t>
            </a:r>
            <a:r>
              <a:rPr sz="1100" i="1" dirty="0">
                <a:solidFill>
                  <a:schemeClr val="tx1"/>
                </a:solidFill>
                <a:latin typeface="Huawei Sans" panose="020C0503030203020204" pitchFamily="34" charset="0"/>
              </a:rPr>
              <a:t>min-rate-value-</a:t>
            </a:r>
            <a:r>
              <a:rPr sz="1100" i="1" dirty="0" err="1">
                <a:solidFill>
                  <a:schemeClr val="tx1"/>
                </a:solidFill>
                <a:latin typeface="Huawei Sans" panose="020C0503030203020204" pitchFamily="34" charset="0"/>
              </a:rPr>
              <a:t>cir</a:t>
            </a:r>
            <a:r>
              <a:rPr sz="1100" dirty="0">
                <a:solidFill>
                  <a:schemeClr val="tx1"/>
                </a:solidFill>
                <a:latin typeface="Huawei Sans" panose="020C0503030203020204" pitchFamily="34" charset="0"/>
              </a:rPr>
              <a:t> (</a:t>
            </a:r>
            <a:r>
              <a:rPr sz="1100" dirty="0" err="1">
                <a:solidFill>
                  <a:schemeClr val="tx1"/>
                </a:solidFill>
                <a:latin typeface="Huawei Sans" panose="020C0503030203020204" pitchFamily="34" charset="0"/>
              </a:rPr>
              <a:t>kbit</a:t>
            </a:r>
            <a:r>
              <a:rPr sz="1100" dirty="0">
                <a:solidFill>
                  <a:schemeClr val="tx1"/>
                </a:solidFill>
                <a:latin typeface="Huawei Sans" panose="020C0503030203020204" pitchFamily="34" charset="0"/>
              </a:rPr>
              <a:t>/s) is specified, packets received by an interface are forwarded when the rate of receiving packets is smaller than the value of </a:t>
            </a:r>
            <a:r>
              <a:rPr sz="1100" i="1" dirty="0">
                <a:solidFill>
                  <a:schemeClr val="tx1"/>
                </a:solidFill>
                <a:latin typeface="Huawei Sans" panose="020C0503030203020204" pitchFamily="34" charset="0"/>
              </a:rPr>
              <a:t>min-rate-value-</a:t>
            </a:r>
            <a:r>
              <a:rPr sz="1100" i="1" dirty="0" err="1">
                <a:solidFill>
                  <a:schemeClr val="tx1"/>
                </a:solidFill>
                <a:latin typeface="Huawei Sans" panose="020C0503030203020204" pitchFamily="34" charset="0"/>
              </a:rPr>
              <a:t>cir</a:t>
            </a:r>
            <a:r>
              <a:rPr sz="1100" dirty="0">
                <a:solidFill>
                  <a:schemeClr val="tx1"/>
                </a:solidFill>
                <a:latin typeface="Huawei Sans" panose="020C0503030203020204" pitchFamily="34" charset="0"/>
              </a:rPr>
              <a:t> in the storm detection interval.</a:t>
            </a:r>
          </a:p>
          <a:p>
            <a:pPr rtl="0" eaLnBrk="1" fontAlgn="ctr" latinLnBrk="0" hangingPunct="1"/>
            <a:r>
              <a:rPr sz="1100" b="1" dirty="0">
                <a:solidFill>
                  <a:schemeClr val="tx1"/>
                </a:solidFill>
                <a:latin typeface="Huawei Sans" panose="020C0503030203020204" pitchFamily="34" charset="0"/>
              </a:rPr>
              <a:t>min-rate</a:t>
            </a:r>
            <a:r>
              <a:rPr sz="1100" dirty="0">
                <a:solidFill>
                  <a:schemeClr val="tx1"/>
                </a:solidFill>
                <a:latin typeface="Huawei Sans" panose="020C0503030203020204" pitchFamily="34" charset="0"/>
              </a:rPr>
              <a:t> </a:t>
            </a:r>
            <a:r>
              <a:rPr sz="1100" b="1" dirty="0">
                <a:solidFill>
                  <a:schemeClr val="tx1"/>
                </a:solidFill>
                <a:latin typeface="Huawei Sans" panose="020C0503030203020204" pitchFamily="34" charset="0"/>
              </a:rPr>
              <a:t>percent</a:t>
            </a:r>
            <a:r>
              <a:rPr sz="1100" dirty="0">
                <a:solidFill>
                  <a:schemeClr val="tx1"/>
                </a:solidFill>
                <a:latin typeface="Huawei Sans" panose="020C0503030203020204" pitchFamily="34" charset="0"/>
              </a:rPr>
              <a:t> </a:t>
            </a:r>
            <a:r>
              <a:rPr sz="1100" i="1" dirty="0">
                <a:solidFill>
                  <a:schemeClr val="tx1"/>
                </a:solidFill>
                <a:latin typeface="Huawei Sans" panose="020C0503030203020204" pitchFamily="34" charset="0"/>
              </a:rPr>
              <a:t>min-rate-value-percent</a:t>
            </a:r>
            <a:endParaRPr lang="zh-CN" altLang="zh-CN" sz="1100" b="0" i="0" u="none" strike="noStrike" kern="1200" dirty="0" smtClean="0">
              <a:solidFill>
                <a:schemeClr val="tx1"/>
              </a:solidFill>
              <a:effectLst/>
              <a:latin typeface="Huawei Sans" panose="020C0503030203020204" pitchFamily="34" charset="0"/>
              <a:ea typeface="+mn-ea"/>
              <a:cs typeface="+mn-cs"/>
            </a:endParaRPr>
          </a:p>
          <a:p>
            <a:pPr marL="355600" lvl="1" indent="-177800" rtl="0" eaLnBrk="1" fontAlgn="ctr" latinLnBrk="0" hangingPunct="1"/>
            <a:r>
              <a:rPr sz="1100" dirty="0">
                <a:solidFill>
                  <a:schemeClr val="tx1"/>
                </a:solidFill>
                <a:latin typeface="Huawei Sans" panose="020C0503030203020204" pitchFamily="34" charset="0"/>
              </a:rPr>
              <a:t>Specify the lower threshold in percentage rate limit mode. If the value of </a:t>
            </a:r>
            <a:r>
              <a:rPr sz="1100" i="1" dirty="0">
                <a:solidFill>
                  <a:schemeClr val="tx1"/>
                </a:solidFill>
                <a:latin typeface="Huawei Sans" panose="020C0503030203020204" pitchFamily="34" charset="0"/>
              </a:rPr>
              <a:t>min-rate-value-percent</a:t>
            </a:r>
            <a:r>
              <a:rPr sz="1100" dirty="0">
                <a:solidFill>
                  <a:schemeClr val="tx1"/>
                </a:solidFill>
                <a:latin typeface="Huawei Sans" panose="020C0503030203020204" pitchFamily="34" charset="0"/>
              </a:rPr>
              <a:t> (percentage) is specified, packets received by an interface are forwarded when the rate of receiving packets is lower than the value of </a:t>
            </a:r>
            <a:r>
              <a:rPr sz="1100" i="1" dirty="0">
                <a:solidFill>
                  <a:schemeClr val="tx1"/>
                </a:solidFill>
                <a:latin typeface="Huawei Sans" panose="020C0503030203020204" pitchFamily="34" charset="0"/>
              </a:rPr>
              <a:t>min-rate-value-percent</a:t>
            </a:r>
            <a:r>
              <a:rPr sz="1100" dirty="0">
                <a:solidFill>
                  <a:schemeClr val="tx1"/>
                </a:solidFill>
                <a:latin typeface="Huawei Sans" panose="020C0503030203020204" pitchFamily="34" charset="0"/>
              </a:rPr>
              <a:t> in the storm detection interval</a:t>
            </a:r>
            <a:r>
              <a:rPr sz="1100" dirty="0" smtClean="0">
                <a:solidFill>
                  <a:schemeClr val="tx1"/>
                </a:solidFill>
                <a:latin typeface="Huawei Sans" panose="020C0503030203020204" pitchFamily="34" charset="0"/>
              </a:rPr>
              <a:t>.</a:t>
            </a:r>
            <a:endParaRPr sz="11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325648081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765175"/>
            <a:ext cx="5932800" cy="8939622"/>
          </a:xfrm>
        </p:spPr>
        <p:txBody>
          <a:bodyPr/>
          <a:lstStyle/>
          <a:p>
            <a:pPr rtl="0" eaLnBrk="1" fontAlgn="ctr" latinLnBrk="0" hangingPunct="1"/>
            <a:r>
              <a:rPr sz="1100" b="1" dirty="0" smtClean="0">
                <a:solidFill>
                  <a:schemeClr val="tx1"/>
                </a:solidFill>
                <a:latin typeface="Huawei Sans" panose="020C0503030203020204" pitchFamily="34" charset="0"/>
              </a:rPr>
              <a:t>max-rate</a:t>
            </a:r>
            <a:r>
              <a:rPr sz="1100" dirty="0" smtClean="0">
                <a:solidFill>
                  <a:schemeClr val="tx1"/>
                </a:solidFill>
                <a:latin typeface="Huawei Sans" panose="020C0503030203020204" pitchFamily="34" charset="0"/>
              </a:rPr>
              <a:t> </a:t>
            </a:r>
            <a:r>
              <a:rPr sz="1100" i="1" dirty="0">
                <a:solidFill>
                  <a:schemeClr val="tx1"/>
                </a:solidFill>
                <a:latin typeface="Huawei Sans" panose="020C0503030203020204" pitchFamily="34" charset="0"/>
              </a:rPr>
              <a:t>max-rate-value</a:t>
            </a:r>
            <a:endParaRPr lang="zh-CN" altLang="zh-CN" sz="1100" b="0" i="0" u="none" strike="noStrike" kern="1200" dirty="0" smtClean="0">
              <a:solidFill>
                <a:schemeClr val="tx1"/>
              </a:solidFill>
              <a:effectLst/>
              <a:latin typeface="Huawei Sans" panose="020C0503030203020204" pitchFamily="34" charset="0"/>
              <a:ea typeface="+mn-ea"/>
              <a:cs typeface="+mn-cs"/>
            </a:endParaRPr>
          </a:p>
          <a:p>
            <a:pPr marL="355600" lvl="1" indent="-177800" rtl="0" eaLnBrk="1" fontAlgn="ctr" latinLnBrk="0" hangingPunct="1"/>
            <a:r>
              <a:rPr sz="1100" dirty="0">
                <a:solidFill>
                  <a:schemeClr val="tx1"/>
                </a:solidFill>
                <a:latin typeface="Huawei Sans" panose="020C0503030203020204" pitchFamily="34" charset="0"/>
              </a:rPr>
              <a:t>Specify the upper threshold in packet rate limit mode. If the value of </a:t>
            </a:r>
            <a:r>
              <a:rPr sz="1100" i="1" dirty="0">
                <a:solidFill>
                  <a:schemeClr val="tx1"/>
                </a:solidFill>
                <a:latin typeface="Huawei Sans" panose="020C0503030203020204" pitchFamily="34" charset="0"/>
              </a:rPr>
              <a:t>max-rate-value</a:t>
            </a:r>
            <a:r>
              <a:rPr sz="1100" dirty="0">
                <a:solidFill>
                  <a:schemeClr val="tx1"/>
                </a:solidFill>
                <a:latin typeface="Huawei Sans" panose="020C0503030203020204" pitchFamily="34" charset="0"/>
              </a:rPr>
              <a:t> (</a:t>
            </a:r>
            <a:r>
              <a:rPr sz="1100" dirty="0" err="1">
                <a:solidFill>
                  <a:schemeClr val="tx1"/>
                </a:solidFill>
                <a:latin typeface="Huawei Sans" panose="020C0503030203020204" pitchFamily="34" charset="0"/>
              </a:rPr>
              <a:t>pps</a:t>
            </a:r>
            <a:r>
              <a:rPr sz="1100" dirty="0">
                <a:solidFill>
                  <a:schemeClr val="tx1"/>
                </a:solidFill>
                <a:latin typeface="Huawei Sans" panose="020C0503030203020204" pitchFamily="34" charset="0"/>
              </a:rPr>
              <a:t>) is specified, storm control is performed on an interface when the rate of receiving packets on the interface is greater than the value of </a:t>
            </a:r>
            <a:r>
              <a:rPr sz="1100" i="1" dirty="0">
                <a:solidFill>
                  <a:schemeClr val="tx1"/>
                </a:solidFill>
                <a:latin typeface="Huawei Sans" panose="020C0503030203020204" pitchFamily="34" charset="0"/>
              </a:rPr>
              <a:t>max-rate-value</a:t>
            </a:r>
            <a:r>
              <a:rPr sz="1100" dirty="0">
                <a:solidFill>
                  <a:schemeClr val="tx1"/>
                </a:solidFill>
                <a:latin typeface="Huawei Sans" panose="020C0503030203020204" pitchFamily="34" charset="0"/>
              </a:rPr>
              <a:t> in the storm detection interval.</a:t>
            </a:r>
          </a:p>
          <a:p>
            <a:pPr rtl="0" eaLnBrk="1" fontAlgn="ctr" latinLnBrk="0" hangingPunct="1"/>
            <a:r>
              <a:rPr sz="1100" b="1" dirty="0">
                <a:solidFill>
                  <a:schemeClr val="tx1"/>
                </a:solidFill>
                <a:latin typeface="Huawei Sans" panose="020C0503030203020204" pitchFamily="34" charset="0"/>
              </a:rPr>
              <a:t>max-rate</a:t>
            </a:r>
            <a:r>
              <a:rPr sz="1100" dirty="0">
                <a:solidFill>
                  <a:schemeClr val="tx1"/>
                </a:solidFill>
                <a:latin typeface="Huawei Sans" panose="020C0503030203020204" pitchFamily="34" charset="0"/>
              </a:rPr>
              <a:t> </a:t>
            </a:r>
            <a:r>
              <a:rPr sz="1100" b="1" dirty="0" err="1">
                <a:solidFill>
                  <a:schemeClr val="tx1"/>
                </a:solidFill>
                <a:latin typeface="Huawei Sans" panose="020C0503030203020204" pitchFamily="34" charset="0"/>
              </a:rPr>
              <a:t>cir</a:t>
            </a:r>
            <a:r>
              <a:rPr sz="1100" dirty="0">
                <a:solidFill>
                  <a:schemeClr val="tx1"/>
                </a:solidFill>
                <a:latin typeface="Huawei Sans" panose="020C0503030203020204" pitchFamily="34" charset="0"/>
              </a:rPr>
              <a:t> </a:t>
            </a:r>
            <a:r>
              <a:rPr sz="1100" i="1" dirty="0">
                <a:solidFill>
                  <a:schemeClr val="tx1"/>
                </a:solidFill>
                <a:latin typeface="Huawei Sans" panose="020C0503030203020204" pitchFamily="34" charset="0"/>
              </a:rPr>
              <a:t>max-rate-value-</a:t>
            </a:r>
            <a:r>
              <a:rPr sz="1100" i="1" dirty="0" err="1">
                <a:solidFill>
                  <a:schemeClr val="tx1"/>
                </a:solidFill>
                <a:latin typeface="Huawei Sans" panose="020C0503030203020204" pitchFamily="34" charset="0"/>
              </a:rPr>
              <a:t>cir</a:t>
            </a:r>
            <a:endParaRPr lang="zh-CN" altLang="zh-CN" sz="1100" b="0" i="0" u="none" strike="noStrike" kern="1200" dirty="0" smtClean="0">
              <a:solidFill>
                <a:schemeClr val="tx1"/>
              </a:solidFill>
              <a:effectLst/>
              <a:latin typeface="Huawei Sans" panose="020C0503030203020204" pitchFamily="34" charset="0"/>
              <a:ea typeface="+mn-ea"/>
              <a:cs typeface="+mn-cs"/>
            </a:endParaRPr>
          </a:p>
          <a:p>
            <a:pPr marL="355600" lvl="1" indent="-177800" rtl="0" eaLnBrk="1" fontAlgn="ctr" latinLnBrk="0" hangingPunct="1"/>
            <a:r>
              <a:rPr sz="1100" dirty="0">
                <a:solidFill>
                  <a:schemeClr val="tx1"/>
                </a:solidFill>
                <a:latin typeface="Huawei Sans" panose="020C0503030203020204" pitchFamily="34" charset="0"/>
              </a:rPr>
              <a:t>Specify the upper threshold in byte rate limit mode. If the value of </a:t>
            </a:r>
            <a:r>
              <a:rPr sz="1100" i="1" dirty="0">
                <a:solidFill>
                  <a:schemeClr val="tx1"/>
                </a:solidFill>
                <a:latin typeface="Huawei Sans" panose="020C0503030203020204" pitchFamily="34" charset="0"/>
              </a:rPr>
              <a:t>max-rate-value-</a:t>
            </a:r>
            <a:r>
              <a:rPr sz="1100" i="1" dirty="0" err="1">
                <a:solidFill>
                  <a:schemeClr val="tx1"/>
                </a:solidFill>
                <a:latin typeface="Huawei Sans" panose="020C0503030203020204" pitchFamily="34" charset="0"/>
              </a:rPr>
              <a:t>cir</a:t>
            </a:r>
            <a:r>
              <a:rPr sz="1100" dirty="0">
                <a:solidFill>
                  <a:schemeClr val="tx1"/>
                </a:solidFill>
                <a:latin typeface="Huawei Sans" panose="020C0503030203020204" pitchFamily="34" charset="0"/>
              </a:rPr>
              <a:t> (</a:t>
            </a:r>
            <a:r>
              <a:rPr sz="1100" dirty="0" err="1">
                <a:solidFill>
                  <a:schemeClr val="tx1"/>
                </a:solidFill>
                <a:latin typeface="Huawei Sans" panose="020C0503030203020204" pitchFamily="34" charset="0"/>
              </a:rPr>
              <a:t>kbit</a:t>
            </a:r>
            <a:r>
              <a:rPr sz="1100" dirty="0">
                <a:solidFill>
                  <a:schemeClr val="tx1"/>
                </a:solidFill>
                <a:latin typeface="Huawei Sans" panose="020C0503030203020204" pitchFamily="34" charset="0"/>
              </a:rPr>
              <a:t>/s) is specified, storm control is performed on an interface when the rate of receiving packets on the interface is greater than the value of </a:t>
            </a:r>
            <a:r>
              <a:rPr sz="1100" i="1" dirty="0">
                <a:solidFill>
                  <a:schemeClr val="tx1"/>
                </a:solidFill>
                <a:latin typeface="Huawei Sans" panose="020C0503030203020204" pitchFamily="34" charset="0"/>
              </a:rPr>
              <a:t>max-rate-value-</a:t>
            </a:r>
            <a:r>
              <a:rPr sz="1100" i="1" dirty="0" err="1">
                <a:solidFill>
                  <a:schemeClr val="tx1"/>
                </a:solidFill>
                <a:latin typeface="Huawei Sans" panose="020C0503030203020204" pitchFamily="34" charset="0"/>
              </a:rPr>
              <a:t>cir</a:t>
            </a:r>
            <a:r>
              <a:rPr sz="1100" dirty="0">
                <a:solidFill>
                  <a:schemeClr val="tx1"/>
                </a:solidFill>
                <a:latin typeface="Huawei Sans" panose="020C0503030203020204" pitchFamily="34" charset="0"/>
              </a:rPr>
              <a:t> in the storm detection interval.</a:t>
            </a:r>
          </a:p>
          <a:p>
            <a:pPr rtl="0" eaLnBrk="1" fontAlgn="ctr" latinLnBrk="0" hangingPunct="1"/>
            <a:r>
              <a:rPr sz="1100" b="1" dirty="0">
                <a:solidFill>
                  <a:schemeClr val="tx1"/>
                </a:solidFill>
                <a:latin typeface="Huawei Sans" panose="020C0503030203020204" pitchFamily="34" charset="0"/>
              </a:rPr>
              <a:t>max-rate</a:t>
            </a:r>
            <a:r>
              <a:rPr sz="1100" dirty="0">
                <a:solidFill>
                  <a:schemeClr val="tx1"/>
                </a:solidFill>
                <a:latin typeface="Huawei Sans" panose="020C0503030203020204" pitchFamily="34" charset="0"/>
              </a:rPr>
              <a:t> </a:t>
            </a:r>
            <a:r>
              <a:rPr sz="1100" b="1" dirty="0">
                <a:solidFill>
                  <a:schemeClr val="tx1"/>
                </a:solidFill>
                <a:latin typeface="Huawei Sans" panose="020C0503030203020204" pitchFamily="34" charset="0"/>
              </a:rPr>
              <a:t>percent</a:t>
            </a:r>
            <a:r>
              <a:rPr sz="1100" dirty="0">
                <a:solidFill>
                  <a:schemeClr val="tx1"/>
                </a:solidFill>
                <a:latin typeface="Huawei Sans" panose="020C0503030203020204" pitchFamily="34" charset="0"/>
              </a:rPr>
              <a:t> </a:t>
            </a:r>
            <a:r>
              <a:rPr sz="1100" i="1" dirty="0">
                <a:solidFill>
                  <a:schemeClr val="tx1"/>
                </a:solidFill>
                <a:latin typeface="Huawei Sans" panose="020C0503030203020204" pitchFamily="34" charset="0"/>
              </a:rPr>
              <a:t>max-rate-value-percent</a:t>
            </a:r>
            <a:endParaRPr lang="zh-CN" altLang="zh-CN" sz="1100" b="0" i="0" u="none" strike="noStrike" kern="1200" dirty="0" smtClean="0">
              <a:solidFill>
                <a:schemeClr val="tx1"/>
              </a:solidFill>
              <a:effectLst/>
              <a:latin typeface="Huawei Sans" panose="020C0503030203020204" pitchFamily="34" charset="0"/>
              <a:ea typeface="+mn-ea"/>
              <a:cs typeface="+mn-cs"/>
            </a:endParaRPr>
          </a:p>
          <a:p>
            <a:pPr marL="355600" lvl="1" indent="-177800" rtl="0" eaLnBrk="1" fontAlgn="ctr" latinLnBrk="0" hangingPunct="1"/>
            <a:r>
              <a:rPr sz="1100" dirty="0">
                <a:solidFill>
                  <a:schemeClr val="tx1"/>
                </a:solidFill>
                <a:latin typeface="Huawei Sans" panose="020C0503030203020204" pitchFamily="34" charset="0"/>
              </a:rPr>
              <a:t>Specify the upper threshold in percentage rate limit mode. If the value of </a:t>
            </a:r>
            <a:r>
              <a:rPr sz="1100" i="1" dirty="0">
                <a:solidFill>
                  <a:schemeClr val="tx1"/>
                </a:solidFill>
                <a:latin typeface="Huawei Sans" panose="020C0503030203020204" pitchFamily="34" charset="0"/>
              </a:rPr>
              <a:t>max-rate-value-percent</a:t>
            </a:r>
            <a:r>
              <a:rPr sz="1100" dirty="0">
                <a:solidFill>
                  <a:schemeClr val="tx1"/>
                </a:solidFill>
                <a:latin typeface="Huawei Sans" panose="020C0503030203020204" pitchFamily="34" charset="0"/>
              </a:rPr>
              <a:t> (percentage) is specified, storm control is performed on an interface when the rate of receiving packets on the interface is greater than the value of </a:t>
            </a:r>
            <a:r>
              <a:rPr sz="1100" i="1" dirty="0">
                <a:solidFill>
                  <a:schemeClr val="tx1"/>
                </a:solidFill>
                <a:latin typeface="Huawei Sans" panose="020C0503030203020204" pitchFamily="34" charset="0"/>
              </a:rPr>
              <a:t>max-rate-value-percent</a:t>
            </a:r>
            <a:r>
              <a:rPr sz="1100" dirty="0">
                <a:solidFill>
                  <a:schemeClr val="tx1"/>
                </a:solidFill>
                <a:latin typeface="Huawei Sans" panose="020C0503030203020204" pitchFamily="34" charset="0"/>
              </a:rPr>
              <a:t> in the storm detection interval.</a:t>
            </a:r>
          </a:p>
          <a:p>
            <a:endParaRPr lang="zh-CN" altLang="en-US" dirty="0" smtClean="0">
              <a:latin typeface="Huawei Sans" panose="020C0503030203020204" pitchFamily="34" charset="0"/>
            </a:endParaRPr>
          </a:p>
        </p:txBody>
      </p:sp>
    </p:spTree>
    <p:extLst>
      <p:ext uri="{BB962C8B-B14F-4D97-AF65-F5344CB8AC3E}">
        <p14:creationId xmlns:p14="http://schemas.microsoft.com/office/powerpoint/2010/main" val="402078313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370608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86712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066691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1529825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No DHCP relay agent is deployed:</a:t>
            </a:r>
            <a:endParaRPr lang="en-US" altLang="zh-CN" dirty="0" smtClean="0">
              <a:latin typeface="Huawei Sans" panose="020C0503030203020204" pitchFamily="34" charset="0"/>
            </a:endParaRPr>
          </a:p>
          <a:p>
            <a:pPr marL="355600" lvl="1" indent="-177800"/>
            <a:r>
              <a:rPr dirty="0">
                <a:latin typeface="Huawei Sans" panose="020C0503030203020204" pitchFamily="34" charset="0"/>
              </a:rPr>
              <a:t>1. In the discovery stage, the DHCP client broadcasts a DHCP Discover message to discover DHCP servers. Information carried in a DHCP Discover message includes the client's MAC address (</a:t>
            </a:r>
            <a:r>
              <a:rPr dirty="0" err="1">
                <a:latin typeface="Huawei Sans" panose="020C0503030203020204" pitchFamily="34" charset="0"/>
              </a:rPr>
              <a:t>Chaddr</a:t>
            </a:r>
            <a:r>
              <a:rPr dirty="0">
                <a:latin typeface="Huawei Sans" panose="020C0503030203020204" pitchFamily="34" charset="0"/>
              </a:rPr>
              <a:t> field), parameter request list (Option 55), and broadcast flag (Flags field, determining whether the response should be sent in unicast or broadcast mode).</a:t>
            </a:r>
          </a:p>
          <a:p>
            <a:pPr marL="355600" lvl="1" indent="-177800"/>
            <a:r>
              <a:rPr dirty="0">
                <a:latin typeface="Huawei Sans" panose="020C0503030203020204" pitchFamily="34" charset="0"/>
              </a:rPr>
              <a:t>2. In the offer stage, a DHCP server selects an address pool on the same network segment as the IP address of the interface receiving the DHCP Discover message, and selects an idle IP address from the address pool. The DHCP server then sends a DHCP Offer message carrying the allocated IP address to the DHCP client. </a:t>
            </a:r>
          </a:p>
          <a:p>
            <a:pPr marL="355600" lvl="1" indent="-177800"/>
            <a:r>
              <a:rPr dirty="0">
                <a:latin typeface="Huawei Sans" panose="020C0503030203020204" pitchFamily="34" charset="0"/>
              </a:rPr>
              <a:t>3. In the request stage, if multiple DHCP servers reply with a DHCP Offer message to the DHCP client, the client accepts only the first received DHCP Offer message. The client then broadcasts a DHCP Request message carrying the selected DHCP server identifier (Option 54) and IP address (Option 50, with the IP address specified in the </a:t>
            </a:r>
            <a:r>
              <a:rPr dirty="0" err="1">
                <a:latin typeface="Huawei Sans" panose="020C0503030203020204" pitchFamily="34" charset="0"/>
              </a:rPr>
              <a:t>Yiaddr</a:t>
            </a:r>
            <a:r>
              <a:rPr dirty="0">
                <a:latin typeface="Huawei Sans" panose="020C0503030203020204" pitchFamily="34" charset="0"/>
              </a:rPr>
              <a:t> field of the accepted DHCP Offer message). The DHCP Request message is broadcast so as to notify all the DHCP servers that the DHCP client has selected the IP address offered by a DHCP server. Then the other servers can allocate IP addresses to other clients.</a:t>
            </a:r>
          </a:p>
          <a:p>
            <a:pPr marL="355600" lvl="1" indent="-177800"/>
            <a:r>
              <a:rPr dirty="0">
                <a:latin typeface="Huawei Sans" panose="020C0503030203020204" pitchFamily="34" charset="0"/>
              </a:rPr>
              <a:t>4. In the acknowledgement stage, after receiving the DHCP ACK message, the DHCP client broadcasts a gratuitous ARP packet to check whether any other terminal on the network segment uses the IP address allocated by the DHCP server</a:t>
            </a:r>
            <a:r>
              <a:rPr dirty="0" smtClean="0">
                <a:latin typeface="Huawei Sans" panose="020C0503030203020204" pitchFamily="34" charset="0"/>
              </a:rPr>
              <a:t>.</a:t>
            </a:r>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195391751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765175"/>
            <a:ext cx="5932800" cy="8939622"/>
          </a:xfrm>
        </p:spPr>
        <p:txBody>
          <a:bodyPr/>
          <a:lstStyle/>
          <a:p>
            <a:r>
              <a:rPr dirty="0" smtClean="0">
                <a:latin typeface="Huawei Sans" panose="020C0503030203020204" pitchFamily="34" charset="0"/>
              </a:rPr>
              <a:t>A </a:t>
            </a:r>
            <a:r>
              <a:rPr dirty="0">
                <a:latin typeface="Huawei Sans" panose="020C0503030203020204" pitchFamily="34" charset="0"/>
              </a:rPr>
              <a:t>DHCP relay agent is deployed:</a:t>
            </a:r>
            <a:endParaRPr lang="en-US" altLang="zh-CN" dirty="0" smtClean="0">
              <a:latin typeface="Huawei Sans" panose="020C0503030203020204" pitchFamily="34" charset="0"/>
            </a:endParaRPr>
          </a:p>
          <a:p>
            <a:pPr marL="355600" lvl="1" indent="-177800"/>
            <a:r>
              <a:rPr dirty="0">
                <a:latin typeface="Huawei Sans" panose="020C0503030203020204" pitchFamily="34" charset="0"/>
              </a:rPr>
              <a:t>After receiving the DHCP Discover message broadcast by the DHCP client, the DHCP relay agent checks the </a:t>
            </a:r>
            <a:r>
              <a:rPr lang="en-US" dirty="0" smtClean="0">
                <a:latin typeface="Huawei Sans" panose="020C0503030203020204" pitchFamily="34" charset="0"/>
              </a:rPr>
              <a:t>GIADDR</a:t>
            </a:r>
            <a:r>
              <a:rPr dirty="0" smtClean="0">
                <a:latin typeface="Huawei Sans" panose="020C0503030203020204" pitchFamily="34" charset="0"/>
              </a:rPr>
              <a:t> </a:t>
            </a:r>
            <a:r>
              <a:rPr dirty="0">
                <a:latin typeface="Huawei Sans" panose="020C0503030203020204" pitchFamily="34" charset="0"/>
              </a:rPr>
              <a:t>field in the message. Otherwise, the DHCP relay agent does not change the field and proceeds to the next step</a:t>
            </a:r>
            <a:r>
              <a:rPr dirty="0" smtClean="0">
                <a:latin typeface="Huawei Sans" panose="020C0503030203020204" pitchFamily="34" charset="0"/>
              </a:rPr>
              <a:t>.</a:t>
            </a:r>
            <a:r>
              <a:rPr lang="en-US" dirty="0" smtClean="0">
                <a:latin typeface="Huawei Sans" panose="020C0503030203020204" pitchFamily="34" charset="0"/>
              </a:rPr>
              <a:t> </a:t>
            </a:r>
            <a:r>
              <a:rPr dirty="0" smtClean="0">
                <a:latin typeface="Huawei Sans" panose="020C0503030203020204" pitchFamily="34" charset="0"/>
              </a:rPr>
              <a:t>The </a:t>
            </a:r>
            <a:r>
              <a:rPr lang="en-US" altLang="zh-CN" dirty="0" smtClean="0">
                <a:latin typeface="Huawei Sans" panose="020C0503030203020204" pitchFamily="34" charset="0"/>
              </a:rPr>
              <a:t>GIADDR </a:t>
            </a:r>
            <a:r>
              <a:rPr dirty="0" smtClean="0">
                <a:latin typeface="Huawei Sans" panose="020C0503030203020204" pitchFamily="34" charset="0"/>
              </a:rPr>
              <a:t>field </a:t>
            </a:r>
            <a:r>
              <a:rPr dirty="0">
                <a:latin typeface="Huawei Sans" panose="020C0503030203020204" pitchFamily="34" charset="0"/>
              </a:rPr>
              <a:t>indicates the gateway IP address. If the DHCP server and client are not on the same network segment and multiple DHCP relay agents are deployed, the first DHCP relay agent fills its IP address in the </a:t>
            </a:r>
            <a:r>
              <a:rPr lang="en-US" altLang="zh-CN" dirty="0" smtClean="0">
                <a:latin typeface="Huawei Sans" panose="020C0503030203020204" pitchFamily="34" charset="0"/>
              </a:rPr>
              <a:t>GIADDR</a:t>
            </a:r>
            <a:r>
              <a:rPr dirty="0" smtClean="0">
                <a:latin typeface="Huawei Sans" panose="020C0503030203020204" pitchFamily="34" charset="0"/>
              </a:rPr>
              <a:t> </a:t>
            </a:r>
            <a:r>
              <a:rPr dirty="0">
                <a:latin typeface="Huawei Sans" panose="020C0503030203020204" pitchFamily="34" charset="0"/>
              </a:rPr>
              <a:t>field of the DHCP Request message by the client. Subsequent DHCP relay agents do not modify this field. The DHCP server determines the network segment where the client resides based on the </a:t>
            </a:r>
            <a:r>
              <a:rPr lang="en-US" altLang="zh-CN" dirty="0" smtClean="0">
                <a:latin typeface="Huawei Sans" panose="020C0503030203020204" pitchFamily="34" charset="0"/>
              </a:rPr>
              <a:t>GIADDR</a:t>
            </a:r>
            <a:r>
              <a:rPr dirty="0" smtClean="0">
                <a:latin typeface="Huawei Sans" panose="020C0503030203020204" pitchFamily="34" charset="0"/>
              </a:rPr>
              <a:t> </a:t>
            </a:r>
            <a:r>
              <a:rPr dirty="0">
                <a:latin typeface="Huawei Sans" panose="020C0503030203020204" pitchFamily="34" charset="0"/>
              </a:rPr>
              <a:t>field and assigns an IP address on this network segment to the client.</a:t>
            </a:r>
          </a:p>
          <a:p>
            <a:pPr marL="355600" lvl="1" indent="-177800"/>
            <a:r>
              <a:rPr dirty="0">
                <a:latin typeface="Huawei Sans" panose="020C0503030203020204" pitchFamily="34" charset="0"/>
              </a:rPr>
              <a:t>The DHCP relay agent changes the destination IP address of the DHCP Discover message to the IP address of the DHCP server or the next-hop DHCP relay agent, and changes the source IP address to the IP address of the interface connecting the DHCP relay agent to the client. The message is then unicast to the DHCP server or the next-hop DHCP relay agent.</a:t>
            </a:r>
            <a:endParaRPr lang="en-US" altLang="zh-CN" dirty="0" smtClean="0">
              <a:latin typeface="Huawei Sans" panose="020C0503030203020204" pitchFamily="34" charset="0"/>
            </a:endParaRPr>
          </a:p>
          <a:p>
            <a:r>
              <a:rPr dirty="0">
                <a:latin typeface="Huawei Sans" panose="020C0503030203020204" pitchFamily="34" charset="0"/>
              </a:rPr>
              <a:t>For details about DHCP, see </a:t>
            </a:r>
            <a:r>
              <a:rPr i="1" dirty="0">
                <a:latin typeface="Huawei Sans" panose="020C0503030203020204" pitchFamily="34" charset="0"/>
              </a:rPr>
              <a:t>HCIP-Datacom-Core Technology</a:t>
            </a:r>
            <a:r>
              <a:rPr dirty="0">
                <a:latin typeface="Huawei Sans" panose="020C0503030203020204" pitchFamily="34" charset="0"/>
              </a:rPr>
              <a:t>.</a:t>
            </a:r>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115469565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47135773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After the </a:t>
            </a:r>
            <a:r>
              <a:rPr b="1">
                <a:latin typeface="Huawei Sans" panose="020C0503030203020204" pitchFamily="34" charset="0"/>
              </a:rPr>
              <a:t>dhcp snooping enable</a:t>
            </a:r>
            <a:r>
              <a:rPr>
                <a:latin typeface="Huawei Sans" panose="020C0503030203020204" pitchFamily="34" charset="0"/>
              </a:rPr>
              <a:t> command is run on an interface, the interface forwards received DHCP Request messages to all trusted interfaces and discards received DHCP Reply messages.</a:t>
            </a:r>
          </a:p>
          <a:p>
            <a:r>
              <a:rPr>
                <a:latin typeface="Huawei Sans" panose="020C0503030203020204" pitchFamily="34" charset="0"/>
              </a:rPr>
              <a:t>After an interface on which the </a:t>
            </a:r>
            <a:r>
              <a:rPr b="1">
                <a:latin typeface="Huawei Sans" panose="020C0503030203020204" pitchFamily="34" charset="0"/>
              </a:rPr>
              <a:t>dhcp snooping trusted</a:t>
            </a:r>
            <a:r>
              <a:rPr>
                <a:latin typeface="Huawei Sans" panose="020C0503030203020204" pitchFamily="34" charset="0"/>
              </a:rPr>
              <a:t> command is run receives a DHCP Request message, it forwards the message to all other trusted interfaces. If there are no other trusted interfaces, it discards the message. After receiving a DHCP Reply message, it forwards the message only to the interfaces that are connected to clients and have the </a:t>
            </a:r>
            <a:r>
              <a:rPr b="1">
                <a:latin typeface="Huawei Sans" panose="020C0503030203020204" pitchFamily="34" charset="0"/>
              </a:rPr>
              <a:t>dhcp snooping enable</a:t>
            </a:r>
            <a:r>
              <a:rPr>
                <a:latin typeface="Huawei Sans" panose="020C0503030203020204" pitchFamily="34" charset="0"/>
              </a:rPr>
              <a:t> command configured. If such interfaces cannot be found, it discards the DHCP Reply message.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64785326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DHCP snooping binding entries are aged out when the DHCP release expires, or the entries are deleted when users send DHCP Release messages to release IP addresses.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8003536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59406845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9830011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In a DHCP starvation attack, an attacker continuously applies for a large number of IP addresses from the DHCP server to exhaust IP addresses in the address pool of the DHCP server. As a result, the DHCP server cannot allocate IP addresses to authorized users. The DHCP message contains the Client Hardware Address (CHADDR) field. This field is filled in by a DHCP client, indicating the hardware address of the client, that is, the MAC address of the client. The DHCP server assigns IP addresses based on the CHADDR field, and assigns different IP addresses if values of the CHADDR field are different. The DHCP server cannot distinguish valid CHADDR field. By exploiting this vulnerability, an attacker fills a different value in the CHADDR field of a DHCP message each time the attacker applies for an IP address. In this way, the attacker forges different users to request IP addresses.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931284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7848775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In a DHCP starvation attack, an attacker continuously applies for a large number of IP addresses from the DHCP server to exhaust IP addresses in the address pool of the DHCP server. As a result, the DHCP server cannot allocate IP addresses to authorized users. The DHCP message contains the Client Hardware Address (CHADDR) field. This field is filled in by a DHCP client, indicating the hardware address of the client, that is, the MAC address of the client. The DHCP server assigns IP addresses based on CHADDR values. The DHCP server cannot distinguish valid CHADDR values. By exploiting this vulnerability, an attacker fills a different value in the CHADDR field of a DHCP message each time the attacker applies for an IP address. In this way, the attacker forges different users to request IP addresses.</a:t>
            </a:r>
          </a:p>
          <a:p>
            <a:r>
              <a:rPr>
                <a:latin typeface="Huawei Sans" panose="020C0503030203020204" pitchFamily="34" charset="0"/>
              </a:rPr>
              <a:t>To prevent starvation attacks, DHCP snooping checks whether the source MAC address of a DHCP Request message is the same as the CHADDR value on an interface. If they are the same, the interface forwards the DHCP Request message. If they are different, the interface discards the message. To check the consistency between the source MAC address and the CHADDR field on an interface, run the </a:t>
            </a:r>
            <a:r>
              <a:rPr b="1">
                <a:latin typeface="Huawei Sans" panose="020C0503030203020204" pitchFamily="34" charset="0"/>
              </a:rPr>
              <a:t>dhcp snooping check dhcp-chaddr enable</a:t>
            </a:r>
            <a:r>
              <a:rPr>
                <a:latin typeface="Huawei Sans" panose="020C0503030203020204" pitchFamily="34" charset="0"/>
              </a:rPr>
              <a:t> command on the interface.</a:t>
            </a:r>
          </a:p>
          <a:p>
            <a:r>
              <a:rPr>
                <a:latin typeface="Huawei Sans" panose="020C0503030203020204" pitchFamily="34" charset="0"/>
              </a:rPr>
              <a:t>An attacker may continuously change both the MAC address and CHADDR value simultaneously, and uses the same CHADDR value as the MAC address each time. In this way, the consistency check between the source MAC address and the CHADDR can be avoided.</a:t>
            </a:r>
          </a:p>
          <a:p>
            <a:endParaRPr lang="zh-CN" altLang="en-US"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8351144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As shown in the figure, the attacker uses the ARP mechanism to enable PC1 to learn the mapping between IP-S and MAC2 and enable the server to learn the mapping between IP1 and MAC2. When PC1 sends an IP packet to the DHCP server, the destination IP address is IP-S and the source IP address is IP1. The destination MAC address of the frame in which the IP packet is encapsulated is MAC2 and the source MAC address is MAC1, so the frame reaches PC2 first. After receiving the frame, the attacker changes the destination MAC address to MAC-S and the source MAC address to MAC2, and then sends the frame to the </a:t>
            </a:r>
            <a:r>
              <a:rPr dirty="0" smtClean="0">
                <a:latin typeface="Huawei Sans" panose="020C0503030203020204" pitchFamily="34" charset="0"/>
              </a:rPr>
              <a:t>server.</a:t>
            </a:r>
            <a:r>
              <a:rPr lang="en-US" baseline="0" dirty="0" smtClean="0">
                <a:latin typeface="Huawei Sans" panose="020C0503030203020204" pitchFamily="34" charset="0"/>
              </a:rPr>
              <a:t> </a:t>
            </a:r>
            <a:r>
              <a:rPr dirty="0" smtClean="0">
                <a:latin typeface="Huawei Sans" panose="020C0503030203020204" pitchFamily="34" charset="0"/>
              </a:rPr>
              <a:t>When </a:t>
            </a:r>
            <a:r>
              <a:rPr dirty="0">
                <a:latin typeface="Huawei Sans" panose="020C0503030203020204" pitchFamily="34" charset="0"/>
              </a:rPr>
              <a:t>the DHCP server sends an IP packet to PC1, the destination IP address is IP1 and the source IP address is IP-S. The destination MAC address of the frame in which the IP packet is encapsulated is MAC2 and the source MAC address is MAC-S, so the frame reaches PC2 first. After receiving the frame, the attacker changes the destination MAC address to MAC1 and the source MAC address to MAC2, and then sends the frame to PC1. </a:t>
            </a:r>
            <a:endParaRPr dirty="0" smtClean="0">
              <a:latin typeface="Huawei Sans" panose="020C0503030203020204" pitchFamily="34" charset="0"/>
            </a:endParaRPr>
          </a:p>
          <a:p>
            <a:r>
              <a:rPr dirty="0" smtClean="0">
                <a:latin typeface="Huawei Sans" panose="020C0503030203020204" pitchFamily="34" charset="0"/>
              </a:rPr>
              <a:t>The IP packets transmitted between PC1 and the DHCP server </a:t>
            </a:r>
            <a:r>
              <a:rPr lang="en-US" dirty="0" smtClean="0">
                <a:latin typeface="Huawei Sans" panose="020C0503030203020204" pitchFamily="34" charset="0"/>
              </a:rPr>
              <a:t>traverse </a:t>
            </a:r>
            <a:r>
              <a:rPr dirty="0" smtClean="0">
                <a:latin typeface="Huawei Sans" panose="020C0503030203020204" pitchFamily="34" charset="0"/>
              </a:rPr>
              <a:t>the attacker</a:t>
            </a:r>
            <a:r>
              <a:rPr lang="en-US" altLang="zh-CN" dirty="0" smtClean="0">
                <a:latin typeface="Huawei Sans" panose="020C0503030203020204" pitchFamily="34" charset="0"/>
              </a:rPr>
              <a:t>'s</a:t>
            </a:r>
            <a:r>
              <a:rPr dirty="0" smtClean="0">
                <a:latin typeface="Huawei Sans" panose="020C0503030203020204" pitchFamily="34" charset="0"/>
              </a:rPr>
              <a:t> </a:t>
            </a:r>
            <a:r>
              <a:rPr lang="en-US" dirty="0" smtClean="0">
                <a:latin typeface="Huawei Sans" panose="020C0503030203020204" pitchFamily="34" charset="0"/>
              </a:rPr>
              <a:t>device </a:t>
            </a:r>
            <a:r>
              <a:rPr dirty="0" smtClean="0">
                <a:latin typeface="Huawei Sans" panose="020C0503030203020204" pitchFamily="34" charset="0"/>
              </a:rPr>
              <a:t>(man-in-the-middle). Therefore, the attacker can easily obtain some information in the IP packets and use the information to perform other damage operations. The attacker can easily tamper with the DHCP messages transmitted between PC1 and the DHCP server. These messages are encapsulated in UDP packets, and UDP packets are encapsulated in IP packets. In this way, the attacker can directly attack the DHCP server.</a:t>
            </a:r>
            <a:endParaRPr dirty="0">
              <a:latin typeface="Huawei Sans" panose="020C0503030203020204" pitchFamily="34" charset="0"/>
            </a:endParaRPr>
          </a:p>
        </p:txBody>
      </p:sp>
    </p:spTree>
    <p:extLst>
      <p:ext uri="{BB962C8B-B14F-4D97-AF65-F5344CB8AC3E}">
        <p14:creationId xmlns:p14="http://schemas.microsoft.com/office/powerpoint/2010/main" val="356716209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A DHCP man-in-the-middle attack is a spoofing IP/MAC attack. Preventing DHCP man-in-the-middle attacks is equivalent to preventing spoofing IP/MAC attacks.</a:t>
            </a:r>
          </a:p>
          <a:p>
            <a:r>
              <a:rPr>
                <a:latin typeface="Huawei Sans" panose="020C0503030203020204" pitchFamily="34" charset="0"/>
              </a:rPr>
              <a:t>The switch running DHCP snooping listens to DHCP messages exchanged between the client and the DHCP server, and obtains the MAC address of the client from the DHCP messages. The MAC address (value of the CHADDR field in the DHCP messages, client's IP address (IP address allocated by the DHCP server to the corresponding CHADDR), and other information are stored in a database, which is also called the DHCP snooping binding table. The switch running DHCP snooping creates and dynamically maintains the DHCP snooping binding table. The binding table contains the MAC address, IP address, IP address lease, and VLAN ID of each client.</a:t>
            </a:r>
          </a:p>
          <a:p>
            <a:r>
              <a:rPr>
                <a:latin typeface="Huawei Sans" panose="020C0503030203020204" pitchFamily="34" charset="0"/>
              </a:rPr>
              <a:t>As shown in the figure, if the DHCP server assigns IP address IP1 to PC1 and IP address IP2 to PC2, IP1 is bound to MAC1 and IP2 is bound to MAC2. These bindings are stored in the DHCP snooping binding table. To enable the server to learn the mapping between IP1 and MAC2, the attacker sends an ARP Request packet in which the source IP address is set to IP1 and the source MAC address is set to MAC2. After receiving the ARP Request packet, the switch checks the source IP address and source MAC address in the packet and finds that the IP-MAC (IP1-MAC2) mapping does not match any entry in the DHCP snooping binding table. Therefore, the switch discards the ARP Request packet, this effectively prevents spoofing IP/MAC attacks.</a:t>
            </a:r>
          </a:p>
          <a:p>
            <a:r>
              <a:rPr>
                <a:latin typeface="Huawei Sans" panose="020C0503030203020204" pitchFamily="34" charset="0"/>
              </a:rPr>
              <a:t>To prevent IP/MAC spoofing attacks, run the </a:t>
            </a:r>
            <a:r>
              <a:rPr b="1">
                <a:latin typeface="Huawei Sans" panose="020C0503030203020204" pitchFamily="34" charset="0"/>
              </a:rPr>
              <a:t>arp dhcp-snooping-detect enable</a:t>
            </a:r>
            <a:r>
              <a:rPr>
                <a:latin typeface="Huawei Sans" panose="020C0503030203020204" pitchFamily="34" charset="0"/>
              </a:rPr>
              <a:t> command in the system view of the switch.</a:t>
            </a:r>
          </a:p>
          <a:p>
            <a:endParaRPr lang="zh-CN" altLang="en-US"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64641315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smtClean="0">
              <a:latin typeface="Huawei Sans" panose="020C0503030203020204" pitchFamily="34" charset="0"/>
            </a:endParaRPr>
          </a:p>
        </p:txBody>
      </p:sp>
    </p:spTree>
    <p:extLst>
      <p:ext uri="{BB962C8B-B14F-4D97-AF65-F5344CB8AC3E}">
        <p14:creationId xmlns:p14="http://schemas.microsoft.com/office/powerpoint/2010/main" val="218791079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smtClean="0">
              <a:latin typeface="Huawei Sans" panose="020C0503030203020204" pitchFamily="34" charset="0"/>
            </a:endParaRPr>
          </a:p>
        </p:txBody>
      </p:sp>
    </p:spTree>
    <p:extLst>
      <p:ext uri="{BB962C8B-B14F-4D97-AF65-F5344CB8AC3E}">
        <p14:creationId xmlns:p14="http://schemas.microsoft.com/office/powerpoint/2010/main" val="9800405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66493809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8573092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2876813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If the unauthorized host forges the IP address of an authorized host to obtain network access rights, configure IPSG on the switch's user-side interface or VLAN. The switch then checks the IP packets received by the interface and discards the packets from unauthorized hosts to prevent IP address spoofing attacks.</a:t>
            </a:r>
            <a:endParaRPr lang="en-US" altLang="zh-CN" dirty="0" smtClean="0">
              <a:latin typeface="Huawei Sans" panose="020C0503030203020204" pitchFamily="34" charset="0"/>
            </a:endParaRPr>
          </a:p>
          <a:p>
            <a:r>
              <a:rPr dirty="0">
                <a:latin typeface="Huawei Sans" panose="020C0503030203020204" pitchFamily="34" charset="0"/>
              </a:rPr>
              <a:t>Generally, IPSG is configured on the interfaces or VLANs of the access device connected to users.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1239685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After the binding table is generated, the IPSG-enabled device delivers ACL rules to the specified interface or VLAN according to the binding table, and then checks all IP packets against the ACL rules. The switch forwards the packets from hosts only when the packets match binding entries, and discards the packets that do not match binding entries. When the binding table is modified, the IPSG-enabled device delivers the ACL rules again. </a:t>
            </a:r>
            <a:endParaRPr lang="en-US" altLang="zh-CN" dirty="0" smtClean="0"/>
          </a:p>
          <a:p>
            <a:r>
              <a:rPr lang="en-US" dirty="0" smtClean="0"/>
              <a:t>By default, if IPSG is enabled in the scenario where no binding table is generated, the switch rejects all IP</a:t>
            </a:r>
            <a:r>
              <a:rPr lang="en-US" baseline="0" dirty="0" smtClean="0"/>
              <a:t> packets except DHCP Request messages</a:t>
            </a:r>
            <a:r>
              <a:rPr lang="en-US" dirty="0" smtClean="0"/>
              <a:t>.</a:t>
            </a:r>
            <a:endParaRPr lang="en-US" altLang="zh-CN" dirty="0" smtClean="0"/>
          </a:p>
          <a:p>
            <a:r>
              <a:rPr lang="en-US" dirty="0" smtClean="0"/>
              <a:t>A static binding entry contains the MAC address, IP address, VLAN ID, and inbound interface. IPSG checks received packets against all options in a static binding entry.</a:t>
            </a:r>
          </a:p>
          <a:p>
            <a:r>
              <a:rPr lang="en-US" dirty="0" smtClean="0"/>
              <a:t>A dynamic binding entry contains the MAC address, IP address, VLAN ID, and inbound interface. You can specify the options to be checked, and IPSG filters the packets received by interfaces according to the specified options. By default, the IPSG-enabled device checks packets against all the four options. </a:t>
            </a:r>
          </a:p>
          <a:p>
            <a:pPr lvl="1"/>
            <a:r>
              <a:rPr lang="en-US" dirty="0" smtClean="0"/>
              <a:t>Common check items: </a:t>
            </a:r>
          </a:p>
          <a:p>
            <a:pPr lvl="2"/>
            <a:r>
              <a:rPr lang="en-US" dirty="0" smtClean="0"/>
              <a:t>Source IP address</a:t>
            </a:r>
          </a:p>
          <a:p>
            <a:pPr lvl="2"/>
            <a:r>
              <a:rPr lang="en-US" dirty="0" smtClean="0"/>
              <a:t>Source MAC address</a:t>
            </a:r>
          </a:p>
          <a:p>
            <a:pPr lvl="2"/>
            <a:r>
              <a:rPr lang="en-US" dirty="0" smtClean="0"/>
              <a:t>Source IP address + Source MAC address</a:t>
            </a:r>
          </a:p>
          <a:p>
            <a:pPr lvl="2"/>
            <a:r>
              <a:rPr lang="en-US" dirty="0" smtClean="0"/>
              <a:t>Source IP address + Source MAC address + Interface</a:t>
            </a:r>
          </a:p>
          <a:p>
            <a:pPr lvl="2"/>
            <a:r>
              <a:rPr lang="en-US" dirty="0" smtClean="0"/>
              <a:t>Source IP address + Source MAC address + Interface + VLAN</a:t>
            </a:r>
            <a:endParaRPr lang="en-US" altLang="zh-CN" dirty="0"/>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4396071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When Layer 2 isolation and Layer 3 interworking are used, you can enable intra-VLAN proxy ARP on the VLANIF interface and configure </a:t>
            </a:r>
            <a:r>
              <a:rPr b="1">
                <a:latin typeface="Huawei Sans" panose="020C0503030203020204" pitchFamily="34" charset="0"/>
              </a:rPr>
              <a:t>arp-proxy inner-sub-vlan-proxy enable</a:t>
            </a:r>
            <a:r>
              <a:rPr>
                <a:latin typeface="Huawei Sans" panose="020C0503030203020204" pitchFamily="34" charset="0"/>
              </a:rPr>
              <a:t> to implement communication between hosts in the same VLAN.</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3201784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3978356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smtClean="0">
              <a:latin typeface="Huawei Sans" panose="020C0503030203020204" pitchFamily="34" charset="0"/>
            </a:endParaRPr>
          </a:p>
        </p:txBody>
      </p:sp>
    </p:spTree>
    <p:extLst>
      <p:ext uri="{BB962C8B-B14F-4D97-AF65-F5344CB8AC3E}">
        <p14:creationId xmlns:p14="http://schemas.microsoft.com/office/powerpoint/2010/main" val="371171255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21990279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15603831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46400" lvl="0" indent="-228600">
              <a:buFont typeface="+mj-lt"/>
              <a:buAutoNum type="arabicPeriod"/>
            </a:pPr>
            <a:r>
              <a:rPr dirty="0" smtClean="0">
                <a:latin typeface="Huawei Sans" panose="020C0503030203020204" pitchFamily="34" charset="0"/>
              </a:rPr>
              <a:t>ABD</a:t>
            </a:r>
            <a:endParaRPr dirty="0">
              <a:latin typeface="Huawei Sans" panose="020C0503030203020204" pitchFamily="34" charset="0"/>
            </a:endParaRPr>
          </a:p>
        </p:txBody>
      </p:sp>
    </p:spTree>
    <p:extLst>
      <p:ext uri="{BB962C8B-B14F-4D97-AF65-F5344CB8AC3E}">
        <p14:creationId xmlns:p14="http://schemas.microsoft.com/office/powerpoint/2010/main" val="16579331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3485548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2826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43541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defTabSz="1001624" eaLnBrk="0" fontAlgn="ctr" hangingPunct="0">
              <a:spcBef>
                <a:spcPct val="0"/>
              </a:spcBef>
              <a:spcAft>
                <a:spcPct val="0"/>
              </a:spcAft>
              <a:defRPr/>
            </a:pPr>
            <a:r>
              <a:rPr lang="en-US" altLang="zh-CN" sz="3500" b="1" dirty="0" smtClean="0">
                <a:solidFill>
                  <a:prstClr val="black">
                    <a:lumMod val="75000"/>
                    <a:lumOff val="25000"/>
                  </a:prstClr>
                </a:solidFill>
                <a:latin typeface="Huawei Sans" panose="020C0503030203020204" pitchFamily="34" charset="0"/>
              </a:rPr>
              <a:t>Revision Record</a:t>
            </a:r>
            <a:endParaRPr lang="zh-CN" altLang="en-US" sz="3500" b="1" dirty="0" smtClean="0">
              <a:solidFill>
                <a:prstClr val="black">
                  <a:lumMod val="75000"/>
                  <a:lumOff val="25000"/>
                </a:prstClr>
              </a:solidFill>
              <a:latin typeface="Huawei Sans" panose="020C0503030203020204" pitchFamily="34" charset="0"/>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dirty="0" smtClean="0">
                <a:solidFill>
                  <a:srgbClr val="4D4D4D"/>
                </a:solidFill>
                <a:latin typeface="Huawei Sans" panose="020C0503030203020204" pitchFamily="34" charset="0"/>
              </a:rPr>
              <a:t>Do Not Print this Page</a:t>
            </a:r>
            <a:endParaRPr lang="zh-CN" altLang="en-US" sz="2800" dirty="0">
              <a:solidFill>
                <a:srgbClr val="4D4D4D"/>
              </a:solidFill>
              <a:latin typeface="Huawei Sans" panose="020C0503030203020204" pitchFamily="34" charset="0"/>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75806798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Quiz</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321271100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Section Summary</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143107148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latin typeface="Huawei Sans" panose="020C0503030203020204" pitchFamily="34" charset="0"/>
                <a:cs typeface="Huawei Sans" panose="020C0503030203020204" pitchFamily="34" charset="0"/>
              </a:rPr>
              <a:t>Summary</a:t>
            </a:r>
            <a:endParaRPr lang="en-US" altLang="zh-CN" sz="3500" b="1"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4552364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latin typeface="Huawei Sans" panose="020C0503030203020204" pitchFamily="34" charset="0"/>
                <a:cs typeface="Huawei Sans" panose="020C0503030203020204" pitchFamily="34" charset="0"/>
              </a:rPr>
              <a:t>More Information</a:t>
            </a:r>
            <a:endParaRPr lang="en-US" altLang="zh-CN" sz="3500" b="1"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325960604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latin typeface="Huawei Sans" panose="020C0503030203020204" pitchFamily="34" charset="0"/>
                <a:cs typeface="Huawei Sans" panose="020C0503030203020204" pitchFamily="34" charset="0"/>
              </a:rPr>
              <a:t>Recommendations</a:t>
            </a:r>
            <a:endParaRPr lang="en-US" altLang="zh-CN" sz="3500" b="1"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145760289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pPr>
            <a:endParaRPr lang="zh-CN" altLang="en-US" sz="1000">
              <a:solidFill>
                <a:prstClr val="black"/>
              </a:solidFill>
              <a:latin typeface="Huawei Sans" panose="020C0503030203020204" pitchFamily="34" charset="0"/>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dirty="0" smtClean="0">
                  <a:ln w="0"/>
                  <a:solidFill>
                    <a:prstClr val="white"/>
                  </a:solidFill>
                  <a:effectLst>
                    <a:outerShdw blurRad="38100" dist="19050" dir="2700000" algn="tl" rotWithShape="0">
                      <a:prstClr val="black">
                        <a:alpha val="40000"/>
                      </a:prstClr>
                    </a:outerShdw>
                  </a:effectLst>
                  <a:latin typeface="Huawei Sans" panose="020C0503030203020204" pitchFamily="34" charset="0"/>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dirty="0" smtClean="0">
                  <a:ln w="0"/>
                  <a:solidFill>
                    <a:prstClr val="white"/>
                  </a:solidFill>
                  <a:effectLst>
                    <a:outerShdw blurRad="38100" dist="19050" dir="2700000" algn="tl" rotWithShape="0">
                      <a:prstClr val="black">
                        <a:alpha val="40000"/>
                      </a:prstClr>
                    </a:outerShdw>
                  </a:effectLst>
                  <a:latin typeface="Huawei Sans" panose="020C0503030203020204" pitchFamily="34" charset="0"/>
                </a:rPr>
                <a:t>www.huawei.com</a:t>
              </a:r>
              <a:endParaRPr lang="zh-CN" altLang="en-US" sz="3599" dirty="0">
                <a:ln w="0"/>
                <a:solidFill>
                  <a:prstClr val="white"/>
                </a:solidFill>
                <a:effectLst>
                  <a:outerShdw blurRad="38100" dist="19050" dir="2700000" algn="tl" rotWithShape="0">
                    <a:prstClr val="black">
                      <a:alpha val="40000"/>
                    </a:prstClr>
                  </a:outerShdw>
                </a:effectLst>
                <a:latin typeface="Huawei Sans" panose="020C0503030203020204" pitchFamily="34" charset="0"/>
              </a:endParaRPr>
            </a:p>
          </p:txBody>
        </p:sp>
      </p:grpSp>
    </p:spTree>
    <p:extLst>
      <p:ext uri="{BB962C8B-B14F-4D97-AF65-F5344CB8AC3E}">
        <p14:creationId xmlns:p14="http://schemas.microsoft.com/office/powerpoint/2010/main" val="335047949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latin typeface="Huawei Sans" panose="020C0503030203020204" pitchFamily="34" charset="0"/>
                <a:cs typeface="Huawei Sans" panose="020C0503030203020204" pitchFamily="34" charset="0"/>
              </a:rPr>
              <a:t>Copyright © </a:t>
            </a:r>
            <a:r>
              <a:rPr lang="en-US" altLang="zh-CN" sz="1200" dirty="0" smtClean="0">
                <a:solidFill>
                  <a:prstClr val="black"/>
                </a:solidFill>
                <a:latin typeface="Huawei Sans" panose="020C0503030203020204" pitchFamily="34" charset="0"/>
                <a:cs typeface="Huawei Sans" panose="020C0503030203020204" pitchFamily="34" charset="0"/>
              </a:rPr>
              <a:t>2020 </a:t>
            </a:r>
            <a:r>
              <a:rPr lang="en-US" altLang="zh-CN" sz="1200" dirty="0">
                <a:solidFill>
                  <a:prstClr val="black"/>
                </a:solidFill>
                <a:latin typeface="Huawei Sans" panose="020C0503030203020204" pitchFamily="34" charset="0"/>
                <a:cs typeface="Huawei Sans" panose="020C0503030203020204" pitchFamily="34" charset="0"/>
              </a:rPr>
              <a:t>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4735086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Foreword</a:t>
            </a:r>
            <a:endParaRPr lang="zh-CN" altLang="en-US"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3009534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Objectives</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36212327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r>
              <a:rPr lang="en-US" altLang="zh-CN" sz="3500" b="1" dirty="0" smtClean="0">
                <a:solidFill>
                  <a:prstClr val="black">
                    <a:lumMod val="75000"/>
                    <a:lumOff val="25000"/>
                  </a:prstClr>
                </a:solidFill>
                <a:latin typeface="Huawei Sans" panose="020C0503030203020204" pitchFamily="34" charset="0"/>
                <a:cs typeface="Huawei Sans" panose="020C0503030203020204" pitchFamily="34" charset="0"/>
              </a:rPr>
              <a:t>Contents</a:t>
            </a:r>
            <a:endParaRPr lang="en-US" altLang="zh-CN" sz="3500" b="1"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95137843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Overview and Objectives</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260655456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99744887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09070656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4" name="矩形 3">
              <a:extLst>
                <a:ext uri="{FF2B5EF4-FFF2-40B4-BE49-F238E27FC236}">
                  <a16:creationId xmlns:a16="http://schemas.microsoft.com/office/drawing/2014/main" xmlns=""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5" name="矩形 4">
              <a:extLst>
                <a:ext uri="{FF2B5EF4-FFF2-40B4-BE49-F238E27FC236}">
                  <a16:creationId xmlns:a16="http://schemas.microsoft.com/office/drawing/2014/main" xmlns=""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6" name="矩形 5">
              <a:extLst>
                <a:ext uri="{FF2B5EF4-FFF2-40B4-BE49-F238E27FC236}">
                  <a16:creationId xmlns:a16="http://schemas.microsoft.com/office/drawing/2014/main" xmlns=""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7" name="矩形 6">
              <a:extLst>
                <a:ext uri="{FF2B5EF4-FFF2-40B4-BE49-F238E27FC236}">
                  <a16:creationId xmlns:a16="http://schemas.microsoft.com/office/drawing/2014/main" xmlns=""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8" name="矩形 7">
              <a:extLst>
                <a:ext uri="{FF2B5EF4-FFF2-40B4-BE49-F238E27FC236}">
                  <a16:creationId xmlns:a16="http://schemas.microsoft.com/office/drawing/2014/main" xmlns=""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9" name="文本框 8">
              <a:extLst>
                <a:ext uri="{FF2B5EF4-FFF2-40B4-BE49-F238E27FC236}">
                  <a16:creationId xmlns:a16="http://schemas.microsoft.com/office/drawing/2014/main" xmlns=""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latin typeface="Huawei Sans"/>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latin typeface="Huawei Sans"/>
                </a:rPr>
                <a:t>华为红</a:t>
              </a:r>
            </a:p>
          </p:txBody>
        </p:sp>
        <p:sp>
          <p:nvSpPr>
            <p:cNvPr id="13" name="文本框 12">
              <a:extLst>
                <a:ext uri="{FF2B5EF4-FFF2-40B4-BE49-F238E27FC236}">
                  <a16:creationId xmlns:a16="http://schemas.microsoft.com/office/drawing/2014/main" xmlns=""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文字边框</a:t>
              </a:r>
            </a:p>
          </p:txBody>
        </p:sp>
      </p:grpSp>
    </p:spTree>
    <p:extLst>
      <p:ext uri="{BB962C8B-B14F-4D97-AF65-F5344CB8AC3E}">
        <p14:creationId xmlns:p14="http://schemas.microsoft.com/office/powerpoint/2010/main" val="45062258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a:t>
            </a:r>
            <a:r>
              <a:rPr lang="zh-CN" altLang="en-US" dirty="0" smtClean="0"/>
              <a:t>级</a:t>
            </a:r>
            <a:r>
              <a:rPr lang="en-US" altLang="zh-CN" dirty="0" smtClean="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latin typeface="Huawei Sans" panose="020C0503030203020204" pitchFamily="34" charset="0"/>
                <a:cs typeface="Huawei Sans" panose="020C0503030203020204" pitchFamily="34" charset="0"/>
              </a:rPr>
              <a:t>Page </a:t>
            </a:r>
            <a:fld id="{2F2CF7F5-F178-4429-B6CA-28062DF31937}" type="slidenum">
              <a:rPr lang="en-US" altLang="zh-CN" sz="1200" smtClean="0">
                <a:solidFill>
                  <a:prstClr val="black"/>
                </a:solidFill>
                <a:latin typeface="Huawei Sans" panose="020C0503030203020204" pitchFamily="34" charset="0"/>
                <a:cs typeface="Huawei Sans" panose="020C0503030203020204" pitchFamily="34" charset="0"/>
              </a:rPr>
              <a:pPr defTabSz="801668" eaLnBrk="0" fontAlgn="base" hangingPunct="0">
                <a:defRPr/>
              </a:pPr>
              <a:t>‹#›</a:t>
            </a:fld>
            <a:endParaRPr lang="en-US" altLang="zh-CN" sz="1200" dirty="0">
              <a:solidFill>
                <a:prstClr val="black"/>
              </a:solidFill>
              <a:latin typeface="Huawei Sans" panose="020C0503030203020204" pitchFamily="34" charset="0"/>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latin typeface="Huawei Sans" panose="020C0503030203020204" pitchFamily="34" charset="0"/>
                <a:cs typeface="Huawei Sans" panose="020C0503030203020204" pitchFamily="34" charset="0"/>
              </a:rPr>
              <a:t>Copyright © </a:t>
            </a:r>
            <a:r>
              <a:rPr lang="en-US" altLang="zh-CN" sz="1200" dirty="0" smtClean="0">
                <a:solidFill>
                  <a:prstClr val="black"/>
                </a:solidFill>
                <a:latin typeface="Huawei Sans" panose="020C0503030203020204" pitchFamily="34" charset="0"/>
                <a:cs typeface="Huawei Sans" panose="020C0503030203020204" pitchFamily="34" charset="0"/>
              </a:rPr>
              <a:t>2020 </a:t>
            </a:r>
            <a:r>
              <a:rPr lang="en-US" altLang="zh-CN" sz="1200" dirty="0">
                <a:solidFill>
                  <a:prstClr val="black"/>
                </a:solidFill>
                <a:latin typeface="Huawei Sans" panose="020C0503030203020204" pitchFamily="34" charset="0"/>
                <a:cs typeface="Huawei Sans" panose="020C0503030203020204" pitchFamily="34" charset="0"/>
              </a:rPr>
              <a:t>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xmlns=""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56" name="矩形 55">
              <a:extLst>
                <a:ext uri="{FF2B5EF4-FFF2-40B4-BE49-F238E27FC236}">
                  <a16:creationId xmlns:a16="http://schemas.microsoft.com/office/drawing/2014/main" xmlns=""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57" name="矩形 56">
              <a:extLst>
                <a:ext uri="{FF2B5EF4-FFF2-40B4-BE49-F238E27FC236}">
                  <a16:creationId xmlns:a16="http://schemas.microsoft.com/office/drawing/2014/main" xmlns=""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58" name="矩形 57">
              <a:extLst>
                <a:ext uri="{FF2B5EF4-FFF2-40B4-BE49-F238E27FC236}">
                  <a16:creationId xmlns:a16="http://schemas.microsoft.com/office/drawing/2014/main" xmlns=""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indent="-342763" algn="ctr" defTabSz="914400">
                <a:buFont typeface="+mj-lt"/>
                <a:buAutoNum type="arabicPeriod"/>
                <a:defRPr/>
              </a:pPr>
              <a:endParaRPr lang="zh-CN" altLang="en-US" sz="900" kern="0" smtClean="0">
                <a:solidFill>
                  <a:prstClr val="black"/>
                </a:solidFill>
                <a:latin typeface="Huawei Sans"/>
                <a:cs typeface="Courier New" panose="02070309020205020404" pitchFamily="49" charset="0"/>
              </a:endParaRPr>
            </a:p>
          </p:txBody>
        </p:sp>
        <p:sp>
          <p:nvSpPr>
            <p:cNvPr id="59" name="矩形 58">
              <a:extLst>
                <a:ext uri="{FF2B5EF4-FFF2-40B4-BE49-F238E27FC236}">
                  <a16:creationId xmlns:a16="http://schemas.microsoft.com/office/drawing/2014/main" xmlns=""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60" name="文本框 59">
              <a:extLst>
                <a:ext uri="{FF2B5EF4-FFF2-40B4-BE49-F238E27FC236}">
                  <a16:creationId xmlns:a16="http://schemas.microsoft.com/office/drawing/2014/main" xmlns=""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latin typeface="Huawei Sans"/>
                </a:rPr>
                <a:t>表格表头</a:t>
              </a:r>
            </a:p>
          </p:txBody>
        </p:sp>
        <p:sp>
          <p:nvSpPr>
            <p:cNvPr id="61" name="文本框 60">
              <a:extLst>
                <a:ext uri="{FF2B5EF4-FFF2-40B4-BE49-F238E27FC236}">
                  <a16:creationId xmlns:a16="http://schemas.microsoft.com/office/drawing/2014/main" xmlns=""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latin typeface="Huawei Sans"/>
                </a:rPr>
                <a:t>表格</a:t>
              </a:r>
              <a:r>
                <a:rPr lang="en-US" altLang="zh-CN" sz="900" kern="0" dirty="0" smtClean="0">
                  <a:solidFill>
                    <a:prstClr val="black"/>
                  </a:solidFill>
                  <a:latin typeface="Huawei Sans"/>
                </a:rPr>
                <a:t>/</a:t>
              </a:r>
              <a:r>
                <a:rPr lang="zh-CN" altLang="en-US" sz="900" kern="0" dirty="0" smtClean="0">
                  <a:solidFill>
                    <a:prstClr val="black"/>
                  </a:solidFill>
                  <a:latin typeface="Huawei Sans"/>
                </a:rPr>
                <a:t>文字边框</a:t>
              </a:r>
            </a:p>
          </p:txBody>
        </p:sp>
        <p:sp>
          <p:nvSpPr>
            <p:cNvPr id="62" name="文本框 61">
              <a:extLst>
                <a:ext uri="{FF2B5EF4-FFF2-40B4-BE49-F238E27FC236}">
                  <a16:creationId xmlns:a16="http://schemas.microsoft.com/office/drawing/2014/main" xmlns=""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latin typeface="Huawei Sans"/>
                </a:rPr>
                <a:t>导航灰底</a:t>
              </a:r>
            </a:p>
          </p:txBody>
        </p:sp>
        <p:sp>
          <p:nvSpPr>
            <p:cNvPr id="63" name="文本框 62">
              <a:extLst>
                <a:ext uri="{FF2B5EF4-FFF2-40B4-BE49-F238E27FC236}">
                  <a16:creationId xmlns:a16="http://schemas.microsoft.com/office/drawing/2014/main" xmlns=""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latin typeface="Huawei Sans"/>
                </a:rPr>
                <a:t>红</a:t>
              </a:r>
            </a:p>
          </p:txBody>
        </p:sp>
        <p:sp>
          <p:nvSpPr>
            <p:cNvPr id="64" name="文本框 63">
              <a:extLst>
                <a:ext uri="{FF2B5EF4-FFF2-40B4-BE49-F238E27FC236}">
                  <a16:creationId xmlns:a16="http://schemas.microsoft.com/office/drawing/2014/main" xmlns=""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latin typeface="Huawei Sans"/>
                </a:rPr>
                <a:t>表格</a:t>
              </a:r>
              <a:r>
                <a:rPr lang="en-US" altLang="zh-CN" sz="900" kern="0" dirty="0" smtClean="0">
                  <a:solidFill>
                    <a:prstClr val="black"/>
                  </a:solidFill>
                  <a:latin typeface="Huawei Sans"/>
                </a:rPr>
                <a:t>/</a:t>
              </a:r>
              <a:r>
                <a:rPr lang="zh-CN" altLang="en-US" sz="900" kern="0" dirty="0" smtClean="0">
                  <a:solidFill>
                    <a:prstClr val="black"/>
                  </a:solidFill>
                  <a:latin typeface="Huawei Sans"/>
                </a:rPr>
                <a:t>文字底色</a:t>
              </a:r>
            </a:p>
          </p:txBody>
        </p:sp>
        <p:sp>
          <p:nvSpPr>
            <p:cNvPr id="65" name="矩形 64">
              <a:extLst>
                <a:ext uri="{FF2B5EF4-FFF2-40B4-BE49-F238E27FC236}">
                  <a16:creationId xmlns:a16="http://schemas.microsoft.com/office/drawing/2014/main" xmlns=""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66" name="矩形 65">
              <a:extLst>
                <a:ext uri="{FF2B5EF4-FFF2-40B4-BE49-F238E27FC236}">
                  <a16:creationId xmlns:a16="http://schemas.microsoft.com/office/drawing/2014/main" xmlns=""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67" name="文本框 66">
              <a:extLst>
                <a:ext uri="{FF2B5EF4-FFF2-40B4-BE49-F238E27FC236}">
                  <a16:creationId xmlns:a16="http://schemas.microsoft.com/office/drawing/2014/main" xmlns=""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latin typeface="Huawei Sans"/>
                </a:rPr>
                <a:t>备用</a:t>
              </a:r>
            </a:p>
          </p:txBody>
        </p:sp>
        <p:sp>
          <p:nvSpPr>
            <p:cNvPr id="68" name="矩形 67">
              <a:extLst>
                <a:ext uri="{FF2B5EF4-FFF2-40B4-BE49-F238E27FC236}">
                  <a16:creationId xmlns:a16="http://schemas.microsoft.com/office/drawing/2014/main" xmlns=""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indent="-342763" algn="ctr" defTabSz="914400">
                <a:buFont typeface="+mj-lt"/>
                <a:buAutoNum type="arabicPeriod"/>
                <a:defRPr/>
              </a:pPr>
              <a:endParaRPr lang="zh-CN" altLang="en-US" sz="900" kern="0" smtClean="0">
                <a:solidFill>
                  <a:prstClr val="black"/>
                </a:solidFill>
                <a:latin typeface="Huawei Sans"/>
                <a:cs typeface="Courier New" panose="02070309020205020404" pitchFamily="49" charset="0"/>
              </a:endParaRPr>
            </a:p>
          </p:txBody>
        </p:sp>
        <p:sp>
          <p:nvSpPr>
            <p:cNvPr id="69" name="文本框 68">
              <a:extLst>
                <a:ext uri="{FF2B5EF4-FFF2-40B4-BE49-F238E27FC236}">
                  <a16:creationId xmlns:a16="http://schemas.microsoft.com/office/drawing/2014/main" xmlns=""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latin typeface="Huawei Sans"/>
                </a:rPr>
                <a:t>绿</a:t>
              </a:r>
            </a:p>
          </p:txBody>
        </p:sp>
      </p:grpSp>
    </p:spTree>
    <p:extLst>
      <p:ext uri="{BB962C8B-B14F-4D97-AF65-F5344CB8AC3E}">
        <p14:creationId xmlns:p14="http://schemas.microsoft.com/office/powerpoint/2010/main" val="186411944"/>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pos="279">
          <p15:clr>
            <a:srgbClr val="F26B43"/>
          </p15:clr>
        </p15:guide>
        <p15:guide id="4294967295" pos="7401">
          <p15:clr>
            <a:srgbClr val="F26B43"/>
          </p15:clr>
        </p15:guide>
        <p15:guide id="4294967295" orient="horz" pos="2341">
          <p15:clr>
            <a:srgbClr val="F26B43"/>
          </p15:clr>
        </p15:guide>
        <p15:guide id="4294967295" orient="horz" pos="4020">
          <p15:clr>
            <a:srgbClr val="F26B43"/>
          </p15:clr>
        </p15:guide>
        <p15:guide id="4294967295" orient="horz" pos="777">
          <p15:clr>
            <a:srgbClr val="F26B43"/>
          </p15:clr>
        </p15:guide>
        <p15:guide id="4294967295" pos="3840">
          <p15:clr>
            <a:srgbClr val="F26B43"/>
          </p15:clr>
        </p15:guide>
        <p15:guide id="4294967295"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0.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6.png"/></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1.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4.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8.png"/></Relationships>
</file>

<file path=ppt/slides/_rels/slide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6.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6.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9.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2.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0.png"/></Relationships>
</file>

<file path=ppt/slides/_rels/slide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6.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7.png"/></Relationships>
</file>

<file path=ppt/slides/_rels/slide6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19.png"/></Relationships>
</file>

<file path=ppt/slides/_rels/slide6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8.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19.png"/></Relationships>
</file>

<file path=ppt/slides/_rels/slide6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19.png"/></Relationships>
</file>

<file path=ppt/slides/_rels/slide7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1.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7.png"/><Relationship Id="rId4" Type="http://schemas.openxmlformats.org/officeDocument/2006/relationships/image" Target="../media/image15.png"/></Relationships>
</file>

<file path=ppt/slides/_rels/slide7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2.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19.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5.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0.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8.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7.png"/><Relationship Id="rId4" Type="http://schemas.openxmlformats.org/officeDocument/2006/relationships/image" Target="../media/image6.png"/></Relationships>
</file>

<file path=ppt/slides/_rels/slide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9.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5.png"/><Relationship Id="rId2" Type="http://schemas.openxmlformats.org/officeDocument/2006/relationships/notesSlide" Target="../notesSlides/notesSlide80.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8.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4.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占位符 77"/>
          <p:cNvSpPr>
            <a:spLocks noGrp="1"/>
          </p:cNvSpPr>
          <p:nvPr>
            <p:ph type="body" sz="quarter" idx="17"/>
          </p:nvPr>
        </p:nvSpPr>
        <p:spPr>
          <a:xfrm>
            <a:off x="1007139" y="1825692"/>
            <a:ext cx="3119030" cy="504887"/>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占位符 78"/>
          <p:cNvSpPr>
            <a:spLocks noGrp="1"/>
          </p:cNvSpPr>
          <p:nvPr>
            <p:ph type="body" sz="quarter" idx="18"/>
          </p:nvPr>
        </p:nvSpPr>
        <p:spPr>
          <a:xfrm>
            <a:off x="4126170" y="1825692"/>
            <a:ext cx="1967450" cy="504887"/>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占位符 79"/>
          <p:cNvSpPr>
            <a:spLocks noGrp="1"/>
          </p:cNvSpPr>
          <p:nvPr>
            <p:ph type="body" sz="quarter" idx="19"/>
          </p:nvPr>
        </p:nvSpPr>
        <p:spPr>
          <a:xfrm>
            <a:off x="6093619" y="1825692"/>
            <a:ext cx="3023155" cy="504887"/>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占位符 80"/>
          <p:cNvSpPr>
            <a:spLocks noGrp="1"/>
          </p:cNvSpPr>
          <p:nvPr>
            <p:ph type="body" sz="quarter" idx="20"/>
          </p:nvPr>
        </p:nvSpPr>
        <p:spPr>
          <a:xfrm>
            <a:off x="9116775" y="1825692"/>
            <a:ext cx="2351079" cy="504887"/>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占位符 73"/>
          <p:cNvSpPr>
            <a:spLocks noGrp="1"/>
          </p:cNvSpPr>
          <p:nvPr>
            <p:ph type="body" sz="quarter" idx="13"/>
          </p:nvPr>
        </p:nvSpPr>
        <p:spPr>
          <a:xfrm>
            <a:off x="1007042" y="3107162"/>
            <a:ext cx="3119128" cy="468052"/>
          </a:xfrm>
        </p:spPr>
        <p:txBody>
          <a:bodyPr/>
          <a:lstStyle/>
          <a:p>
            <a:pPr fontAlgn="ctr"/>
            <a:r>
              <a:rPr lang="en-US" dirty="0" smtClean="0">
                <a:latin typeface="Huawei Sans" panose="020C0503030203020204" pitchFamily="34" charset="0"/>
              </a:rPr>
              <a:t>Chen </a:t>
            </a:r>
            <a:r>
              <a:rPr lang="en-US" dirty="0" err="1" smtClean="0">
                <a:latin typeface="Huawei Sans" panose="020C0503030203020204" pitchFamily="34" charset="0"/>
              </a:rPr>
              <a:t>Jianyuan</a:t>
            </a:r>
            <a:r>
              <a:rPr lang="en-US" dirty="0" smtClean="0">
                <a:latin typeface="Huawei Sans" panose="020C0503030203020204" pitchFamily="34" charset="0"/>
              </a:rPr>
              <a:t>/cwx652820</a:t>
            </a:r>
            <a:endParaRPr lang="en-US" altLang="zh-CN" dirty="0">
              <a:latin typeface="Huawei Sans" panose="020C0503030203020204" pitchFamily="34" charset="0"/>
              <a:sym typeface="Huawei Sans" panose="020C0503030203020204" pitchFamily="34" charset="0"/>
            </a:endParaRPr>
          </a:p>
        </p:txBody>
      </p:sp>
      <p:sp>
        <p:nvSpPr>
          <p:cNvPr id="31" name="文本占位符 74"/>
          <p:cNvSpPr>
            <a:spLocks noGrp="1"/>
          </p:cNvSpPr>
          <p:nvPr>
            <p:ph type="body" sz="quarter" idx="14"/>
          </p:nvPr>
        </p:nvSpPr>
        <p:spPr>
          <a:xfrm>
            <a:off x="4126170" y="3107162"/>
            <a:ext cx="1967450" cy="468052"/>
          </a:xfrm>
        </p:spPr>
        <p:txBody>
          <a:bodyPr/>
          <a:lstStyle/>
          <a:p>
            <a:pPr fontAlgn="ctr"/>
            <a:r>
              <a:rPr lang="en-US" dirty="0" smtClean="0">
                <a:latin typeface="Huawei Sans" panose="020C0503030203020204" pitchFamily="34" charset="0"/>
              </a:rPr>
              <a:t>2020-06-23</a:t>
            </a:r>
            <a:endParaRPr lang="en-US" altLang="zh-CN" dirty="0">
              <a:latin typeface="Huawei Sans" panose="020C0503030203020204" pitchFamily="34" charset="0"/>
              <a:sym typeface="Huawei Sans" panose="020C0503030203020204" pitchFamily="34" charset="0"/>
            </a:endParaRPr>
          </a:p>
        </p:txBody>
      </p:sp>
      <p:sp>
        <p:nvSpPr>
          <p:cNvPr id="32" name="文本占位符 75"/>
          <p:cNvSpPr>
            <a:spLocks noGrp="1"/>
          </p:cNvSpPr>
          <p:nvPr>
            <p:ph type="body" sz="quarter" idx="15"/>
          </p:nvPr>
        </p:nvSpPr>
        <p:spPr>
          <a:xfrm>
            <a:off x="6093619" y="3107162"/>
            <a:ext cx="3023155" cy="468052"/>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占位符 76"/>
          <p:cNvSpPr>
            <a:spLocks noGrp="1"/>
          </p:cNvSpPr>
          <p:nvPr>
            <p:ph type="body" sz="quarter" idx="16"/>
          </p:nvPr>
        </p:nvSpPr>
        <p:spPr>
          <a:xfrm>
            <a:off x="9116775" y="3071158"/>
            <a:ext cx="2351342" cy="504056"/>
          </a:xfrm>
        </p:spPr>
        <p:txBody>
          <a:bodyPr/>
          <a:lstStyle/>
          <a:p>
            <a:pPr fontAlgn="ct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New</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占位符 81"/>
          <p:cNvSpPr>
            <a:spLocks noGrp="1"/>
          </p:cNvSpPr>
          <p:nvPr>
            <p:ph type="body" sz="quarter" idx="21"/>
          </p:nvPr>
        </p:nvSpPr>
        <p:spPr>
          <a:xfrm>
            <a:off x="1007042" y="3611218"/>
            <a:ext cx="3119128" cy="468052"/>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占位符 82"/>
          <p:cNvSpPr>
            <a:spLocks noGrp="1"/>
          </p:cNvSpPr>
          <p:nvPr>
            <p:ph type="body" sz="quarter" idx="22"/>
          </p:nvPr>
        </p:nvSpPr>
        <p:spPr>
          <a:xfrm>
            <a:off x="4126170" y="3611218"/>
            <a:ext cx="1967450" cy="468052"/>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占位符 83"/>
          <p:cNvSpPr>
            <a:spLocks noGrp="1"/>
          </p:cNvSpPr>
          <p:nvPr>
            <p:ph type="body" sz="quarter" idx="23"/>
          </p:nvPr>
        </p:nvSpPr>
        <p:spPr>
          <a:xfrm>
            <a:off x="6093619" y="3611218"/>
            <a:ext cx="3023155" cy="468052"/>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占位符 84"/>
          <p:cNvSpPr>
            <a:spLocks noGrp="1"/>
          </p:cNvSpPr>
          <p:nvPr>
            <p:ph type="body" sz="quarter" idx="24"/>
          </p:nvPr>
        </p:nvSpPr>
        <p:spPr>
          <a:xfrm>
            <a:off x="9116775" y="3575214"/>
            <a:ext cx="2351342" cy="504056"/>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占位符 85"/>
          <p:cNvSpPr>
            <a:spLocks noGrp="1"/>
          </p:cNvSpPr>
          <p:nvPr>
            <p:ph type="body" sz="quarter" idx="25"/>
          </p:nvPr>
        </p:nvSpPr>
        <p:spPr>
          <a:xfrm>
            <a:off x="1007042" y="4079270"/>
            <a:ext cx="3119128" cy="468052"/>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占位符 86"/>
          <p:cNvSpPr>
            <a:spLocks noGrp="1"/>
          </p:cNvSpPr>
          <p:nvPr>
            <p:ph type="body" sz="quarter" idx="26"/>
          </p:nvPr>
        </p:nvSpPr>
        <p:spPr>
          <a:xfrm>
            <a:off x="4126170" y="4079270"/>
            <a:ext cx="1967450" cy="468052"/>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占位符 87"/>
          <p:cNvSpPr>
            <a:spLocks noGrp="1"/>
          </p:cNvSpPr>
          <p:nvPr>
            <p:ph type="body" sz="quarter" idx="27"/>
          </p:nvPr>
        </p:nvSpPr>
        <p:spPr>
          <a:xfrm>
            <a:off x="6093619" y="4079270"/>
            <a:ext cx="3023155" cy="468052"/>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占位符 88"/>
          <p:cNvSpPr>
            <a:spLocks noGrp="1"/>
          </p:cNvSpPr>
          <p:nvPr>
            <p:ph type="body" sz="quarter" idx="28"/>
          </p:nvPr>
        </p:nvSpPr>
        <p:spPr>
          <a:xfrm>
            <a:off x="9116775" y="4079270"/>
            <a:ext cx="2351342" cy="468052"/>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占位符 89"/>
          <p:cNvSpPr>
            <a:spLocks noGrp="1"/>
          </p:cNvSpPr>
          <p:nvPr>
            <p:ph type="body" sz="quarter" idx="29"/>
          </p:nvPr>
        </p:nvSpPr>
        <p:spPr>
          <a:xfrm>
            <a:off x="1007042" y="4619330"/>
            <a:ext cx="3119128" cy="468052"/>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占位符 90"/>
          <p:cNvSpPr>
            <a:spLocks noGrp="1"/>
          </p:cNvSpPr>
          <p:nvPr>
            <p:ph type="body" sz="quarter" idx="30"/>
          </p:nvPr>
        </p:nvSpPr>
        <p:spPr>
          <a:xfrm>
            <a:off x="4126170" y="4619330"/>
            <a:ext cx="1967450" cy="468052"/>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占位符 91"/>
          <p:cNvSpPr>
            <a:spLocks noGrp="1"/>
          </p:cNvSpPr>
          <p:nvPr>
            <p:ph type="body" sz="quarter" idx="31"/>
          </p:nvPr>
        </p:nvSpPr>
        <p:spPr>
          <a:xfrm>
            <a:off x="6093619" y="4619330"/>
            <a:ext cx="3023155" cy="468052"/>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占位符 92"/>
          <p:cNvSpPr>
            <a:spLocks noGrp="1"/>
          </p:cNvSpPr>
          <p:nvPr>
            <p:ph type="body" sz="quarter" idx="32"/>
          </p:nvPr>
        </p:nvSpPr>
        <p:spPr>
          <a:xfrm>
            <a:off x="9116775" y="4619330"/>
            <a:ext cx="2351342" cy="468052"/>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占位符 93"/>
          <p:cNvSpPr>
            <a:spLocks noGrp="1"/>
          </p:cNvSpPr>
          <p:nvPr>
            <p:ph type="body" sz="quarter" idx="33"/>
          </p:nvPr>
        </p:nvSpPr>
        <p:spPr>
          <a:xfrm>
            <a:off x="1007042" y="5087382"/>
            <a:ext cx="3119128" cy="468052"/>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占位符 94"/>
          <p:cNvSpPr>
            <a:spLocks noGrp="1"/>
          </p:cNvSpPr>
          <p:nvPr>
            <p:ph type="body" sz="quarter" idx="34"/>
          </p:nvPr>
        </p:nvSpPr>
        <p:spPr>
          <a:xfrm>
            <a:off x="4126170" y="5087382"/>
            <a:ext cx="1967450" cy="468052"/>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占位符 95"/>
          <p:cNvSpPr>
            <a:spLocks noGrp="1"/>
          </p:cNvSpPr>
          <p:nvPr>
            <p:ph type="body" sz="quarter" idx="35"/>
          </p:nvPr>
        </p:nvSpPr>
        <p:spPr>
          <a:xfrm>
            <a:off x="6093619" y="5087382"/>
            <a:ext cx="3023155" cy="468052"/>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占位符 96"/>
          <p:cNvSpPr>
            <a:spLocks noGrp="1"/>
          </p:cNvSpPr>
          <p:nvPr>
            <p:ph type="body" sz="quarter" idx="36"/>
          </p:nvPr>
        </p:nvSpPr>
        <p:spPr>
          <a:xfrm>
            <a:off x="9116775" y="5087382"/>
            <a:ext cx="2351342" cy="468052"/>
          </a:xfrm>
        </p:spPr>
        <p:txBody>
          <a:body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184499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46088" y="5239615"/>
            <a:ext cx="5648500" cy="1358148"/>
          </a:xfrm>
        </p:spPr>
        <p:txBody>
          <a:bodyPr/>
          <a:lstStyle/>
          <a:p>
            <a:pPr marL="0" indent="0" fontAlgn="ctr">
              <a:buNone/>
            </a:pPr>
            <a:r>
              <a:rPr lang="en-US" sz="1400" dirty="0" smtClean="0">
                <a:latin typeface="Huawei Sans" panose="020C0503030203020204" pitchFamily="34" charset="0"/>
              </a:rPr>
              <a:t>As shown in the figure, PC1, PC2, and PC3 belong to VLAN 2. After port isolation is configured, PC3 can communicate with PC1 and PC2, but PC1 and PC2 cannot communicate with each other.</a:t>
            </a:r>
            <a:endParaRPr lang="en-US" sz="1400" dirty="0">
              <a:latin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Example for Configuring Port Isolation</a:t>
            </a:r>
            <a:endParaRPr lang="en-US" altLang="zh-CN" dirty="0">
              <a:latin typeface="Huawei Sans" panose="020C0503030203020204" pitchFamily="34" charset="0"/>
              <a:sym typeface="Huawei Sans" panose="020C0503030203020204" pitchFamily="34" charset="0"/>
            </a:endParaRPr>
          </a:p>
        </p:txBody>
      </p:sp>
      <p:grpSp>
        <p:nvGrpSpPr>
          <p:cNvPr id="31" name="组合 30"/>
          <p:cNvGrpSpPr/>
          <p:nvPr/>
        </p:nvGrpSpPr>
        <p:grpSpPr>
          <a:xfrm>
            <a:off x="585933" y="1233488"/>
            <a:ext cx="5123543" cy="3977246"/>
            <a:chOff x="725714" y="1738105"/>
            <a:chExt cx="5123543" cy="3977246"/>
          </a:xfrm>
        </p:grpSpPr>
        <p:sp>
          <p:nvSpPr>
            <p:cNvPr id="4" name="圆角矩形 3"/>
            <p:cNvSpPr/>
            <p:nvPr/>
          </p:nvSpPr>
          <p:spPr>
            <a:xfrm>
              <a:off x="725714" y="4304377"/>
              <a:ext cx="5123543" cy="1410974"/>
            </a:xfrm>
            <a:prstGeom prst="roundRect">
              <a:avLst>
                <a:gd name="adj" fmla="val 902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2842357" y="5346019"/>
              <a:ext cx="976549" cy="369332"/>
            </a:xfrm>
            <a:prstGeom prst="rect">
              <a:avLst/>
            </a:prstGeom>
            <a:noFill/>
          </p:spPr>
          <p:txBody>
            <a:bodyPr wrap="none" rtlCol="0">
              <a:spAutoFit/>
            </a:bodyPr>
            <a:lstStyle/>
            <a:p>
              <a:pPr fontAlgn="ctr"/>
              <a:r>
                <a:rPr lang="en-US" dirty="0" smtClean="0">
                  <a:latin typeface="Huawei Sans" panose="020C0503030203020204" pitchFamily="34" charset="0"/>
                </a:rPr>
                <a:t>VLAN 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32065" y="2718836"/>
              <a:ext cx="540000" cy="442800"/>
            </a:xfrm>
            <a:prstGeom prst="rect">
              <a:avLst/>
            </a:prstGeom>
          </p:spPr>
        </p:pic>
        <p:pic>
          <p:nvPicPr>
            <p:cNvPr id="7" name="图片 6" descr="PC.png"/>
            <p:cNvPicPr>
              <a:picLocks noChangeAspect="1"/>
            </p:cNvPicPr>
            <p:nvPr/>
          </p:nvPicPr>
          <p:blipFill>
            <a:blip r:embed="rId4" cstate="print"/>
            <a:stretch>
              <a:fillRect/>
            </a:stretch>
          </p:blipFill>
          <p:spPr>
            <a:xfrm>
              <a:off x="1106392" y="4458238"/>
              <a:ext cx="539063" cy="414000"/>
            </a:xfrm>
            <a:prstGeom prst="rect">
              <a:avLst/>
            </a:prstGeom>
          </p:spPr>
        </p:pic>
        <p:pic>
          <p:nvPicPr>
            <p:cNvPr id="8" name="图片 7" descr="PC.png"/>
            <p:cNvPicPr>
              <a:picLocks noChangeAspect="1"/>
            </p:cNvPicPr>
            <p:nvPr/>
          </p:nvPicPr>
          <p:blipFill>
            <a:blip r:embed="rId4" cstate="print"/>
            <a:stretch>
              <a:fillRect/>
            </a:stretch>
          </p:blipFill>
          <p:spPr>
            <a:xfrm>
              <a:off x="3044853" y="4410997"/>
              <a:ext cx="539063" cy="414000"/>
            </a:xfrm>
            <a:prstGeom prst="rect">
              <a:avLst/>
            </a:prstGeom>
          </p:spPr>
        </p:pic>
        <p:pic>
          <p:nvPicPr>
            <p:cNvPr id="9" name="图片 8" descr="PC.png"/>
            <p:cNvPicPr>
              <a:picLocks noChangeAspect="1"/>
            </p:cNvPicPr>
            <p:nvPr/>
          </p:nvPicPr>
          <p:blipFill>
            <a:blip r:embed="rId4" cstate="print"/>
            <a:stretch>
              <a:fillRect/>
            </a:stretch>
          </p:blipFill>
          <p:spPr>
            <a:xfrm>
              <a:off x="4924809" y="4458238"/>
              <a:ext cx="539063" cy="414000"/>
            </a:xfrm>
            <a:prstGeom prst="rect">
              <a:avLst/>
            </a:prstGeom>
          </p:spPr>
        </p:pic>
        <p:sp>
          <p:nvSpPr>
            <p:cNvPr id="10" name="文本框 9"/>
            <p:cNvSpPr txBox="1"/>
            <p:nvPr/>
          </p:nvSpPr>
          <p:spPr>
            <a:xfrm>
              <a:off x="1104856" y="4863683"/>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a:xfrm>
              <a:off x="3041465" y="4844536"/>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a:xfrm>
              <a:off x="4924809" y="4858920"/>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p:cNvCxnSpPr>
              <a:endCxn id="7" idx="0"/>
            </p:cNvCxnSpPr>
            <p:nvPr/>
          </p:nvCxnSpPr>
          <p:spPr>
            <a:xfrm flipH="1">
              <a:off x="1375924" y="3161636"/>
              <a:ext cx="1781500" cy="129660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 idx="2"/>
              <a:endCxn id="8" idx="0"/>
            </p:cNvCxnSpPr>
            <p:nvPr/>
          </p:nvCxnSpPr>
          <p:spPr>
            <a:xfrm>
              <a:off x="3302065" y="3161636"/>
              <a:ext cx="12320" cy="124936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9" idx="0"/>
            </p:cNvCxnSpPr>
            <p:nvPr/>
          </p:nvCxnSpPr>
          <p:spPr>
            <a:xfrm>
              <a:off x="3426293" y="3161636"/>
              <a:ext cx="1768048" cy="129660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540187" y="2702749"/>
              <a:ext cx="798617" cy="338554"/>
            </a:xfrm>
            <a:prstGeom prst="rect">
              <a:avLst/>
            </a:prstGeom>
            <a:noFill/>
          </p:spPr>
          <p:txBody>
            <a:bodyPr wrap="none" rtlCol="0">
              <a:spAutoFit/>
            </a:bodyPr>
            <a:lstStyle/>
            <a:p>
              <a:pPr fontAlgn="ctr"/>
              <a:r>
                <a:rPr lang="en-US" sz="1600" dirty="0" smtClean="0">
                  <a:latin typeface="Huawei Sans" panose="020C0503030203020204" pitchFamily="34" charset="0"/>
                </a:rPr>
                <a:t>Switch</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1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032065" y="1765994"/>
              <a:ext cx="540000" cy="442800"/>
            </a:xfrm>
            <a:prstGeom prst="rect">
              <a:avLst/>
            </a:prstGeom>
          </p:spPr>
        </p:pic>
        <p:sp>
          <p:nvSpPr>
            <p:cNvPr id="18" name="文本框 17"/>
            <p:cNvSpPr txBox="1"/>
            <p:nvPr/>
          </p:nvSpPr>
          <p:spPr>
            <a:xfrm>
              <a:off x="3525891" y="1738105"/>
              <a:ext cx="809837" cy="338554"/>
            </a:xfrm>
            <a:prstGeom prst="rect">
              <a:avLst/>
            </a:prstGeom>
            <a:noFill/>
          </p:spPr>
          <p:txBody>
            <a:bodyPr wrap="none" rtlCol="0">
              <a:spAutoFit/>
            </a:bodyPr>
            <a:lstStyle/>
            <a:p>
              <a:pPr fontAlgn="ctr"/>
              <a:r>
                <a:rPr lang="en-US" sz="1600" dirty="0" smtClean="0">
                  <a:latin typeface="Huawei Sans" panose="020C0503030203020204" pitchFamily="34" charset="0"/>
                </a:rPr>
                <a:t>Router</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p:cNvSpPr/>
            <p:nvPr/>
          </p:nvSpPr>
          <p:spPr>
            <a:xfrm>
              <a:off x="1681925" y="3776481"/>
              <a:ext cx="1901991" cy="371912"/>
            </a:xfrm>
            <a:prstGeom prst="ellipse">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连接符 19"/>
            <p:cNvCxnSpPr>
              <a:stCxn id="6" idx="0"/>
              <a:endCxn id="17" idx="2"/>
            </p:cNvCxnSpPr>
            <p:nvPr/>
          </p:nvCxnSpPr>
          <p:spPr>
            <a:xfrm flipV="1">
              <a:off x="3302065" y="2208794"/>
              <a:ext cx="0" cy="51004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517627" y="3072449"/>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rot="5400000">
              <a:off x="3023219" y="3344608"/>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a:xfrm>
              <a:off x="2336553" y="3077785"/>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839815" y="5087601"/>
              <a:ext cx="1337226" cy="307777"/>
            </a:xfrm>
            <a:prstGeom prst="rect">
              <a:avLst/>
            </a:prstGeom>
            <a:noFill/>
          </p:spPr>
          <p:txBody>
            <a:bodyPr wrap="none" rtlCol="0">
              <a:spAutoFit/>
            </a:bodyPr>
            <a:lstStyle/>
            <a:p>
              <a:pPr fontAlgn="ctr"/>
              <a:r>
                <a:rPr lang="en-US" sz="1400" dirty="0" smtClean="0">
                  <a:latin typeface="Huawei Sans" panose="020C0503030203020204" pitchFamily="34" charset="0"/>
                </a:rPr>
                <a:t>IP: 10.1.1.1/24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a:off x="2672858" y="5087601"/>
              <a:ext cx="1337226" cy="307777"/>
            </a:xfrm>
            <a:prstGeom prst="rect">
              <a:avLst/>
            </a:prstGeom>
            <a:noFill/>
          </p:spPr>
          <p:txBody>
            <a:bodyPr wrap="none" rtlCol="0">
              <a:spAutoFit/>
            </a:bodyPr>
            <a:lstStyle/>
            <a:p>
              <a:pPr fontAlgn="ctr"/>
              <a:r>
                <a:rPr lang="en-US" sz="1400" dirty="0" smtClean="0">
                  <a:latin typeface="Huawei Sans" panose="020C0503030203020204" pitchFamily="34" charset="0"/>
                </a:rPr>
                <a:t>IP: 10.1.1.2/24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a:xfrm>
              <a:off x="4469803" y="5087601"/>
              <a:ext cx="1337226" cy="307777"/>
            </a:xfrm>
            <a:prstGeom prst="rect">
              <a:avLst/>
            </a:prstGeom>
            <a:noFill/>
          </p:spPr>
          <p:txBody>
            <a:bodyPr wrap="none" rtlCol="0">
              <a:spAutoFit/>
            </a:bodyPr>
            <a:lstStyle/>
            <a:p>
              <a:pPr fontAlgn="ctr"/>
              <a:r>
                <a:rPr lang="en-US" sz="1400" dirty="0" smtClean="0">
                  <a:latin typeface="Huawei Sans" panose="020C0503030203020204" pitchFamily="34" charset="0"/>
                </a:rPr>
                <a:t>IP: 10.1.1.3/24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9" name="文本框 58"/>
          <p:cNvSpPr txBox="1"/>
          <p:nvPr/>
        </p:nvSpPr>
        <p:spPr>
          <a:xfrm>
            <a:off x="6096000" y="1286289"/>
            <a:ext cx="2403222" cy="369332"/>
          </a:xfrm>
          <a:prstGeom prst="rect">
            <a:avLst/>
          </a:prstGeom>
          <a:noFill/>
        </p:spPr>
        <p:txBody>
          <a:bodyPr wrap="none" rtlCol="0">
            <a:spAutoFit/>
          </a:bodyPr>
          <a:lstStyle/>
          <a:p>
            <a:pPr fontAlgn="ctr"/>
            <a:r>
              <a:rPr lang="en-US" dirty="0" smtClean="0">
                <a:latin typeface="Huawei Sans" panose="020C0503030203020204" pitchFamily="34" charset="0"/>
              </a:rPr>
              <a:t>Switch configuration:</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a:xfrm>
            <a:off x="6096000" y="1677140"/>
            <a:ext cx="5649913" cy="4093428"/>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smtClean="0">
                <a:latin typeface="Huawei Sans" panose="020C0503030203020204" pitchFamily="34" charset="0"/>
              </a:rPr>
              <a:t>[Switch] </a:t>
            </a:r>
            <a:r>
              <a:rPr lang="en-US" dirty="0" err="1" smtClean="0">
                <a:latin typeface="Huawei Sans" panose="020C0503030203020204" pitchFamily="34" charset="0"/>
              </a:rPr>
              <a:t>vlan</a:t>
            </a:r>
            <a:r>
              <a:rPr lang="en-US" dirty="0" smtClean="0">
                <a:latin typeface="Huawei Sans" panose="020C0503030203020204" pitchFamily="34" charset="0"/>
              </a:rPr>
              <a:t> 2</a:t>
            </a:r>
          </a:p>
          <a:p>
            <a:pPr fontAlgn="ctr"/>
            <a:r>
              <a:rPr lang="en-US" dirty="0" smtClean="0">
                <a:latin typeface="Huawei Sans" panose="020C0503030203020204" pitchFamily="34" charset="0"/>
              </a:rPr>
              <a:t>[Switch] port-isolate mode all</a:t>
            </a:r>
          </a:p>
          <a:p>
            <a:pPr fontAlgn="ct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0/0/1</a:t>
            </a:r>
          </a:p>
          <a:p>
            <a:pPr fontAlgn="ctr"/>
            <a:r>
              <a:rPr lang="en-US" dirty="0" smtClean="0">
                <a:latin typeface="Huawei Sans" panose="020C0503030203020204" pitchFamily="34" charset="0"/>
              </a:rPr>
              <a:t>[Switch-GigabitEthernet0/0/1] port link-type access</a:t>
            </a:r>
          </a:p>
          <a:p>
            <a:pPr fontAlgn="ctr"/>
            <a:r>
              <a:rPr lang="en-US" dirty="0" smtClean="0">
                <a:latin typeface="Huawei Sans" panose="020C0503030203020204" pitchFamily="34" charset="0"/>
              </a:rPr>
              <a:t>[Switch-GigabitEthernet0/0/1] port default </a:t>
            </a:r>
            <a:r>
              <a:rPr lang="en-US" dirty="0" err="1" smtClean="0">
                <a:latin typeface="Huawei Sans" panose="020C0503030203020204" pitchFamily="34" charset="0"/>
              </a:rPr>
              <a:t>vlan</a:t>
            </a:r>
            <a:r>
              <a:rPr lang="en-US" dirty="0" smtClean="0">
                <a:latin typeface="Huawei Sans" panose="020C0503030203020204" pitchFamily="34" charset="0"/>
              </a:rPr>
              <a:t> 2</a:t>
            </a:r>
            <a:endParaRPr lang="en-US" altLang="zh-CN" dirty="0" smtClean="0">
              <a:latin typeface="Huawei Sans" panose="020C0503030203020204" pitchFamily="34" charset="0"/>
              <a:sym typeface="Huawei Sans" panose="020C0503030203020204" pitchFamily="34" charset="0"/>
            </a:endParaRPr>
          </a:p>
          <a:p>
            <a:pPr fontAlgn="ctr"/>
            <a:r>
              <a:rPr lang="en-US" dirty="0" smtClean="0">
                <a:latin typeface="Huawei Sans" panose="020C0503030203020204" pitchFamily="34" charset="0"/>
              </a:rPr>
              <a:t>[Switch-GigabitEthernet0/0/1] port-isolate enable group 2 </a:t>
            </a:r>
          </a:p>
          <a:p>
            <a:pPr fontAlgn="ct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0/0/2</a:t>
            </a:r>
          </a:p>
          <a:p>
            <a:pPr fontAlgn="ctr"/>
            <a:r>
              <a:rPr lang="en-US" dirty="0" smtClean="0">
                <a:latin typeface="Huawei Sans" panose="020C0503030203020204" pitchFamily="34" charset="0"/>
              </a:rPr>
              <a:t>[Switch-GigabitEthernet0/0/2] port link-type access</a:t>
            </a:r>
          </a:p>
          <a:p>
            <a:pPr fontAlgn="ctr"/>
            <a:r>
              <a:rPr lang="en-US" dirty="0" smtClean="0">
                <a:latin typeface="Huawei Sans" panose="020C0503030203020204" pitchFamily="34" charset="0"/>
              </a:rPr>
              <a:t>[Switch-GigabitEthernet0/0/2] port default </a:t>
            </a:r>
            <a:r>
              <a:rPr lang="en-US" dirty="0" err="1" smtClean="0">
                <a:latin typeface="Huawei Sans" panose="020C0503030203020204" pitchFamily="34" charset="0"/>
              </a:rPr>
              <a:t>vlan</a:t>
            </a:r>
            <a:r>
              <a:rPr lang="en-US" dirty="0" smtClean="0">
                <a:latin typeface="Huawei Sans" panose="020C0503030203020204" pitchFamily="34" charset="0"/>
              </a:rPr>
              <a:t> 2</a:t>
            </a:r>
            <a:endParaRPr lang="en-US" altLang="zh-CN" dirty="0" smtClean="0">
              <a:latin typeface="Huawei Sans" panose="020C0503030203020204" pitchFamily="34" charset="0"/>
              <a:sym typeface="Huawei Sans" panose="020C0503030203020204" pitchFamily="34" charset="0"/>
            </a:endParaRPr>
          </a:p>
          <a:p>
            <a:pPr fontAlgn="ctr"/>
            <a:r>
              <a:rPr lang="en-US" dirty="0" smtClean="0">
                <a:latin typeface="Huawei Sans" panose="020C0503030203020204" pitchFamily="34" charset="0"/>
              </a:rPr>
              <a:t>[Switch-GigabitEthernet0/0/2] port-isolate enable group 2 </a:t>
            </a:r>
          </a:p>
          <a:p>
            <a:pPr fontAlgn="ct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0/0/3</a:t>
            </a:r>
          </a:p>
          <a:p>
            <a:pPr fontAlgn="ctr"/>
            <a:r>
              <a:rPr lang="en-US" dirty="0" smtClean="0">
                <a:latin typeface="Huawei Sans" panose="020C0503030203020204" pitchFamily="34" charset="0"/>
              </a:rPr>
              <a:t>[Switch-GigabitEthernet0/0/3] port link-type access</a:t>
            </a:r>
          </a:p>
          <a:p>
            <a:pPr fontAlgn="ctr"/>
            <a:r>
              <a:rPr lang="en-US" dirty="0" smtClean="0">
                <a:latin typeface="Huawei Sans" panose="020C0503030203020204" pitchFamily="34" charset="0"/>
              </a:rPr>
              <a:t>[Switch-GigabitEthernet0/0/3] port default </a:t>
            </a:r>
            <a:r>
              <a:rPr lang="en-US" dirty="0" err="1" smtClean="0">
                <a:latin typeface="Huawei Sans" panose="020C0503030203020204" pitchFamily="34" charset="0"/>
              </a:rPr>
              <a:t>vlan</a:t>
            </a:r>
            <a:r>
              <a:rPr lang="en-US" dirty="0" smtClean="0">
                <a:latin typeface="Huawei Sans" panose="020C0503030203020204" pitchFamily="34" charset="0"/>
              </a:rPr>
              <a:t> 2</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1117916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468317" y="1233488"/>
            <a:ext cx="5030783" cy="1366493"/>
          </a:xfrm>
        </p:spPr>
        <p:txBody>
          <a:bodyPr/>
          <a:lstStyle/>
          <a:p>
            <a:pPr marL="342900" indent="-342900" fontAlgn="ctr">
              <a:buFont typeface="+mj-lt"/>
              <a:buAutoNum type="arabicPeriod"/>
            </a:pPr>
            <a:r>
              <a:rPr lang="en-US" sz="1800" dirty="0" smtClean="0">
                <a:latin typeface="Huawei Sans" panose="020C0503030203020204" pitchFamily="34" charset="0"/>
              </a:rPr>
              <a:t>Run the </a:t>
            </a:r>
            <a:r>
              <a:rPr lang="en-US" sz="1800" b="1" dirty="0" smtClean="0">
                <a:latin typeface="Huawei Sans" panose="020C0503030203020204" pitchFamily="34" charset="0"/>
              </a:rPr>
              <a:t>display port-isolate group</a:t>
            </a:r>
            <a:r>
              <a:rPr lang="en-US" sz="1800" dirty="0" smtClean="0">
                <a:latin typeface="Huawei Sans" panose="020C0503030203020204" pitchFamily="34" charset="0"/>
              </a:rPr>
              <a:t> </a:t>
            </a:r>
            <a:r>
              <a:rPr lang="en-US" sz="1800" i="1" dirty="0" smtClean="0">
                <a:latin typeface="Huawei Sans" panose="020C0503030203020204" pitchFamily="34" charset="0"/>
              </a:rPr>
              <a:t>group-number</a:t>
            </a:r>
            <a:r>
              <a:rPr lang="en-US" sz="1800" dirty="0" smtClean="0">
                <a:latin typeface="Huawei Sans" panose="020C0503030203020204" pitchFamily="34" charset="0"/>
              </a:rPr>
              <a:t> command to check interfaces in the port isolation group.</a:t>
            </a:r>
            <a:endParaRPr lang="en-US" altLang="zh-CN" sz="1800" dirty="0" smtClean="0">
              <a:latin typeface="Huawei Sans" panose="020C0503030203020204" pitchFamily="34" charset="0"/>
              <a:sym typeface="Huawei Sans" panose="020C0503030203020204" pitchFamily="34" charset="0"/>
            </a:endParaRPr>
          </a:p>
          <a:p>
            <a:pPr fontAlgn="ctr"/>
            <a:endParaRPr lang="en-US" altLang="zh-CN" sz="1800" dirty="0" smtClean="0">
              <a:latin typeface="Huawei Sans" panose="020C0503030203020204" pitchFamily="34" charset="0"/>
              <a:sym typeface="Huawei Sans" panose="020C0503030203020204" pitchFamily="34" charset="0"/>
            </a:endParaRPr>
          </a:p>
          <a:p>
            <a:pPr marL="0" indent="0" fontAlgn="ctr">
              <a:buNone/>
            </a:pPr>
            <a:endParaRPr lang="en-US" altLang="zh-CN" sz="1800" dirty="0" smtClean="0">
              <a:latin typeface="Huawei Sans" panose="020C0503030203020204" pitchFamily="34" charset="0"/>
              <a:sym typeface="Huawei Sans" panose="020C0503030203020204" pitchFamily="34" charset="0"/>
            </a:endParaRPr>
          </a:p>
          <a:p>
            <a:pPr fontAlgn="ctr"/>
            <a:endParaRPr lang="en-US" altLang="zh-CN" sz="18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Verifying the Configuration</a:t>
            </a:r>
            <a:endParaRPr lang="en-US" altLang="zh-CN" dirty="0">
              <a:latin typeface="Huawei Sans" panose="020C0503030203020204" pitchFamily="34" charset="0"/>
              <a:sym typeface="Huawei Sans" panose="020C0503030203020204" pitchFamily="34" charset="0"/>
            </a:endParaRPr>
          </a:p>
        </p:txBody>
      </p:sp>
      <p:sp>
        <p:nvSpPr>
          <p:cNvPr id="4" name="矩形 3"/>
          <p:cNvSpPr/>
          <p:nvPr/>
        </p:nvSpPr>
        <p:spPr>
          <a:xfrm>
            <a:off x="888999" y="2575718"/>
            <a:ext cx="4852055" cy="1015663"/>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smtClean="0">
                <a:solidFill>
                  <a:prstClr val="black"/>
                </a:solidFill>
                <a:latin typeface="Huawei Sans" panose="020C0503030203020204" pitchFamily="34" charset="0"/>
              </a:rPr>
              <a:t>[SW]display port-isolate group 2</a:t>
            </a:r>
          </a:p>
          <a:p>
            <a:pPr fontAlgn="ctr">
              <a:lnSpc>
                <a:spcPts val="2400"/>
              </a:lnSpc>
            </a:pPr>
            <a:r>
              <a:rPr lang="en-US" sz="1400" dirty="0" smtClean="0">
                <a:solidFill>
                  <a:prstClr val="black"/>
                </a:solidFill>
                <a:latin typeface="Huawei Sans" panose="020C0503030203020204" pitchFamily="34" charset="0"/>
              </a:rPr>
              <a:t>  The ports in isolate group 2:</a:t>
            </a:r>
          </a:p>
          <a:p>
            <a:pPr fontAlgn="ctr">
              <a:lnSpc>
                <a:spcPts val="2400"/>
              </a:lnSpc>
            </a:pPr>
            <a:r>
              <a:rPr lang="en-US" sz="1400" dirty="0" smtClean="0">
                <a:solidFill>
                  <a:prstClr val="black"/>
                </a:solidFill>
                <a:latin typeface="Huawei Sans" panose="020C0503030203020204" pitchFamily="34" charset="0"/>
              </a:rPr>
              <a:t>GigabitEthernet0/0/1     GigabitEthernet0/0/2 </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a:xfrm>
            <a:off x="6654800" y="2575718"/>
            <a:ext cx="4901819" cy="3477875"/>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smtClean="0">
                <a:latin typeface="Huawei Sans" panose="020C0503030203020204" pitchFamily="34" charset="0"/>
              </a:rPr>
              <a:t>PC1&gt;ping 10.1.1.2</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Ping 10.1.1.2: 32 data bytes, Press </a:t>
            </a:r>
            <a:r>
              <a:rPr lang="en-US" sz="1400" dirty="0" err="1" smtClean="0">
                <a:solidFill>
                  <a:prstClr val="black"/>
                </a:solidFill>
                <a:latin typeface="Huawei Sans" panose="020C0503030203020204" pitchFamily="34" charset="0"/>
              </a:rPr>
              <a:t>Ctrl_C</a:t>
            </a:r>
            <a:r>
              <a:rPr lang="en-US" sz="1400" dirty="0" smtClean="0">
                <a:solidFill>
                  <a:prstClr val="black"/>
                </a:solidFill>
                <a:latin typeface="Huawei Sans" panose="020C0503030203020204" pitchFamily="34" charset="0"/>
              </a:rPr>
              <a:t> to break</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From 10.1.1.1: Destination host unreachable</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From 10.1.1.1: Destination host unreachable</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From 10.1.1.1: Destination host unreachable</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From 10.1.1.1: Destination host unreachable</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From 10.1.1.1: Destination host unreachable</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--- 10.1.1.2 ping statistics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  5 packet(s) transmitted</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  0 packet(s) received</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  100.00% packet loss</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a:xfrm>
            <a:off x="6194606" y="1233488"/>
            <a:ext cx="5641794" cy="867930"/>
          </a:xfrm>
          <a:prstGeom prst="rect">
            <a:avLst/>
          </a:prstGeom>
        </p:spPr>
        <p:txBody>
          <a:bodyPr wrap="square">
            <a:spAutoFit/>
          </a:bodyPr>
          <a:lstStyle/>
          <a:p>
            <a:pPr marL="342900" indent="-342900" fontAlgn="ctr">
              <a:lnSpc>
                <a:spcPct val="140000"/>
              </a:lnSpc>
              <a:spcBef>
                <a:spcPts val="792"/>
              </a:spcBef>
              <a:buFont typeface="+mj-lt"/>
              <a:buAutoNum type="arabicPeriod" startAt="2"/>
            </a:pPr>
            <a:r>
              <a:rPr lang="en-US" dirty="0" smtClean="0">
                <a:latin typeface="Huawei Sans" panose="020C0503030203020204" pitchFamily="34" charset="0"/>
              </a:rPr>
              <a:t>Verify that hosts in the same port isolation group cannot communicate with each other.</a:t>
            </a:r>
            <a:endParaRPr lang="en-US" altLang="zh-CN"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3720633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dirty="0" smtClean="0">
                <a:solidFill>
                  <a:schemeClr val="bg1">
                    <a:lumMod val="50000"/>
                  </a:schemeClr>
                </a:solidFill>
                <a:latin typeface="Huawei Sans" panose="020C0503030203020204" pitchFamily="34" charset="0"/>
              </a:rPr>
              <a:t>Port Isolation</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b="1" dirty="0" smtClean="0">
                <a:latin typeface="Huawei Sans" panose="020C0503030203020204" pitchFamily="34" charset="0"/>
              </a:rPr>
              <a:t>MAC Address Table Security</a:t>
            </a:r>
            <a:endParaRPr lang="en-US" altLang="zh-CN" b="1" dirty="0" smtClean="0">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Port Security</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MAC Address Flapping Prevention and Detection</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err="1" smtClean="0">
                <a:solidFill>
                  <a:schemeClr val="bg1">
                    <a:lumMod val="50000"/>
                  </a:schemeClr>
                </a:solidFill>
                <a:latin typeface="Huawei Sans" panose="020C0503030203020204" pitchFamily="34" charset="0"/>
              </a:rPr>
              <a:t>MACsec</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Traffic Control</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DHCP Snooping</a:t>
            </a:r>
          </a:p>
          <a:p>
            <a:pPr fontAlgn="ctr"/>
            <a:r>
              <a:rPr lang="en-US" dirty="0" smtClean="0">
                <a:solidFill>
                  <a:schemeClr val="bg1">
                    <a:lumMod val="50000"/>
                  </a:schemeClr>
                </a:solidFill>
                <a:latin typeface="Huawei Sans" panose="020C0503030203020204" pitchFamily="34" charset="0"/>
              </a:rPr>
              <a:t>IP Source Guard</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7149188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6096000" y="1233488"/>
            <a:ext cx="5648500" cy="4680000"/>
          </a:xfrm>
        </p:spPr>
        <p:txBody>
          <a:bodyPr/>
          <a:lstStyle/>
          <a:p>
            <a:pPr marL="0" indent="0" fontAlgn="ctr">
              <a:buNone/>
            </a:pPr>
            <a:r>
              <a:rPr lang="en-US" sz="1400" b="1" dirty="0" smtClean="0">
                <a:latin typeface="Huawei Sans" panose="020C0503030203020204" pitchFamily="34" charset="0"/>
              </a:rPr>
              <a:t>MAC address entries fall into the following types:</a:t>
            </a:r>
            <a:endParaRPr lang="en-US" altLang="zh-CN" sz="1400" b="1" dirty="0" smtClean="0">
              <a:latin typeface="Huawei Sans" panose="020C0503030203020204" pitchFamily="34" charset="0"/>
              <a:sym typeface="Huawei Sans" panose="020C0503030203020204" pitchFamily="34" charset="0"/>
            </a:endParaRPr>
          </a:p>
          <a:p>
            <a:pPr marL="302400" lvl="1" indent="-302400" fontAlgn="ctr"/>
            <a:r>
              <a:rPr lang="en-US" sz="1200" dirty="0" smtClean="0">
                <a:latin typeface="Huawei Sans" panose="020C0503030203020204" pitchFamily="34" charset="0"/>
              </a:rPr>
              <a:t>Dynamic MAC address entries are obtained by learning source MAC addresses of packets received on an interface, and will age out. After a device resets or an interface board is hot swapped or resets, dynamic MAC address entries on the device or interface board are lost.</a:t>
            </a:r>
          </a:p>
          <a:p>
            <a:pPr marL="302400" lvl="1" indent="-302400" fontAlgn="ctr"/>
            <a:r>
              <a:rPr lang="en-US" sz="1200" dirty="0" smtClean="0">
                <a:latin typeface="Huawei Sans" panose="020C0503030203020204" pitchFamily="34" charset="0"/>
              </a:rPr>
              <a:t>Static MAC address entries that are manually configured by users and delivered to each interface card. Static MAC address entries will never age out. After a device resets or an interface board is hot swapped or resets, the static MAC address entries saved on the device or interface board are not lost. After an interface is statically bound to a MAC address, other interfaces discard packets originating from that source MAC address.</a:t>
            </a:r>
          </a:p>
          <a:p>
            <a:pPr marL="302400" lvl="1" indent="-302400" fontAlgn="ctr"/>
            <a:r>
              <a:rPr lang="en-US" sz="1200" dirty="0" err="1" smtClean="0">
                <a:latin typeface="Huawei Sans" panose="020C0503030203020204" pitchFamily="34" charset="0"/>
              </a:rPr>
              <a:t>Blackhole</a:t>
            </a:r>
            <a:r>
              <a:rPr lang="en-US" sz="1200" dirty="0" smtClean="0">
                <a:latin typeface="Huawei Sans" panose="020C0503030203020204" pitchFamily="34" charset="0"/>
              </a:rPr>
              <a:t> MAC address entries that are manually configured by users and delivered to each interface card. </a:t>
            </a:r>
            <a:r>
              <a:rPr lang="en-US" sz="1200" dirty="0" err="1" smtClean="0">
                <a:latin typeface="Huawei Sans" panose="020C0503030203020204" pitchFamily="34" charset="0"/>
              </a:rPr>
              <a:t>Blackhole</a:t>
            </a:r>
            <a:r>
              <a:rPr lang="en-US" sz="1200" dirty="0" smtClean="0">
                <a:latin typeface="Huawei Sans" panose="020C0503030203020204" pitchFamily="34" charset="0"/>
              </a:rPr>
              <a:t> MAC address entries will never age out. After </a:t>
            </a:r>
            <a:r>
              <a:rPr lang="en-US" sz="1200" dirty="0" err="1" smtClean="0">
                <a:latin typeface="Huawei Sans" panose="020C0503030203020204" pitchFamily="34" charset="0"/>
              </a:rPr>
              <a:t>blackhole</a:t>
            </a:r>
            <a:r>
              <a:rPr lang="en-US" sz="1200" dirty="0" smtClean="0">
                <a:latin typeface="Huawei Sans" panose="020C0503030203020204" pitchFamily="34" charset="0"/>
              </a:rPr>
              <a:t> MAC address entries are configured, packets with the source or destination MAC addresses being the </a:t>
            </a:r>
            <a:r>
              <a:rPr lang="en-US" sz="1200" dirty="0" err="1" smtClean="0">
                <a:latin typeface="Huawei Sans" panose="020C0503030203020204" pitchFamily="34" charset="0"/>
              </a:rPr>
              <a:t>blackhole</a:t>
            </a:r>
            <a:r>
              <a:rPr lang="en-US" sz="1200" dirty="0" smtClean="0">
                <a:latin typeface="Huawei Sans" panose="020C0503030203020204" pitchFamily="34" charset="0"/>
              </a:rPr>
              <a:t> MAC addresses are discarded.</a:t>
            </a:r>
          </a:p>
          <a:p>
            <a:pPr fontAlgn="ctr"/>
            <a:endParaRPr lang="en-US" altLang="zh-CN" sz="14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Types of MAC Address Entries</a:t>
            </a:r>
            <a:endParaRPr lang="en-US" altLang="zh-CN" dirty="0">
              <a:latin typeface="Huawei Sans" panose="020C0503030203020204" pitchFamily="34" charset="0"/>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88198" y="1679412"/>
            <a:ext cx="540000" cy="442800"/>
          </a:xfrm>
          <a:prstGeom prst="rect">
            <a:avLst/>
          </a:prstGeom>
        </p:spPr>
      </p:pic>
      <p:pic>
        <p:nvPicPr>
          <p:cNvPr id="5" name="图片 4" descr="PC.png"/>
          <p:cNvPicPr>
            <a:picLocks noChangeAspect="1"/>
          </p:cNvPicPr>
          <p:nvPr/>
        </p:nvPicPr>
        <p:blipFill>
          <a:blip r:embed="rId4" cstate="print"/>
          <a:stretch>
            <a:fillRect/>
          </a:stretch>
        </p:blipFill>
        <p:spPr>
          <a:xfrm>
            <a:off x="4399015" y="3021589"/>
            <a:ext cx="539063" cy="414000"/>
          </a:xfrm>
          <a:prstGeom prst="rect">
            <a:avLst/>
          </a:prstGeom>
        </p:spPr>
      </p:pic>
      <p:pic>
        <p:nvPicPr>
          <p:cNvPr id="6" name="图片 5" descr="PC.png"/>
          <p:cNvPicPr>
            <a:picLocks noChangeAspect="1"/>
          </p:cNvPicPr>
          <p:nvPr/>
        </p:nvPicPr>
        <p:blipFill>
          <a:blip r:embed="rId4" cstate="print"/>
          <a:stretch>
            <a:fillRect/>
          </a:stretch>
        </p:blipFill>
        <p:spPr>
          <a:xfrm>
            <a:off x="2889135" y="3019857"/>
            <a:ext cx="539063" cy="414000"/>
          </a:xfrm>
          <a:prstGeom prst="rect">
            <a:avLst/>
          </a:prstGeom>
        </p:spPr>
      </p:pic>
      <p:pic>
        <p:nvPicPr>
          <p:cNvPr id="7" name="图片 6" descr="PC.png"/>
          <p:cNvPicPr>
            <a:picLocks noChangeAspect="1"/>
          </p:cNvPicPr>
          <p:nvPr/>
        </p:nvPicPr>
        <p:blipFill>
          <a:blip r:embed="rId4" cstate="print"/>
          <a:stretch>
            <a:fillRect/>
          </a:stretch>
        </p:blipFill>
        <p:spPr>
          <a:xfrm>
            <a:off x="1420542" y="3021589"/>
            <a:ext cx="539063" cy="414000"/>
          </a:xfrm>
          <a:prstGeom prst="rect">
            <a:avLst/>
          </a:prstGeom>
        </p:spPr>
      </p:pic>
      <p:cxnSp>
        <p:nvCxnSpPr>
          <p:cNvPr id="8" name="直接连接符 7"/>
          <p:cNvCxnSpPr>
            <a:endCxn id="7" idx="0"/>
          </p:cNvCxnSpPr>
          <p:nvPr/>
        </p:nvCxnSpPr>
        <p:spPr>
          <a:xfrm flipH="1">
            <a:off x="1690074" y="2107401"/>
            <a:ext cx="1288076" cy="9141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4" idx="2"/>
            <a:endCxn id="6" idx="0"/>
          </p:cNvCxnSpPr>
          <p:nvPr/>
        </p:nvCxnSpPr>
        <p:spPr>
          <a:xfrm>
            <a:off x="3158198" y="2122212"/>
            <a:ext cx="469" cy="8976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5" idx="0"/>
          </p:cNvCxnSpPr>
          <p:nvPr/>
        </p:nvCxnSpPr>
        <p:spPr>
          <a:xfrm>
            <a:off x="3338715" y="2107401"/>
            <a:ext cx="1329832" cy="9141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404888" y="1624018"/>
            <a:ext cx="763351"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a:xfrm>
            <a:off x="2121106" y="2016324"/>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a:xfrm>
            <a:off x="3092208" y="2390364"/>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a:xfrm>
            <a:off x="3470677" y="2020593"/>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a:xfrm>
            <a:off x="1417469" y="3406657"/>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a:xfrm>
            <a:off x="2891249" y="3406657"/>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4393828" y="3404925"/>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8" name="表格 17"/>
          <p:cNvGraphicFramePr>
            <a:graphicFrameLocks noGrp="1"/>
          </p:cNvGraphicFramePr>
          <p:nvPr>
            <p:extLst>
              <p:ext uri="{D42A27DB-BD31-4B8C-83A1-F6EECF244321}">
                <p14:modId xmlns:p14="http://schemas.microsoft.com/office/powerpoint/2010/main" val="563850325"/>
              </p:ext>
            </p:extLst>
          </p:nvPr>
        </p:nvGraphicFramePr>
        <p:xfrm>
          <a:off x="625017" y="4743770"/>
          <a:ext cx="5067300" cy="1516820"/>
        </p:xfrm>
        <a:graphic>
          <a:graphicData uri="http://schemas.openxmlformats.org/drawingml/2006/table">
            <a:tbl>
              <a:tblPr/>
              <a:tblGrid>
                <a:gridCol w="1851879"/>
                <a:gridCol w="941795"/>
                <a:gridCol w="1094004"/>
                <a:gridCol w="1179622"/>
              </a:tblGrid>
              <a:tr h="389283">
                <a:tc>
                  <a:txBody>
                    <a:bodyPr/>
                    <a:lstStyle/>
                    <a:p>
                      <a:pPr algn="ctr" rtl="0" fontAlgn="ctr"/>
                      <a:r>
                        <a:rPr lang="en-US" sz="1600" b="1" dirty="0" smtClean="0">
                          <a:solidFill>
                            <a:srgbClr val="FFFFFF"/>
                          </a:solidFill>
                          <a:latin typeface="Huawei Sans" panose="020C0503030203020204" pitchFamily="34" charset="0"/>
                        </a:rPr>
                        <a:t>MAC Address</a:t>
                      </a:r>
                      <a:endParaRPr lang="en-US" sz="1600" b="1" dirty="0">
                        <a:solidFill>
                          <a:srgbClr val="FFFFFF"/>
                        </a:solidFill>
                        <a:latin typeface="Huawei Sans" panose="020C0503030203020204" pitchFamily="34" charset="0"/>
                      </a:endParaRPr>
                    </a:p>
                  </a:txBody>
                  <a:tcPr marL="9525" marR="9525" marT="9525"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a:txBody>
                    <a:bodyPr/>
                    <a:lstStyle/>
                    <a:p>
                      <a:pPr algn="ctr" rtl="0" fontAlgn="ctr"/>
                      <a:r>
                        <a:rPr lang="en-US" sz="1600" b="1" dirty="0" smtClean="0">
                          <a:solidFill>
                            <a:srgbClr val="FFFFFF"/>
                          </a:solidFill>
                          <a:latin typeface="Huawei Sans" panose="020C0503030203020204" pitchFamily="34" charset="0"/>
                        </a:rPr>
                        <a:t>VLAN</a:t>
                      </a:r>
                      <a:endParaRPr lang="en-US" sz="1600" b="1" dirty="0">
                        <a:solidFill>
                          <a:srgbClr val="FFFFFF"/>
                        </a:solidFill>
                        <a:latin typeface="Huawei Sans" panose="020C0503030203020204" pitchFamily="34" charset="0"/>
                      </a:endParaRPr>
                    </a:p>
                  </a:txBody>
                  <a:tcPr marL="9525" marR="9525" marT="9525"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a:txBody>
                    <a:bodyPr/>
                    <a:lstStyle/>
                    <a:p>
                      <a:pPr algn="ctr" rtl="0" fontAlgn="ctr"/>
                      <a:r>
                        <a:rPr lang="en-US" sz="1600" b="1" dirty="0" smtClean="0">
                          <a:solidFill>
                            <a:srgbClr val="FFFFFF"/>
                          </a:solidFill>
                          <a:latin typeface="Huawei Sans" panose="020C0503030203020204" pitchFamily="34" charset="0"/>
                        </a:rPr>
                        <a:t>Interface</a:t>
                      </a:r>
                      <a:endParaRPr lang="en-US" sz="1600" b="1" dirty="0">
                        <a:solidFill>
                          <a:srgbClr val="FFFFFF"/>
                        </a:solidFill>
                        <a:latin typeface="Huawei Sans" panose="020C0503030203020204" pitchFamily="34" charset="0"/>
                      </a:endParaRPr>
                    </a:p>
                  </a:txBody>
                  <a:tcPr marL="9525" marR="9525" marT="9525"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a:txBody>
                    <a:bodyPr/>
                    <a:lstStyle/>
                    <a:p>
                      <a:pPr algn="ctr" rtl="0" fontAlgn="ctr"/>
                      <a:r>
                        <a:rPr lang="en-US" sz="1600" b="1" dirty="0" smtClean="0">
                          <a:solidFill>
                            <a:srgbClr val="FFFFFF"/>
                          </a:solidFill>
                          <a:latin typeface="Huawei Sans" panose="020C0503030203020204" pitchFamily="34" charset="0"/>
                        </a:rPr>
                        <a:t>Type</a:t>
                      </a:r>
                      <a:endParaRPr lang="en-US" sz="1600" b="1" dirty="0">
                        <a:solidFill>
                          <a:srgbClr val="FFFFFF"/>
                        </a:solidFill>
                        <a:latin typeface="Huawei Sans" panose="020C0503030203020204" pitchFamily="34" charset="0"/>
                      </a:endParaRPr>
                    </a:p>
                  </a:txBody>
                  <a:tcPr marL="9525" marR="9525" marT="9525"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r>
              <a:tr h="393442">
                <a:tc>
                  <a:txBody>
                    <a:bodyPr/>
                    <a:lstStyle/>
                    <a:p>
                      <a:pPr algn="ctr" rtl="0" fontAlgn="ctr"/>
                      <a:r>
                        <a:rPr lang="en-US" sz="1400" dirty="0" smtClean="0">
                          <a:solidFill>
                            <a:srgbClr val="000000"/>
                          </a:solidFill>
                          <a:latin typeface="Huawei Sans" panose="020C0503030203020204" pitchFamily="34" charset="0"/>
                        </a:rPr>
                        <a:t>0021-0000-0001</a:t>
                      </a:r>
                      <a:endParaRPr lang="en-US" sz="1400" dirty="0">
                        <a:solidFill>
                          <a:srgbClr val="000000"/>
                        </a:solidFill>
                        <a:latin typeface="Huawei Sans" panose="020C0503030203020204" pitchFamily="34" charset="0"/>
                      </a:endParaRPr>
                    </a:p>
                  </a:txBody>
                  <a:tcPr marL="9525" marR="9525" marT="9525"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rtl="0" fontAlgn="ctr"/>
                      <a:r>
                        <a:rPr lang="en-US" sz="1400" dirty="0" smtClean="0">
                          <a:solidFill>
                            <a:srgbClr val="000000"/>
                          </a:solidFill>
                          <a:latin typeface="Huawei Sans" panose="020C0503030203020204" pitchFamily="34" charset="0"/>
                        </a:rPr>
                        <a:t>10</a:t>
                      </a:r>
                      <a:endParaRPr lang="en-US" sz="1400" dirty="0">
                        <a:solidFill>
                          <a:srgbClr val="000000"/>
                        </a:solidFill>
                        <a:latin typeface="Huawei Sans" panose="020C0503030203020204" pitchFamily="34" charset="0"/>
                      </a:endParaRPr>
                    </a:p>
                  </a:txBody>
                  <a:tcPr marL="9525" marR="9525" marT="9525"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rtl="0" fontAlgn="ctr"/>
                      <a:r>
                        <a:rPr lang="en-US" sz="1400" dirty="0" smtClean="0">
                          <a:solidFill>
                            <a:srgbClr val="000000"/>
                          </a:solidFill>
                          <a:latin typeface="Huawei Sans" panose="020C0503030203020204" pitchFamily="34" charset="0"/>
                        </a:rPr>
                        <a:t>GE0/0/1</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rtl="0" fontAlgn="ctr"/>
                      <a:r>
                        <a:rPr lang="en-US" sz="1400" dirty="0" smtClean="0">
                          <a:solidFill>
                            <a:srgbClr val="C00000"/>
                          </a:solidFill>
                          <a:latin typeface="Huawei Sans" panose="020C0503030203020204" pitchFamily="34" charset="0"/>
                        </a:rPr>
                        <a:t>Static</a:t>
                      </a:r>
                      <a:endParaRPr lang="en-US" sz="1400" dirty="0">
                        <a:solidFill>
                          <a:srgbClr val="C00000"/>
                        </a:solidFill>
                        <a:latin typeface="Huawei Sans" panose="020C0503030203020204" pitchFamily="34" charset="0"/>
                      </a:endParaRPr>
                    </a:p>
                  </a:txBody>
                  <a:tcPr marL="9525" marR="9525" marT="9525"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399245">
                <a:tc>
                  <a:txBody>
                    <a:bodyPr/>
                    <a:lstStyle/>
                    <a:p>
                      <a:pPr algn="ctr" rtl="0" fontAlgn="ctr"/>
                      <a:r>
                        <a:rPr lang="en-US" sz="1400" dirty="0" smtClean="0">
                          <a:solidFill>
                            <a:srgbClr val="000000"/>
                          </a:solidFill>
                          <a:latin typeface="Huawei Sans" panose="020C0503030203020204" pitchFamily="34" charset="0"/>
                        </a:rPr>
                        <a:t>0021-0000-0002</a:t>
                      </a:r>
                      <a:endParaRPr lang="en-US" sz="1400" dirty="0">
                        <a:solidFill>
                          <a:srgbClr val="000000"/>
                        </a:solidFill>
                        <a:latin typeface="Huawei Sans" panose="020C0503030203020204" pitchFamily="34" charset="0"/>
                      </a:endParaRPr>
                    </a:p>
                  </a:txBody>
                  <a:tcPr marL="9525" marR="9525" marT="9525"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rtl="0" fontAlgn="ctr"/>
                      <a:r>
                        <a:rPr lang="en-US" sz="1400" dirty="0" smtClean="0">
                          <a:solidFill>
                            <a:srgbClr val="000000"/>
                          </a:solidFill>
                          <a:latin typeface="Huawei Sans" panose="020C0503030203020204" pitchFamily="34" charset="0"/>
                        </a:rPr>
                        <a:t>10</a:t>
                      </a:r>
                      <a:endParaRPr lang="en-US" sz="1400" dirty="0">
                        <a:solidFill>
                          <a:srgbClr val="000000"/>
                        </a:solidFill>
                        <a:latin typeface="Huawei Sans" panose="020C0503030203020204" pitchFamily="34" charset="0"/>
                      </a:endParaRPr>
                    </a:p>
                  </a:txBody>
                  <a:tcPr marL="9525" marR="9525" marT="9525"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rtl="0" fontAlgn="ctr"/>
                      <a:r>
                        <a:rPr lang="en-US" sz="1400" dirty="0" smtClean="0">
                          <a:solidFill>
                            <a:srgbClr val="000000"/>
                          </a:solidFill>
                          <a:latin typeface="Huawei Sans" panose="020C0503030203020204" pitchFamily="34" charset="0"/>
                        </a:rPr>
                        <a:t>GE0/0/2</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rtl="0" fontAlgn="ctr"/>
                      <a:r>
                        <a:rPr lang="en-US" sz="1400" dirty="0" err="1" smtClean="0">
                          <a:solidFill>
                            <a:srgbClr val="C00000"/>
                          </a:solidFill>
                          <a:latin typeface="Huawei Sans" panose="020C0503030203020204" pitchFamily="34" charset="0"/>
                        </a:rPr>
                        <a:t>Blackhole</a:t>
                      </a:r>
                      <a:endParaRPr lang="en-US" sz="1400" dirty="0">
                        <a:solidFill>
                          <a:srgbClr val="C00000"/>
                        </a:solidFill>
                        <a:latin typeface="Huawei Sans" panose="020C0503030203020204" pitchFamily="34" charset="0"/>
                      </a:endParaRPr>
                    </a:p>
                  </a:txBody>
                  <a:tcPr marL="9525" marR="9525" marT="9525"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334850">
                <a:tc>
                  <a:txBody>
                    <a:bodyPr/>
                    <a:lstStyle/>
                    <a:p>
                      <a:pPr algn="ctr" rtl="0" fontAlgn="ctr"/>
                      <a:r>
                        <a:rPr lang="en-US" sz="1400" dirty="0" smtClean="0">
                          <a:solidFill>
                            <a:srgbClr val="000000"/>
                          </a:solidFill>
                          <a:latin typeface="Huawei Sans" panose="020C0503030203020204" pitchFamily="34" charset="0"/>
                        </a:rPr>
                        <a:t>0021-0000-0003</a:t>
                      </a:r>
                      <a:endParaRPr lang="en-US" sz="1400" dirty="0">
                        <a:solidFill>
                          <a:srgbClr val="000000"/>
                        </a:solidFill>
                        <a:latin typeface="Huawei Sans" panose="020C0503030203020204" pitchFamily="34" charset="0"/>
                      </a:endParaRPr>
                    </a:p>
                  </a:txBody>
                  <a:tcPr marL="9525" marR="9525" marT="9525"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rtl="0" fontAlgn="ctr"/>
                      <a:r>
                        <a:rPr lang="en-US" sz="1400" dirty="0" smtClean="0">
                          <a:solidFill>
                            <a:srgbClr val="000000"/>
                          </a:solidFill>
                          <a:latin typeface="Huawei Sans" panose="020C0503030203020204" pitchFamily="34" charset="0"/>
                        </a:rPr>
                        <a:t>10</a:t>
                      </a:r>
                      <a:endParaRPr lang="en-US" sz="1400" dirty="0">
                        <a:solidFill>
                          <a:srgbClr val="000000"/>
                        </a:solidFill>
                        <a:latin typeface="Huawei Sans" panose="020C0503030203020204" pitchFamily="34" charset="0"/>
                      </a:endParaRPr>
                    </a:p>
                  </a:txBody>
                  <a:tcPr marL="9525" marR="9525" marT="9525"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rtl="0" fontAlgn="ctr"/>
                      <a:r>
                        <a:rPr lang="en-US" sz="1400" dirty="0" smtClean="0">
                          <a:solidFill>
                            <a:srgbClr val="000000"/>
                          </a:solidFill>
                          <a:latin typeface="Huawei Sans" panose="020C0503030203020204" pitchFamily="34" charset="0"/>
                        </a:rPr>
                        <a:t>GE0/0/3</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ctr" rtl="0" fontAlgn="ctr"/>
                      <a:r>
                        <a:rPr lang="en-US" sz="1400" dirty="0" smtClean="0">
                          <a:solidFill>
                            <a:srgbClr val="C00000"/>
                          </a:solidFill>
                          <a:latin typeface="Huawei Sans" panose="020C0503030203020204" pitchFamily="34" charset="0"/>
                        </a:rPr>
                        <a:t>Dynamic</a:t>
                      </a:r>
                      <a:endParaRPr lang="en-US" sz="1400" dirty="0">
                        <a:solidFill>
                          <a:srgbClr val="C00000"/>
                        </a:solidFill>
                        <a:latin typeface="Huawei Sans" panose="020C0503030203020204" pitchFamily="34" charset="0"/>
                      </a:endParaRPr>
                    </a:p>
                  </a:txBody>
                  <a:tcPr marL="9525" marR="9525" marT="9525" marB="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bl>
          </a:graphicData>
        </a:graphic>
      </p:graphicFrame>
      <p:sp>
        <p:nvSpPr>
          <p:cNvPr id="19" name="文本框 18"/>
          <p:cNvSpPr txBox="1"/>
          <p:nvPr/>
        </p:nvSpPr>
        <p:spPr>
          <a:xfrm>
            <a:off x="534375" y="4277485"/>
            <a:ext cx="3190297" cy="369332"/>
          </a:xfrm>
          <a:prstGeom prst="rect">
            <a:avLst/>
          </a:prstGeom>
          <a:noFill/>
        </p:spPr>
        <p:txBody>
          <a:bodyPr wrap="none" rtlCol="0">
            <a:spAutoFit/>
          </a:bodyPr>
          <a:lstStyle/>
          <a:p>
            <a:pPr fontAlgn="ctr"/>
            <a:r>
              <a:rPr lang="en-US" dirty="0" smtClean="0">
                <a:latin typeface="Huawei Sans" panose="020C0503030203020204" pitchFamily="34" charset="0"/>
              </a:rPr>
              <a:t>[Switch]display mac-address</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矩形 19"/>
          <p:cNvSpPr/>
          <p:nvPr/>
        </p:nvSpPr>
        <p:spPr>
          <a:xfrm>
            <a:off x="741278" y="3681501"/>
            <a:ext cx="1537600" cy="307777"/>
          </a:xfrm>
          <a:prstGeom prst="rect">
            <a:avLst/>
          </a:prstGeom>
        </p:spPr>
        <p:txBody>
          <a:bodyPr wrap="none">
            <a:spAutoFit/>
          </a:bodyPr>
          <a:lstStyle/>
          <a:p>
            <a:pPr fontAlgn="ctr"/>
            <a:r>
              <a:rPr lang="en-US" sz="1400" dirty="0" smtClean="0">
                <a:latin typeface="Huawei Sans" panose="020C0503030203020204" pitchFamily="34" charset="0"/>
              </a:rPr>
              <a:t>0021-0000-0001</a:t>
            </a:r>
            <a:endParaRPr lang="en-US" sz="1400" dirty="0">
              <a:latin typeface="Huawei Sans" panose="020C0503030203020204" pitchFamily="34" charset="0"/>
            </a:endParaRPr>
          </a:p>
        </p:txBody>
      </p:sp>
      <p:sp>
        <p:nvSpPr>
          <p:cNvPr id="21" name="矩形 20"/>
          <p:cNvSpPr/>
          <p:nvPr/>
        </p:nvSpPr>
        <p:spPr>
          <a:xfrm>
            <a:off x="2460196" y="3681501"/>
            <a:ext cx="1537600" cy="307777"/>
          </a:xfrm>
          <a:prstGeom prst="rect">
            <a:avLst/>
          </a:prstGeom>
        </p:spPr>
        <p:txBody>
          <a:bodyPr wrap="none">
            <a:spAutoFit/>
          </a:bodyPr>
          <a:lstStyle/>
          <a:p>
            <a:pPr fontAlgn="ctr"/>
            <a:r>
              <a:rPr lang="en-US" sz="1400" dirty="0" smtClean="0">
                <a:latin typeface="Huawei Sans" panose="020C0503030203020204" pitchFamily="34" charset="0"/>
              </a:rPr>
              <a:t>0021-0000-0002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矩形 21"/>
          <p:cNvSpPr/>
          <p:nvPr/>
        </p:nvSpPr>
        <p:spPr>
          <a:xfrm>
            <a:off x="4007692" y="3681501"/>
            <a:ext cx="1537600" cy="307777"/>
          </a:xfrm>
          <a:prstGeom prst="rect">
            <a:avLst/>
          </a:prstGeom>
        </p:spPr>
        <p:txBody>
          <a:bodyPr wrap="none">
            <a:spAutoFit/>
          </a:bodyPr>
          <a:lstStyle/>
          <a:p>
            <a:pPr fontAlgn="ctr"/>
            <a:r>
              <a:rPr lang="en-US" sz="1400" dirty="0" smtClean="0">
                <a:latin typeface="Huawei Sans" panose="020C0503030203020204" pitchFamily="34" charset="0"/>
              </a:rPr>
              <a:t>0021-0000-0003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069578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a:off x="5805281" y="1577914"/>
            <a:ext cx="5824744" cy="721951"/>
          </a:xfrm>
          <a:prstGeom prst="roundRect">
            <a:avLst>
              <a:gd name="adj" fmla="val 1456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20"/>
          <p:cNvSpPr/>
          <p:nvPr/>
        </p:nvSpPr>
        <p:spPr>
          <a:xfrm>
            <a:off x="5805281" y="2469484"/>
            <a:ext cx="5824744" cy="721951"/>
          </a:xfrm>
          <a:prstGeom prst="roundRect">
            <a:avLst>
              <a:gd name="adj" fmla="val 1456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a:xfrm>
            <a:off x="5805281" y="3342881"/>
            <a:ext cx="5824744" cy="721951"/>
          </a:xfrm>
          <a:prstGeom prst="roundRect">
            <a:avLst>
              <a:gd name="adj" fmla="val 1456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圆角矩形 22"/>
          <p:cNvSpPr/>
          <p:nvPr/>
        </p:nvSpPr>
        <p:spPr>
          <a:xfrm>
            <a:off x="5805281" y="4196043"/>
            <a:ext cx="5824744" cy="721951"/>
          </a:xfrm>
          <a:prstGeom prst="roundRect">
            <a:avLst>
              <a:gd name="adj" fmla="val 1456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23"/>
          <p:cNvSpPr/>
          <p:nvPr/>
        </p:nvSpPr>
        <p:spPr>
          <a:xfrm>
            <a:off x="5805281" y="5136012"/>
            <a:ext cx="5824744" cy="721951"/>
          </a:xfrm>
          <a:prstGeom prst="roundRect">
            <a:avLst>
              <a:gd name="adj" fmla="val 1456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14"/>
          <p:cNvSpPr/>
          <p:nvPr/>
        </p:nvSpPr>
        <p:spPr>
          <a:xfrm>
            <a:off x="2375206" y="1716725"/>
            <a:ext cx="2462664" cy="462651"/>
          </a:xfrm>
          <a:prstGeom prst="roundRect">
            <a:avLst>
              <a:gd name="adj" fmla="val 23738"/>
            </a:avLst>
          </a:prstGeom>
          <a:solidFill>
            <a:schemeClr val="tx2">
              <a:lumMod val="90000"/>
            </a:schemeClr>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a:xfrm>
            <a:off x="2375206" y="2576082"/>
            <a:ext cx="2462664" cy="462651"/>
          </a:xfrm>
          <a:prstGeom prst="roundRect">
            <a:avLst>
              <a:gd name="adj" fmla="val 23738"/>
            </a:avLst>
          </a:prstGeom>
          <a:solidFill>
            <a:schemeClr val="tx2">
              <a:lumMod val="90000"/>
            </a:schemeClr>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a:xfrm>
            <a:off x="2375206" y="3472532"/>
            <a:ext cx="2462664" cy="462651"/>
          </a:xfrm>
          <a:prstGeom prst="roundRect">
            <a:avLst>
              <a:gd name="adj" fmla="val 23738"/>
            </a:avLst>
          </a:prstGeom>
          <a:solidFill>
            <a:schemeClr val="tx2">
              <a:lumMod val="90000"/>
            </a:schemeClr>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a:xfrm>
            <a:off x="2375206" y="4378675"/>
            <a:ext cx="2462664" cy="462651"/>
          </a:xfrm>
          <a:prstGeom prst="roundRect">
            <a:avLst>
              <a:gd name="adj" fmla="val 23738"/>
            </a:avLst>
          </a:prstGeom>
          <a:solidFill>
            <a:schemeClr val="tx2">
              <a:lumMod val="90000"/>
            </a:schemeClr>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18"/>
          <p:cNvSpPr/>
          <p:nvPr/>
        </p:nvSpPr>
        <p:spPr>
          <a:xfrm>
            <a:off x="2375206" y="5265663"/>
            <a:ext cx="2462664" cy="462651"/>
          </a:xfrm>
          <a:prstGeom prst="roundRect">
            <a:avLst>
              <a:gd name="adj" fmla="val 23738"/>
            </a:avLst>
          </a:prstGeom>
          <a:solidFill>
            <a:schemeClr val="tx2">
              <a:lumMod val="90000"/>
            </a:schemeClr>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MAC Address Table Security</a:t>
            </a:r>
            <a:endParaRPr lang="en-US" altLang="zh-CN" dirty="0">
              <a:latin typeface="Huawei Sans" panose="020C0503030203020204" pitchFamily="34" charset="0"/>
              <a:sym typeface="Huawei Sans" panose="020C0503030203020204" pitchFamily="34" charset="0"/>
            </a:endParaRPr>
          </a:p>
        </p:txBody>
      </p:sp>
      <p:sp>
        <p:nvSpPr>
          <p:cNvPr id="4" name="文本框 3"/>
          <p:cNvSpPr txBox="1"/>
          <p:nvPr/>
        </p:nvSpPr>
        <p:spPr>
          <a:xfrm>
            <a:off x="2492659" y="1789286"/>
            <a:ext cx="2238113" cy="307777"/>
          </a:xfrm>
          <a:prstGeom prst="rect">
            <a:avLst/>
          </a:prstGeom>
          <a:noFill/>
        </p:spPr>
        <p:txBody>
          <a:bodyPr wrap="none" rtlCol="0">
            <a:spAutoFit/>
          </a:bodyPr>
          <a:lstStyle/>
          <a:p>
            <a:pPr algn="ctr" fontAlgn="ctr"/>
            <a:r>
              <a:rPr lang="en-US" sz="1400" dirty="0" smtClean="0">
                <a:latin typeface="Huawei Sans" panose="020C0503030203020204" pitchFamily="34" charset="0"/>
              </a:rPr>
              <a:t>Static MAC address entry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2599043" y="2531945"/>
            <a:ext cx="2025344" cy="523220"/>
          </a:xfrm>
          <a:prstGeom prst="rect">
            <a:avLst/>
          </a:prstGeom>
          <a:noFill/>
        </p:spPr>
        <p:txBody>
          <a:bodyPr wrap="square" rtlCol="0">
            <a:spAutoFit/>
          </a:bodyPr>
          <a:lstStyle/>
          <a:p>
            <a:pPr algn="ctr" fontAlgn="ctr"/>
            <a:r>
              <a:rPr lang="en-US" sz="1400" dirty="0" err="1" smtClean="0">
                <a:latin typeface="Huawei Sans" panose="020C0503030203020204" pitchFamily="34" charset="0"/>
              </a:rPr>
              <a:t>Blackhole</a:t>
            </a:r>
            <a:r>
              <a:rPr lang="en-US" sz="1400" dirty="0" smtClean="0">
                <a:latin typeface="Huawei Sans" panose="020C0503030203020204" pitchFamily="34" charset="0"/>
              </a:rPr>
              <a:t> MAC address entry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a:xfrm>
            <a:off x="2337313" y="3563262"/>
            <a:ext cx="2548805" cy="307777"/>
          </a:xfrm>
          <a:prstGeom prst="rect">
            <a:avLst/>
          </a:prstGeom>
          <a:noFill/>
        </p:spPr>
        <p:txBody>
          <a:bodyPr wrap="square" rtlCol="0">
            <a:spAutoFit/>
          </a:bodyPr>
          <a:lstStyle/>
          <a:p>
            <a:pPr algn="ctr" fontAlgn="ctr"/>
            <a:r>
              <a:rPr lang="en-US" sz="1400" dirty="0" smtClean="0">
                <a:latin typeface="Huawei Sans" panose="020C0503030203020204" pitchFamily="34" charset="0"/>
              </a:rPr>
              <a:t>Dynamic MAC address entry</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2646668" y="4344902"/>
            <a:ext cx="1930094"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Disabling MAC address learning</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a:xfrm>
            <a:off x="2270431" y="5241988"/>
            <a:ext cx="2682569"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Limiting the number of learned MAC addresses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a:xfrm>
            <a:off x="350839" y="3468012"/>
            <a:ext cx="1744662" cy="1077218"/>
          </a:xfrm>
          <a:prstGeom prst="rect">
            <a:avLst/>
          </a:prstGeom>
          <a:noFill/>
        </p:spPr>
        <p:txBody>
          <a:bodyPr wrap="square" rtlCol="0">
            <a:spAutoFit/>
          </a:bodyPr>
          <a:lstStyle/>
          <a:p>
            <a:pPr algn="ctr" fontAlgn="ctr"/>
            <a:r>
              <a:rPr lang="en-US" altLang="zh-CN" sz="1600" b="1" dirty="0">
                <a:solidFill>
                  <a:srgbClr val="EC7061"/>
                </a:solidFill>
                <a:latin typeface="Huawei Sans" panose="020C0503030203020204" pitchFamily="34" charset="0"/>
              </a:rPr>
              <a:t>Measures to ensure security of the MAC address table</a:t>
            </a:r>
            <a:endParaRPr lang="en-US" altLang="zh-CN" sz="16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a:xfrm>
            <a:off x="5814805" y="1615724"/>
            <a:ext cx="5649913" cy="646331"/>
          </a:xfrm>
          <a:prstGeom prst="rect">
            <a:avLst/>
          </a:prstGeom>
          <a:noFill/>
        </p:spPr>
        <p:txBody>
          <a:bodyPr wrap="square" rtlCol="0">
            <a:spAutoFit/>
          </a:bodyPr>
          <a:lstStyle/>
          <a:p>
            <a:pPr fontAlgn="ctr"/>
            <a:r>
              <a:rPr lang="en-US" sz="1200" dirty="0" smtClean="0">
                <a:latin typeface="Huawei Sans" panose="020C0503030203020204" pitchFamily="34" charset="0"/>
              </a:rPr>
              <a:t>You can configure MAC address entries of fixed uplink devices or MAC addresses of trusted user terminals as static MAC address entries to ensure communication security.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a:xfrm>
            <a:off x="5814805" y="2599627"/>
            <a:ext cx="5649913" cy="461665"/>
          </a:xfrm>
          <a:prstGeom prst="rect">
            <a:avLst/>
          </a:prstGeom>
          <a:noFill/>
        </p:spPr>
        <p:txBody>
          <a:bodyPr wrap="square" rtlCol="0">
            <a:spAutoFit/>
          </a:bodyPr>
          <a:lstStyle/>
          <a:p>
            <a:pPr fontAlgn="ctr"/>
            <a:r>
              <a:rPr lang="en-US" sz="1200" dirty="0" smtClean="0">
                <a:latin typeface="Huawei Sans" panose="020C0503030203020204" pitchFamily="34" charset="0"/>
              </a:rPr>
              <a:t>To prevent hackers from attacking the network through MAC addresses, the switch discards the packets from or to </a:t>
            </a:r>
            <a:r>
              <a:rPr lang="en-US" sz="1200" dirty="0" err="1" smtClean="0">
                <a:latin typeface="Huawei Sans" panose="020C0503030203020204" pitchFamily="34" charset="0"/>
              </a:rPr>
              <a:t>blackhole</a:t>
            </a:r>
            <a:r>
              <a:rPr lang="en-US" sz="1200" dirty="0" smtClean="0">
                <a:latin typeface="Huawei Sans" panose="020C0503030203020204" pitchFamily="34" charset="0"/>
              </a:rPr>
              <a:t> MAC addresses.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a:xfrm>
            <a:off x="5814805" y="3473024"/>
            <a:ext cx="5533280" cy="461665"/>
          </a:xfrm>
          <a:prstGeom prst="rect">
            <a:avLst/>
          </a:prstGeom>
          <a:noFill/>
        </p:spPr>
        <p:txBody>
          <a:bodyPr wrap="square" rtlCol="0">
            <a:spAutoFit/>
          </a:bodyPr>
          <a:lstStyle/>
          <a:p>
            <a:pPr fontAlgn="ctr"/>
            <a:r>
              <a:rPr lang="en-US" sz="1200" dirty="0" smtClean="0">
                <a:latin typeface="Huawei Sans" panose="020C0503030203020204" pitchFamily="34" charset="0"/>
              </a:rPr>
              <a:t>You can configure an aging time for dynamic MAC address entries to prevent explosive growth of MAC address entries.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a:xfrm>
            <a:off x="5814805" y="4233853"/>
            <a:ext cx="5805695" cy="646331"/>
          </a:xfrm>
          <a:prstGeom prst="rect">
            <a:avLst/>
          </a:prstGeom>
          <a:noFill/>
        </p:spPr>
        <p:txBody>
          <a:bodyPr wrap="square" rtlCol="0">
            <a:spAutoFit/>
          </a:bodyPr>
          <a:lstStyle/>
          <a:p>
            <a:pPr fontAlgn="ctr"/>
            <a:r>
              <a:rPr lang="en-US" sz="1200" dirty="0" smtClean="0">
                <a:latin typeface="Huawei Sans" panose="020C0503030203020204" pitchFamily="34" charset="0"/>
              </a:rPr>
              <a:t>If the network environment is fixed or the forwarding path has been specified, you can disable MAC address learning to prevent untrusted users from accessing the network and prevent MAC address attacks, improving network security.</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a:xfrm>
            <a:off x="5814805" y="5266155"/>
            <a:ext cx="5649912" cy="461665"/>
          </a:xfrm>
          <a:prstGeom prst="rect">
            <a:avLst/>
          </a:prstGeom>
          <a:noFill/>
        </p:spPr>
        <p:txBody>
          <a:bodyPr wrap="square" rtlCol="0">
            <a:spAutoFit/>
          </a:bodyPr>
          <a:lstStyle/>
          <a:p>
            <a:pPr fontAlgn="ctr"/>
            <a:r>
              <a:rPr lang="en-US" sz="1200" dirty="0" smtClean="0">
                <a:latin typeface="Huawei Sans" panose="020C0503030203020204" pitchFamily="34" charset="0"/>
              </a:rPr>
              <a:t>On an insecure network, you can limit the number of learned MAC addresses to prevent attackers from changing MAC addresses to initiate attacks.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Right Arrow 157"/>
          <p:cNvSpPr/>
          <p:nvPr/>
        </p:nvSpPr>
        <p:spPr>
          <a:xfrm>
            <a:off x="4924011" y="1797266"/>
            <a:ext cx="795129" cy="319178"/>
          </a:xfrm>
          <a:prstGeom prst="rightArrow">
            <a:avLst>
              <a:gd name="adj1" fmla="val 79333"/>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Right Arrow 157"/>
          <p:cNvSpPr/>
          <p:nvPr/>
        </p:nvSpPr>
        <p:spPr>
          <a:xfrm>
            <a:off x="4924011" y="2645659"/>
            <a:ext cx="795129" cy="319178"/>
          </a:xfrm>
          <a:prstGeom prst="rightArrow">
            <a:avLst>
              <a:gd name="adj1" fmla="val 79333"/>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Right Arrow 157"/>
          <p:cNvSpPr/>
          <p:nvPr/>
        </p:nvSpPr>
        <p:spPr>
          <a:xfrm>
            <a:off x="4924011" y="3531149"/>
            <a:ext cx="795129" cy="319178"/>
          </a:xfrm>
          <a:prstGeom prst="rightArrow">
            <a:avLst>
              <a:gd name="adj1" fmla="val 79333"/>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Right Arrow 157"/>
          <p:cNvSpPr/>
          <p:nvPr/>
        </p:nvSpPr>
        <p:spPr>
          <a:xfrm>
            <a:off x="4924011" y="4461123"/>
            <a:ext cx="795129" cy="319178"/>
          </a:xfrm>
          <a:prstGeom prst="rightArrow">
            <a:avLst>
              <a:gd name="adj1" fmla="val 79333"/>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Right Arrow 157"/>
          <p:cNvSpPr/>
          <p:nvPr/>
        </p:nvSpPr>
        <p:spPr>
          <a:xfrm>
            <a:off x="4924011" y="5337398"/>
            <a:ext cx="795129" cy="319178"/>
          </a:xfrm>
          <a:prstGeom prst="rightArrow">
            <a:avLst>
              <a:gd name="adj1" fmla="val 79333"/>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AutoShape 90"/>
          <p:cNvSpPr>
            <a:spLocks/>
          </p:cNvSpPr>
          <p:nvPr/>
        </p:nvSpPr>
        <p:spPr bwMode="auto">
          <a:xfrm>
            <a:off x="2075581" y="1900538"/>
            <a:ext cx="213484" cy="3606085"/>
          </a:xfrm>
          <a:prstGeom prst="leftBrace">
            <a:avLst>
              <a:gd name="adj1" fmla="val 189561"/>
              <a:gd name="adj2" fmla="val 50000"/>
            </a:avLst>
          </a:prstGeom>
          <a:noFill/>
          <a:ln w="28575">
            <a:solidFill>
              <a:schemeClr val="bg1">
                <a:lumMod val="50000"/>
              </a:schemeClr>
            </a:solidFill>
            <a:round/>
            <a:headEnd/>
            <a:tailEnd/>
          </a:ln>
        </p:spPr>
        <p:txBody>
          <a:bodyPr wrap="none" anchor="ct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5855857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Configuring MAC Address Entries</a:t>
            </a:r>
            <a:endParaRPr lang="en-US" altLang="zh-CN" dirty="0">
              <a:latin typeface="Huawei Sans" panose="020C0503030203020204" pitchFamily="34" charset="0"/>
              <a:sym typeface="Huawei Sans" panose="020C0503030203020204" pitchFamily="34" charset="0"/>
            </a:endParaRPr>
          </a:p>
        </p:txBody>
      </p:sp>
      <p:sp>
        <p:nvSpPr>
          <p:cNvPr id="9" name="矩形 8"/>
          <p:cNvSpPr/>
          <p:nvPr/>
        </p:nvSpPr>
        <p:spPr>
          <a:xfrm>
            <a:off x="1012866" y="1797459"/>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mac-address static </a:t>
            </a:r>
            <a:r>
              <a:rPr lang="en-US" sz="1600" i="1" dirty="0" smtClean="0">
                <a:latin typeface="Huawei Sans" panose="020C0503030203020204" pitchFamily="34" charset="0"/>
              </a:rPr>
              <a:t>mac-address</a:t>
            </a:r>
            <a:r>
              <a:rPr lang="en-US" sz="1600" b="1" dirty="0" smtClean="0">
                <a:latin typeface="Huawei Sans" panose="020C0503030203020204" pitchFamily="34" charset="0"/>
              </a:rPr>
              <a:t> </a:t>
            </a:r>
            <a:r>
              <a:rPr lang="en-US" sz="1600" i="1" dirty="0" smtClean="0">
                <a:latin typeface="Huawei Sans" panose="020C0503030203020204" pitchFamily="34" charset="0"/>
              </a:rPr>
              <a:t>interface-type interface-number </a:t>
            </a:r>
            <a:r>
              <a:rPr lang="en-US" sz="1600" b="1" dirty="0" err="1" smtClean="0">
                <a:latin typeface="Huawei Sans" panose="020C0503030203020204" pitchFamily="34" charset="0"/>
              </a:rPr>
              <a:t>vlan</a:t>
            </a:r>
            <a:r>
              <a:rPr lang="en-US" sz="1600" b="1" dirty="0" smtClean="0">
                <a:latin typeface="Huawei Sans" panose="020C0503030203020204" pitchFamily="34" charset="0"/>
              </a:rPr>
              <a:t>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a:xfrm>
            <a:off x="551384" y="1365312"/>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Configure a static MAC address entry.</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a:xfrm>
            <a:off x="1012866" y="2144933"/>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specified VLAN must have been created and added to the bound interface. The specified MAC address must be a unicast MAC address and cannot be a multicast or broadcast MAC address.</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a:xfrm>
            <a:off x="1012866" y="3418015"/>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mac-address </a:t>
            </a:r>
            <a:r>
              <a:rPr lang="en-US" sz="1600" b="1" dirty="0" err="1" smtClean="0">
                <a:latin typeface="Huawei Sans" panose="020C0503030203020204" pitchFamily="34" charset="0"/>
              </a:rPr>
              <a:t>blackhole</a:t>
            </a:r>
            <a:r>
              <a:rPr lang="en-US" sz="1600" b="1" dirty="0" smtClean="0">
                <a:latin typeface="Huawei Sans" panose="020C0503030203020204" pitchFamily="34" charset="0"/>
              </a:rPr>
              <a:t> </a:t>
            </a:r>
            <a:r>
              <a:rPr lang="en-US" sz="1600" i="1" dirty="0" smtClean="0">
                <a:latin typeface="Huawei Sans" panose="020C0503030203020204" pitchFamily="34" charset="0"/>
              </a:rPr>
              <a:t>mac-address</a:t>
            </a:r>
            <a:r>
              <a:rPr lang="en-US" sz="1600" b="1" dirty="0" smtClean="0">
                <a:latin typeface="Huawei Sans" panose="020C0503030203020204" pitchFamily="34" charset="0"/>
              </a:rPr>
              <a:t> [ </a:t>
            </a:r>
            <a:r>
              <a:rPr lang="en-US" sz="1600" b="1" dirty="0" err="1" smtClean="0">
                <a:latin typeface="Huawei Sans" panose="020C0503030203020204" pitchFamily="34" charset="0"/>
              </a:rPr>
              <a:t>vlan</a:t>
            </a:r>
            <a:r>
              <a:rPr lang="en-US" sz="1600" b="1" dirty="0" smtClean="0">
                <a:latin typeface="Huawei Sans" panose="020C0503030203020204" pitchFamily="34" charset="0"/>
              </a:rPr>
              <a:t>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r>
              <a:rPr lang="en-US" sz="1600" b="1" dirty="0" smtClean="0">
                <a:latin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a:xfrm>
            <a:off x="551384" y="2985868"/>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Configure a </a:t>
            </a:r>
            <a:r>
              <a:rPr lang="en-US" sz="1600" dirty="0" err="1" smtClean="0">
                <a:latin typeface="Huawei Sans" panose="020C0503030203020204" pitchFamily="34" charset="0"/>
              </a:rPr>
              <a:t>blackhole</a:t>
            </a:r>
            <a:r>
              <a:rPr lang="en-US" sz="1600" dirty="0" smtClean="0">
                <a:latin typeface="Huawei Sans" panose="020C0503030203020204" pitchFamily="34" charset="0"/>
              </a:rPr>
              <a:t> MAC address entry.</a:t>
            </a:r>
            <a:endParaRPr lang="en-US" sz="1600" dirty="0">
              <a:latin typeface="Huawei Sans" panose="020C0503030203020204" pitchFamily="34" charset="0"/>
            </a:endParaRPr>
          </a:p>
        </p:txBody>
      </p:sp>
      <p:sp>
        <p:nvSpPr>
          <p:cNvPr id="14" name="矩形 13"/>
          <p:cNvSpPr/>
          <p:nvPr/>
        </p:nvSpPr>
        <p:spPr>
          <a:xfrm>
            <a:off x="1012866" y="3850162"/>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device discards the received packets originating from or destined for </a:t>
            </a:r>
            <a:r>
              <a:rPr lang="en-US" sz="1600" dirty="0" err="1" smtClean="0">
                <a:latin typeface="Huawei Sans" panose="020C0503030203020204" pitchFamily="34" charset="0"/>
              </a:rPr>
              <a:t>blackhole</a:t>
            </a:r>
            <a:r>
              <a:rPr lang="en-US" sz="1600" dirty="0" smtClean="0">
                <a:latin typeface="Huawei Sans" panose="020C0503030203020204" pitchFamily="34" charset="0"/>
              </a:rPr>
              <a:t> MAC addresses.</a:t>
            </a:r>
            <a:endParaRPr lang="en-US" sz="1600" dirty="0">
              <a:latin typeface="Huawei Sans" panose="020C0503030203020204" pitchFamily="34" charset="0"/>
            </a:endParaRPr>
          </a:p>
        </p:txBody>
      </p:sp>
      <p:sp>
        <p:nvSpPr>
          <p:cNvPr id="15" name="矩形 14"/>
          <p:cNvSpPr/>
          <p:nvPr/>
        </p:nvSpPr>
        <p:spPr>
          <a:xfrm>
            <a:off x="1012866" y="4790451"/>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mac-address aging-time </a:t>
            </a:r>
            <a:r>
              <a:rPr lang="en-US" sz="1600" i="1" dirty="0" err="1" smtClean="0">
                <a:latin typeface="Huawei Sans" panose="020C0503030203020204" pitchFamily="34" charset="0"/>
              </a:rPr>
              <a:t>aging-time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551384" y="4358304"/>
            <a:ext cx="11089232"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Set an aging time for a dynamic MAC address entry.</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19418256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Disabling MAC Address Learning</a:t>
            </a:r>
            <a:endParaRPr lang="en-US" altLang="zh-CN" dirty="0">
              <a:latin typeface="Huawei Sans" panose="020C0503030203020204" pitchFamily="34" charset="0"/>
              <a:sym typeface="Huawei Sans" panose="020C0503030203020204" pitchFamily="34" charset="0"/>
            </a:endParaRPr>
          </a:p>
        </p:txBody>
      </p:sp>
      <p:sp>
        <p:nvSpPr>
          <p:cNvPr id="4" name="矩形 3"/>
          <p:cNvSpPr/>
          <p:nvPr/>
        </p:nvSpPr>
        <p:spPr>
          <a:xfrm>
            <a:off x="1000125" y="1797459"/>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mac-address learning disable [ action { discard | forward }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a:xfrm>
            <a:off x="538642" y="1365312"/>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Disable MAC address limiting on an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a:xfrm>
            <a:off x="1000125" y="2144933"/>
            <a:ext cx="10608699" cy="2246769"/>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MAC address learning is enabled on an interface.</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02400" lvl="1" indent="-302400" fontAlgn="ctr">
              <a:lnSpc>
                <a:spcPts val="2400"/>
              </a:lnSpc>
              <a:buFont typeface="Huawei Sans" panose="020C0503030203020204" pitchFamily="34" charset="0"/>
              <a:buChar char="▫"/>
            </a:pPr>
            <a:r>
              <a:rPr lang="en-US" sz="1600" dirty="0" smtClean="0">
                <a:latin typeface="Huawei Sans" panose="020C0503030203020204" pitchFamily="34" charset="0"/>
              </a:rPr>
              <a:t>By default, the device takes the forward action after MAC address learning is disabled. That is, the device forwards packets according to the MAC address table. </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marL="302400" lvl="1" indent="-302400" fontAlgn="ctr">
              <a:lnSpc>
                <a:spcPts val="2400"/>
              </a:lnSpc>
              <a:buFont typeface="Huawei Sans" panose="020C0503030203020204" pitchFamily="34" charset="0"/>
              <a:buChar char="▫"/>
            </a:pPr>
            <a:r>
              <a:rPr lang="en-US" sz="1600" dirty="0" smtClean="0">
                <a:latin typeface="Huawei Sans" panose="020C0503030203020204" pitchFamily="34" charset="0"/>
              </a:rPr>
              <a:t>When the action is set to discard, the device looks up the source MAC address of the packet in the MAC address table. If the </a:t>
            </a:r>
            <a:r>
              <a:rPr lang="en-US" altLang="zh-CN" sz="1600" dirty="0" smtClean="0">
                <a:latin typeface="Huawei Sans" panose="020C0503030203020204" pitchFamily="34" charset="0"/>
              </a:rPr>
              <a:t>interface and MAC address match </a:t>
            </a:r>
            <a:r>
              <a:rPr lang="en-US" sz="1600" dirty="0" smtClean="0">
                <a:latin typeface="Huawei Sans" panose="020C0503030203020204" pitchFamily="34" charset="0"/>
              </a:rPr>
              <a:t>the MAC address entry, the device forwards the packet according to the destination MAC address. </a:t>
            </a:r>
            <a:r>
              <a:rPr lang="en-US" altLang="zh-CN" sz="1600" dirty="0">
                <a:latin typeface="Huawei Sans" panose="020C0503030203020204" pitchFamily="34" charset="0"/>
              </a:rPr>
              <a:t>If the interface and MAC address </a:t>
            </a:r>
            <a:r>
              <a:rPr lang="en-US" altLang="zh-CN" sz="1600" dirty="0" smtClean="0">
                <a:latin typeface="Huawei Sans" panose="020C0503030203020204" pitchFamily="34" charset="0"/>
              </a:rPr>
              <a:t>do not match the MAC address entry</a:t>
            </a:r>
            <a:r>
              <a:rPr lang="en-US" sz="1600" dirty="0" smtClean="0">
                <a:latin typeface="Huawei Sans" panose="020C0503030203020204" pitchFamily="34" charset="0"/>
              </a:rPr>
              <a:t>, the device discards the packet.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a:xfrm>
            <a:off x="1000125" y="4868922"/>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[Huawei-vlan2] </a:t>
            </a:r>
            <a:r>
              <a:rPr lang="en-US" sz="1600" b="1" dirty="0" smtClean="0">
                <a:latin typeface="Huawei Sans" panose="020C0503030203020204" pitchFamily="34" charset="0"/>
              </a:rPr>
              <a:t>mac-address learning disable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a:xfrm>
            <a:off x="538642" y="4436775"/>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Disable MAC address learning in a VLAN.</a:t>
            </a:r>
            <a:endParaRPr lang="en-US" sz="1600" dirty="0">
              <a:latin typeface="Huawei Sans" panose="020C0503030203020204" pitchFamily="34" charset="0"/>
            </a:endParaRPr>
          </a:p>
        </p:txBody>
      </p:sp>
      <p:sp>
        <p:nvSpPr>
          <p:cNvPr id="9" name="矩形 8"/>
          <p:cNvSpPr/>
          <p:nvPr/>
        </p:nvSpPr>
        <p:spPr>
          <a:xfrm>
            <a:off x="1000125" y="5301069"/>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MAC address learning is enabled in a VLAN.</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600" dirty="0" smtClean="0">
                <a:latin typeface="Huawei Sans" panose="020C0503030203020204" pitchFamily="34" charset="0"/>
              </a:rPr>
              <a:t>If both interface-based and VLAN-based MAC address learning is disabled, the latter takes effect.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6983236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anchor="ctr"/>
          <a:lstStyle/>
          <a:p>
            <a:pPr fontAlgn="ctr"/>
            <a:r>
              <a:rPr lang="en-US" sz="3000" dirty="0" smtClean="0">
                <a:latin typeface="Huawei Sans" panose="020C0503030203020204" pitchFamily="34" charset="0"/>
              </a:rPr>
              <a:t>Limiting the Number of Learned MAC Address Entries</a:t>
            </a:r>
            <a:endParaRPr lang="en-US" altLang="zh-CN" sz="3000" dirty="0">
              <a:latin typeface="Huawei Sans" panose="020C0503030203020204" pitchFamily="34" charset="0"/>
              <a:sym typeface="Huawei Sans" panose="020C0503030203020204" pitchFamily="34" charset="0"/>
            </a:endParaRPr>
          </a:p>
        </p:txBody>
      </p:sp>
      <p:sp>
        <p:nvSpPr>
          <p:cNvPr id="4" name="矩形 3"/>
          <p:cNvSpPr/>
          <p:nvPr/>
        </p:nvSpPr>
        <p:spPr>
          <a:xfrm>
            <a:off x="1012866" y="1698093"/>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mac-limit maximum </a:t>
            </a:r>
            <a:r>
              <a:rPr lang="en-US" sz="1600" i="1" dirty="0" smtClean="0">
                <a:latin typeface="Huawei Sans" panose="020C0503030203020204" pitchFamily="34" charset="0"/>
              </a:rPr>
              <a:t>max-</a:t>
            </a:r>
            <a:r>
              <a:rPr lang="en-US" sz="1600" i="1" dirty="0" err="1" smtClean="0">
                <a:latin typeface="Huawei Sans" panose="020C0503030203020204" pitchFamily="34" charset="0"/>
              </a:rPr>
              <a:t>num</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a:xfrm>
            <a:off x="551382" y="1304658"/>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Limit the number of MAC address entries learned on an interface.</a:t>
            </a:r>
            <a:endParaRPr lang="en-US" sz="1600" dirty="0">
              <a:latin typeface="Huawei Sans" panose="020C0503030203020204" pitchFamily="34" charset="0"/>
            </a:endParaRPr>
          </a:p>
        </p:txBody>
      </p:sp>
      <p:sp>
        <p:nvSpPr>
          <p:cNvPr id="6" name="矩形 5"/>
          <p:cNvSpPr/>
          <p:nvPr/>
        </p:nvSpPr>
        <p:spPr>
          <a:xfrm>
            <a:off x="1012866" y="2053428"/>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number of MAC address entries learned on an interface is not limited.</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a:xfrm>
            <a:off x="1012866" y="5620373"/>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[Huawei-vlan2] </a:t>
            </a:r>
            <a:r>
              <a:rPr lang="en-US" sz="1600" b="1" dirty="0" smtClean="0">
                <a:latin typeface="Huawei Sans" panose="020C0503030203020204" pitchFamily="34" charset="0"/>
              </a:rPr>
              <a:t>mac-limit maximum </a:t>
            </a:r>
            <a:r>
              <a:rPr lang="en-US" sz="1600" i="1" dirty="0" smtClean="0">
                <a:latin typeface="Huawei Sans" panose="020C0503030203020204" pitchFamily="34" charset="0"/>
              </a:rPr>
              <a:t>max-</a:t>
            </a:r>
            <a:r>
              <a:rPr lang="en-US" sz="1600" i="1" dirty="0" err="1" smtClean="0">
                <a:latin typeface="Huawei Sans" panose="020C0503030203020204" pitchFamily="34" charset="0"/>
              </a:rPr>
              <a:t>num</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a:xfrm>
            <a:off x="551382" y="5226938"/>
            <a:ext cx="11089232" cy="338554"/>
          </a:xfrm>
          <a:prstGeom prst="rect">
            <a:avLst/>
          </a:prstGeom>
        </p:spPr>
        <p:txBody>
          <a:bodyPr wrap="square">
            <a:spAutoFit/>
          </a:bodyPr>
          <a:lstStyle/>
          <a:p>
            <a:pPr marL="342900" indent="-342900" fontAlgn="ctr">
              <a:buFont typeface="+mj-lt"/>
              <a:buAutoNum type="arabicPeriod" startAt="4"/>
            </a:pPr>
            <a:r>
              <a:rPr lang="en-US" sz="1600" dirty="0" smtClean="0">
                <a:latin typeface="Huawei Sans" panose="020C0503030203020204" pitchFamily="34" charset="0"/>
              </a:rPr>
              <a:t>Limit the number of MAC address entries learned in a VLAN.</a:t>
            </a:r>
            <a:endParaRPr lang="en-US" sz="1600" dirty="0">
              <a:latin typeface="Huawei Sans" panose="020C0503030203020204" pitchFamily="34" charset="0"/>
            </a:endParaRPr>
          </a:p>
        </p:txBody>
      </p:sp>
      <p:sp>
        <p:nvSpPr>
          <p:cNvPr id="9" name="矩形 8"/>
          <p:cNvSpPr/>
          <p:nvPr/>
        </p:nvSpPr>
        <p:spPr>
          <a:xfrm>
            <a:off x="1012866" y="6004280"/>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number of MAC address entries learned in a VLAN is not limited.</a:t>
            </a:r>
            <a:endParaRPr lang="en-US" sz="1600" dirty="0">
              <a:latin typeface="Huawei Sans" panose="020C0503030203020204" pitchFamily="34" charset="0"/>
            </a:endParaRPr>
          </a:p>
        </p:txBody>
      </p:sp>
      <p:sp>
        <p:nvSpPr>
          <p:cNvPr id="13" name="矩形 12"/>
          <p:cNvSpPr/>
          <p:nvPr/>
        </p:nvSpPr>
        <p:spPr>
          <a:xfrm>
            <a:off x="1012866" y="2965201"/>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mac-limit action { discard | forward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a:xfrm>
            <a:off x="1012866" y="3311011"/>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device discards packets with new MAC addresses when the number of learned MAC address entries reaches the limit on the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1012866" y="4426137"/>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mac-limit alarm { disable | enable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1012866" y="4762422"/>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device generates an alarm when the number of learned MAC address entries reaches the limit.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551382" y="2552716"/>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Configure an action for the device to take when the number of learned MAC addresses reaches the limit.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a:xfrm>
            <a:off x="551381" y="4013652"/>
            <a:ext cx="11288193"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Configure the device whether to generate an alarm when the number of learned MAC addresses reaches the limit.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3464525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文本占位符 54"/>
          <p:cNvSpPr>
            <a:spLocks noGrp="1"/>
          </p:cNvSpPr>
          <p:nvPr>
            <p:ph type="body" sz="quarter" idx="10"/>
          </p:nvPr>
        </p:nvSpPr>
        <p:spPr>
          <a:xfrm>
            <a:off x="446088" y="4338564"/>
            <a:ext cx="5540550" cy="2048091"/>
          </a:xfrm>
        </p:spPr>
        <p:txBody>
          <a:bodyPr/>
          <a:lstStyle/>
          <a:p>
            <a:pPr marL="0" indent="0" fontAlgn="ctr">
              <a:buNone/>
            </a:pPr>
            <a:r>
              <a:rPr lang="en-US" sz="1400" dirty="0" smtClean="0">
                <a:latin typeface="Huawei Sans" panose="020C0503030203020204" pitchFamily="34" charset="0"/>
              </a:rPr>
              <a:t>Requirements:</a:t>
            </a:r>
            <a:endParaRPr lang="en-US" altLang="zh-CN" sz="1400" dirty="0" smtClean="0">
              <a:latin typeface="Huawei Sans" panose="020C0503030203020204" pitchFamily="34" charset="0"/>
              <a:sym typeface="Huawei Sans" panose="020C0503030203020204" pitchFamily="34" charset="0"/>
            </a:endParaRPr>
          </a:p>
          <a:p>
            <a:pPr marL="302400" lvl="1" indent="-302400" fontAlgn="ctr"/>
            <a:r>
              <a:rPr lang="en-US" sz="1200" dirty="0" smtClean="0">
                <a:latin typeface="Huawei Sans" panose="020C0503030203020204" pitchFamily="34" charset="0"/>
              </a:rPr>
              <a:t>The basic configuration of the network topology is complete. User network 1 belongs to VLAN 10, and user network 2 belongs to VLAN 20.</a:t>
            </a:r>
            <a:endParaRPr lang="en-US" altLang="zh-CN" sz="1200" dirty="0" smtClean="0">
              <a:latin typeface="Huawei Sans" panose="020C0503030203020204" pitchFamily="34" charset="0"/>
              <a:sym typeface="Huawei Sans" panose="020C0503030203020204" pitchFamily="34" charset="0"/>
            </a:endParaRPr>
          </a:p>
          <a:p>
            <a:pPr marL="302400" lvl="1" indent="-302400" fontAlgn="ctr"/>
            <a:r>
              <a:rPr lang="en-US" sz="1200" dirty="0" smtClean="0">
                <a:latin typeface="Huawei Sans" panose="020C0503030203020204" pitchFamily="34" charset="0"/>
              </a:rPr>
              <a:t>Switch3 is disabled from learning MAC addresses from user network 1.</a:t>
            </a:r>
            <a:endParaRPr lang="en-US" altLang="zh-CN" sz="1200" dirty="0" smtClean="0">
              <a:latin typeface="Huawei Sans" panose="020C0503030203020204" pitchFamily="34" charset="0"/>
              <a:sym typeface="Huawei Sans" panose="020C0503030203020204" pitchFamily="34" charset="0"/>
            </a:endParaRPr>
          </a:p>
          <a:p>
            <a:pPr marL="302400" lvl="1" indent="-302400" fontAlgn="ctr"/>
            <a:r>
              <a:rPr lang="en-US" sz="1200" dirty="0" smtClean="0">
                <a:latin typeface="Huawei Sans" panose="020C0503030203020204" pitchFamily="34" charset="0"/>
              </a:rPr>
              <a:t>The maximum number of MAC addresses on user network 2 learned by Switch3 is set.</a:t>
            </a:r>
            <a:endParaRPr lang="en-US" altLang="zh-CN" sz="1200" dirty="0" smtClean="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10302548" cy="640800"/>
          </a:xfrm>
        </p:spPr>
        <p:txBody>
          <a:bodyPr/>
          <a:lstStyle/>
          <a:p>
            <a:pPr fontAlgn="ctr"/>
            <a:r>
              <a:rPr lang="en-US" dirty="0" smtClean="0">
                <a:latin typeface="Huawei Sans" panose="020C0503030203020204" pitchFamily="34" charset="0"/>
              </a:rPr>
              <a:t>Example for Configuring a MAC Address Table</a:t>
            </a:r>
            <a:endParaRPr lang="en-US" altLang="zh-CN" dirty="0">
              <a:latin typeface="Huawei Sans" panose="020C0503030203020204" pitchFamily="34" charset="0"/>
              <a:sym typeface="Huawei Sans" panose="020C0503030203020204" pitchFamily="34" charset="0"/>
            </a:endParaRPr>
          </a:p>
        </p:txBody>
      </p:sp>
      <p:grpSp>
        <p:nvGrpSpPr>
          <p:cNvPr id="53" name="组合 52"/>
          <p:cNvGrpSpPr/>
          <p:nvPr/>
        </p:nvGrpSpPr>
        <p:grpSpPr>
          <a:xfrm>
            <a:off x="1044712" y="1313736"/>
            <a:ext cx="4245123" cy="2994599"/>
            <a:chOff x="1044712" y="1313736"/>
            <a:chExt cx="4245123" cy="2994599"/>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21222" y="1313736"/>
              <a:ext cx="938683" cy="589407"/>
            </a:xfrm>
            <a:prstGeom prst="rect">
              <a:avLst/>
            </a:prstGeom>
          </p:spPr>
        </p:pic>
        <p:sp>
          <p:nvSpPr>
            <p:cNvPr id="15" name="文本框 14"/>
            <p:cNvSpPr txBox="1"/>
            <p:nvPr/>
          </p:nvSpPr>
          <p:spPr>
            <a:xfrm>
              <a:off x="2721222" y="1464562"/>
              <a:ext cx="832279"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Internet</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连接符 16"/>
            <p:cNvCxnSpPr>
              <a:endCxn id="21" idx="0"/>
            </p:cNvCxnSpPr>
            <p:nvPr/>
          </p:nvCxnSpPr>
          <p:spPr>
            <a:xfrm flipH="1">
              <a:off x="2080003" y="2185768"/>
              <a:ext cx="1108797" cy="76658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21" idx="2"/>
              <a:endCxn id="23" idx="0"/>
            </p:cNvCxnSpPr>
            <p:nvPr/>
          </p:nvCxnSpPr>
          <p:spPr>
            <a:xfrm flipH="1">
              <a:off x="1614164" y="3395148"/>
              <a:ext cx="465839" cy="32378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27" idx="2"/>
              <a:endCxn id="24" idx="0"/>
            </p:cNvCxnSpPr>
            <p:nvPr/>
          </p:nvCxnSpPr>
          <p:spPr>
            <a:xfrm>
              <a:off x="4250072" y="3426145"/>
              <a:ext cx="469342" cy="29278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1" name="图片 2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810003" y="2952348"/>
              <a:ext cx="540000" cy="442800"/>
            </a:xfrm>
            <a:prstGeom prst="rect">
              <a:avLst/>
            </a:prstGeom>
          </p:spPr>
        </p:pic>
        <p:sp>
          <p:nvSpPr>
            <p:cNvPr id="5" name="文本框 4"/>
            <p:cNvSpPr txBox="1"/>
            <p:nvPr/>
          </p:nvSpPr>
          <p:spPr>
            <a:xfrm>
              <a:off x="4520072" y="3019859"/>
              <a:ext cx="769763" cy="276999"/>
            </a:xfrm>
            <a:prstGeom prst="rect">
              <a:avLst/>
            </a:prstGeom>
            <a:noFill/>
            <a:ln>
              <a:noFill/>
            </a:ln>
          </p:spPr>
          <p:txBody>
            <a:bodyPr wrap="none" rtlCol="0">
              <a:spAutoFit/>
            </a:bodyPr>
            <a:lstStyle/>
            <a:p>
              <a:pPr fontAlgn="ctr"/>
              <a:r>
                <a:rPr lang="en-US" sz="1200" b="1" dirty="0" smtClean="0">
                  <a:latin typeface="Huawei Sans" panose="020C0503030203020204" pitchFamily="34" charset="0"/>
                </a:rPr>
                <a:t>Switch2</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a:xfrm>
              <a:off x="1044712" y="2997713"/>
              <a:ext cx="769763" cy="276999"/>
            </a:xfrm>
            <a:prstGeom prst="rect">
              <a:avLst/>
            </a:prstGeom>
            <a:noFill/>
            <a:ln>
              <a:noFill/>
            </a:ln>
          </p:spPr>
          <p:txBody>
            <a:bodyPr wrap="none" rtlCol="0">
              <a:spAutoFit/>
            </a:bodyPr>
            <a:lstStyle/>
            <a:p>
              <a:pPr fontAlgn="ctr"/>
              <a:r>
                <a:rPr lang="en-US" sz="1200" b="1" dirty="0" smtClean="0">
                  <a:latin typeface="Huawei Sans" panose="020C0503030203020204" pitchFamily="34" charset="0"/>
                </a:rPr>
                <a:t>Switch1</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1986394" y="3400331"/>
              <a:ext cx="707245" cy="261610"/>
            </a:xfrm>
            <a:prstGeom prst="rect">
              <a:avLst/>
            </a:prstGeom>
            <a:noFill/>
            <a:ln>
              <a:noFill/>
            </a:ln>
          </p:spPr>
          <p:txBody>
            <a:bodyPr wrap="none" rtlCol="0">
              <a:spAutoFit/>
            </a:bodyPr>
            <a:lstStyle/>
            <a:p>
              <a:pPr fontAlgn="ctr"/>
              <a:r>
                <a:rPr lang="en-US" sz="1100" dirty="0" smtClean="0">
                  <a:latin typeface="Huawei Sans" panose="020C0503030203020204" pitchFamily="34" charset="0"/>
                </a:rPr>
                <a:t>GE0/0/1</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a:xfrm>
              <a:off x="1522103" y="2667241"/>
              <a:ext cx="707245" cy="261610"/>
            </a:xfrm>
            <a:prstGeom prst="rect">
              <a:avLst/>
            </a:prstGeom>
            <a:noFill/>
            <a:ln>
              <a:noFill/>
            </a:ln>
          </p:spPr>
          <p:txBody>
            <a:bodyPr wrap="none" rtlCol="0">
              <a:spAutoFit/>
            </a:bodyPr>
            <a:lstStyle/>
            <a:p>
              <a:pPr fontAlgn="ctr"/>
              <a:r>
                <a:rPr lang="en-US" sz="1100" dirty="0" smtClean="0">
                  <a:latin typeface="Huawei Sans" panose="020C0503030203020204" pitchFamily="34" charset="0"/>
                </a:rPr>
                <a:t>GE0/0/2</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a:xfrm>
              <a:off x="3392810" y="2160394"/>
              <a:ext cx="707245" cy="261610"/>
            </a:xfrm>
            <a:prstGeom prst="rect">
              <a:avLst/>
            </a:prstGeom>
            <a:noFill/>
            <a:ln>
              <a:noFill/>
            </a:ln>
          </p:spPr>
          <p:txBody>
            <a:bodyPr wrap="none" rtlCol="0">
              <a:spAutoFit/>
            </a:bodyPr>
            <a:lstStyle/>
            <a:p>
              <a:pPr fontAlgn="ctr"/>
              <a:r>
                <a:rPr lang="en-US" sz="1100" dirty="0" smtClean="0">
                  <a:latin typeface="Huawei Sans" panose="020C0503030203020204" pitchFamily="34" charset="0"/>
                </a:rPr>
                <a:t>GE0/0/2</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4822" y="3718928"/>
              <a:ext cx="938683" cy="589407"/>
            </a:xfrm>
            <a:prstGeom prst="rect">
              <a:avLst/>
            </a:prstGeom>
          </p:spPr>
        </p:pic>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0072" y="3718928"/>
              <a:ext cx="938683" cy="589407"/>
            </a:xfrm>
            <a:prstGeom prst="rect">
              <a:avLst/>
            </a:prstGeom>
          </p:spPr>
        </p:pic>
        <p:pic>
          <p:nvPicPr>
            <p:cNvPr id="27" name="图片 2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980072" y="2983345"/>
              <a:ext cx="540000" cy="442800"/>
            </a:xfrm>
            <a:prstGeom prst="rect">
              <a:avLst/>
            </a:prstGeom>
          </p:spPr>
        </p:pic>
        <p:cxnSp>
          <p:nvCxnSpPr>
            <p:cNvPr id="35" name="直接连接符 34"/>
            <p:cNvCxnSpPr>
              <a:endCxn id="27" idx="0"/>
            </p:cNvCxnSpPr>
            <p:nvPr/>
          </p:nvCxnSpPr>
          <p:spPr>
            <a:xfrm>
              <a:off x="3188800" y="2185768"/>
              <a:ext cx="1061272" cy="79757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918801" y="1856094"/>
              <a:ext cx="540000" cy="442800"/>
            </a:xfrm>
            <a:prstGeom prst="rect">
              <a:avLst/>
            </a:prstGeom>
          </p:spPr>
        </p:pic>
        <p:sp>
          <p:nvSpPr>
            <p:cNvPr id="47" name="文本框 46"/>
            <p:cNvSpPr txBox="1"/>
            <p:nvPr/>
          </p:nvSpPr>
          <p:spPr>
            <a:xfrm>
              <a:off x="2204108" y="2162417"/>
              <a:ext cx="707245" cy="261610"/>
            </a:xfrm>
            <a:prstGeom prst="rect">
              <a:avLst/>
            </a:prstGeom>
            <a:noFill/>
            <a:ln>
              <a:noFill/>
            </a:ln>
          </p:spPr>
          <p:txBody>
            <a:bodyPr wrap="none" rtlCol="0">
              <a:spAutoFit/>
            </a:bodyPr>
            <a:lstStyle/>
            <a:p>
              <a:pPr fontAlgn="ctr"/>
              <a:r>
                <a:rPr lang="en-US" sz="1100" dirty="0" smtClean="0">
                  <a:latin typeface="Huawei Sans" panose="020C0503030203020204" pitchFamily="34" charset="0"/>
                </a:rPr>
                <a:t>GE0/0/1</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a:off x="3691607" y="3408088"/>
              <a:ext cx="707245" cy="261610"/>
            </a:xfrm>
            <a:prstGeom prst="rect">
              <a:avLst/>
            </a:prstGeom>
            <a:noFill/>
            <a:ln>
              <a:noFill/>
            </a:ln>
          </p:spPr>
          <p:txBody>
            <a:bodyPr wrap="none" rtlCol="0">
              <a:spAutoFit/>
            </a:bodyPr>
            <a:lstStyle/>
            <a:p>
              <a:pPr fontAlgn="ctr"/>
              <a:r>
                <a:rPr lang="en-US" sz="1100" dirty="0" smtClean="0">
                  <a:latin typeface="Huawei Sans" panose="020C0503030203020204" pitchFamily="34" charset="0"/>
                </a:rPr>
                <a:t>GE0/0/1</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4135992" y="2688089"/>
              <a:ext cx="707245" cy="261610"/>
            </a:xfrm>
            <a:prstGeom prst="rect">
              <a:avLst/>
            </a:prstGeom>
            <a:noFill/>
            <a:ln>
              <a:noFill/>
            </a:ln>
          </p:spPr>
          <p:txBody>
            <a:bodyPr wrap="none" rtlCol="0">
              <a:spAutoFit/>
            </a:bodyPr>
            <a:lstStyle/>
            <a:p>
              <a:pPr fontAlgn="ctr"/>
              <a:r>
                <a:rPr lang="en-US" sz="1100" dirty="0" smtClean="0">
                  <a:latin typeface="Huawei Sans" panose="020C0503030203020204" pitchFamily="34" charset="0"/>
                </a:rPr>
                <a:t>GE0/0/2</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a:xfrm>
              <a:off x="3425347" y="1890567"/>
              <a:ext cx="769763" cy="276999"/>
            </a:xfrm>
            <a:prstGeom prst="rect">
              <a:avLst/>
            </a:prstGeom>
            <a:noFill/>
            <a:ln>
              <a:noFill/>
            </a:ln>
          </p:spPr>
          <p:txBody>
            <a:bodyPr wrap="none" rtlCol="0">
              <a:spAutoFit/>
            </a:bodyPr>
            <a:lstStyle/>
            <a:p>
              <a:pPr fontAlgn="ctr"/>
              <a:r>
                <a:rPr lang="en-US" sz="1200" b="1" dirty="0" smtClean="0">
                  <a:latin typeface="Huawei Sans" panose="020C0503030203020204" pitchFamily="34" charset="0"/>
                </a:rPr>
                <a:t>Switch3</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6" name="文本框 55"/>
          <p:cNvSpPr txBox="1"/>
          <p:nvPr/>
        </p:nvSpPr>
        <p:spPr>
          <a:xfrm>
            <a:off x="1152016" y="3770858"/>
            <a:ext cx="924238" cy="430887"/>
          </a:xfrm>
          <a:prstGeom prst="rect">
            <a:avLst/>
          </a:prstGeom>
          <a:noFill/>
          <a:ln>
            <a:noFill/>
          </a:ln>
        </p:spPr>
        <p:txBody>
          <a:bodyPr wrap="square" rtlCol="0">
            <a:spAutoFit/>
          </a:bodyPr>
          <a:lstStyle/>
          <a:p>
            <a:pPr algn="ctr" fontAlgn="ctr"/>
            <a:r>
              <a:rPr lang="en-US" sz="1100" dirty="0" smtClean="0">
                <a:latin typeface="Huawei Sans" panose="020C0503030203020204" pitchFamily="34" charset="0"/>
              </a:rPr>
              <a:t>User network 1</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a:xfrm>
            <a:off x="4235942" y="3775606"/>
            <a:ext cx="924238" cy="430887"/>
          </a:xfrm>
          <a:prstGeom prst="rect">
            <a:avLst/>
          </a:prstGeom>
          <a:noFill/>
          <a:ln>
            <a:noFill/>
          </a:ln>
        </p:spPr>
        <p:txBody>
          <a:bodyPr wrap="square" rtlCol="0">
            <a:spAutoFit/>
          </a:bodyPr>
          <a:lstStyle/>
          <a:p>
            <a:pPr algn="ctr" fontAlgn="ctr"/>
            <a:r>
              <a:rPr lang="en-US" sz="1100" dirty="0" smtClean="0">
                <a:latin typeface="Huawei Sans" panose="020C0503030203020204" pitchFamily="34" charset="0"/>
              </a:rPr>
              <a:t>User network 2</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a:xfrm>
            <a:off x="6110743" y="1269959"/>
            <a:ext cx="2145139"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Switch3 configuration:</a:t>
            </a:r>
            <a:endParaRPr lang="en-US" sz="1400" b="1" dirty="0">
              <a:latin typeface="Huawei Sans" panose="020C0503030203020204" pitchFamily="34" charset="0"/>
            </a:endParaRPr>
          </a:p>
        </p:txBody>
      </p:sp>
      <p:sp>
        <p:nvSpPr>
          <p:cNvPr id="59" name="文本框 58"/>
          <p:cNvSpPr txBox="1"/>
          <p:nvPr/>
        </p:nvSpPr>
        <p:spPr>
          <a:xfrm>
            <a:off x="6110743" y="1963022"/>
            <a:ext cx="5635170" cy="2144177"/>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lnSpc>
                <a:spcPts val="2000"/>
              </a:lnSpc>
            </a:pPr>
            <a:r>
              <a:rPr lang="en-US" sz="1200" dirty="0" smtClean="0">
                <a:latin typeface="Huawei Sans" panose="020C0503030203020204" pitchFamily="34" charset="0"/>
              </a:rPr>
              <a:t># Disable MAC address learning on GE0/0/1.</a:t>
            </a:r>
            <a:endParaRPr lang="en-US" altLang="zh-CN" sz="1200" dirty="0" smtClean="0">
              <a:latin typeface="Huawei Sans" panose="020C0503030203020204" pitchFamily="34" charset="0"/>
              <a:sym typeface="Huawei Sans" panose="020C0503030203020204" pitchFamily="34" charset="0"/>
            </a:endParaRPr>
          </a:p>
          <a:p>
            <a:pPr fontAlgn="ctr">
              <a:lnSpc>
                <a:spcPts val="2000"/>
              </a:lnSpc>
            </a:pPr>
            <a:r>
              <a:rPr lang="en-US" sz="1200" dirty="0" smtClean="0">
                <a:latin typeface="Huawei Sans" panose="020C0503030203020204" pitchFamily="34" charset="0"/>
              </a:rPr>
              <a:t>[Switch3-GigabitEthernet0/0/1] mac-address learning disable action discard</a:t>
            </a:r>
          </a:p>
          <a:p>
            <a:pPr fontAlgn="ctr">
              <a:lnSpc>
                <a:spcPts val="2000"/>
              </a:lnSpc>
            </a:pPr>
            <a:r>
              <a:rPr lang="en-US" sz="1200" dirty="0" smtClean="0">
                <a:latin typeface="Huawei Sans" panose="020C0503030203020204" pitchFamily="34" charset="0"/>
              </a:rPr>
              <a:t># Set the maximum number of MAC address entries learned on GE0/0/2, and configure the device to generate an alarm and set the action to discard when the number of learned MAC address entries reaches the limit.</a:t>
            </a:r>
            <a:endParaRPr lang="en-US" altLang="zh-CN" sz="1200" dirty="0" smtClean="0">
              <a:latin typeface="Huawei Sans" panose="020C0503030203020204" pitchFamily="34" charset="0"/>
              <a:sym typeface="Huawei Sans" panose="020C0503030203020204" pitchFamily="34" charset="0"/>
            </a:endParaRPr>
          </a:p>
          <a:p>
            <a:pPr fontAlgn="ctr">
              <a:lnSpc>
                <a:spcPts val="2000"/>
              </a:lnSpc>
            </a:pPr>
            <a:r>
              <a:rPr lang="en-US" sz="1200" dirty="0" smtClean="0">
                <a:latin typeface="Huawei Sans" panose="020C0503030203020204" pitchFamily="34" charset="0"/>
              </a:rPr>
              <a:t>[Switch3-GigabitEthernet0/0/2] mac-limit maximum 100 </a:t>
            </a:r>
          </a:p>
          <a:p>
            <a:pPr fontAlgn="ctr">
              <a:lnSpc>
                <a:spcPts val="2000"/>
              </a:lnSpc>
            </a:pPr>
            <a:r>
              <a:rPr lang="en-US" sz="1200" dirty="0" smtClean="0">
                <a:latin typeface="Huawei Sans" panose="020C0503030203020204" pitchFamily="34" charset="0"/>
              </a:rPr>
              <a:t>[Switch3-GigabitEthernet0/0/2] mac-limit alarm enable</a:t>
            </a:r>
          </a:p>
          <a:p>
            <a:pPr fontAlgn="ctr">
              <a:lnSpc>
                <a:spcPts val="2000"/>
              </a:lnSpc>
            </a:pPr>
            <a:r>
              <a:rPr lang="en-US" sz="1200" dirty="0" smtClean="0">
                <a:latin typeface="Huawei Sans" panose="020C0503030203020204" pitchFamily="34" charset="0"/>
              </a:rPr>
              <a:t>[Switch3-GigabitEthernet0/0/2] mac-limit action discard </a:t>
            </a:r>
            <a:endParaRPr lang="en-US" altLang="zh-CN" sz="1200" dirty="0">
              <a:latin typeface="Huawei Sans" panose="020C0503030203020204" pitchFamily="34" charset="0"/>
              <a:sym typeface="Huawei Sans" panose="020C0503030203020204" pitchFamily="34" charset="0"/>
            </a:endParaRPr>
          </a:p>
        </p:txBody>
      </p:sp>
      <p:sp>
        <p:nvSpPr>
          <p:cNvPr id="60" name="文本框 59"/>
          <p:cNvSpPr txBox="1"/>
          <p:nvPr/>
        </p:nvSpPr>
        <p:spPr>
          <a:xfrm>
            <a:off x="6110743" y="4640782"/>
            <a:ext cx="5635170" cy="1631216"/>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lnSpc>
                <a:spcPts val="2000"/>
              </a:lnSpc>
            </a:pPr>
            <a:r>
              <a:rPr lang="en-US" sz="1200" dirty="0" smtClean="0">
                <a:latin typeface="Huawei Sans" panose="020C0503030203020204" pitchFamily="34" charset="0"/>
              </a:rPr>
              <a:t># Disable MAC address learning in VLAN 10.</a:t>
            </a:r>
            <a:endParaRPr lang="en-US" altLang="zh-CN" sz="1200" dirty="0" smtClean="0">
              <a:latin typeface="Huawei Sans" panose="020C0503030203020204" pitchFamily="34" charset="0"/>
              <a:sym typeface="Huawei Sans" panose="020C0503030203020204" pitchFamily="34" charset="0"/>
            </a:endParaRPr>
          </a:p>
          <a:p>
            <a:pPr fontAlgn="ctr">
              <a:lnSpc>
                <a:spcPts val="2000"/>
              </a:lnSpc>
            </a:pPr>
            <a:r>
              <a:rPr lang="en-US" sz="1200" dirty="0" smtClean="0">
                <a:latin typeface="Huawei Sans" panose="020C0503030203020204" pitchFamily="34" charset="0"/>
              </a:rPr>
              <a:t>[Switch3-vlan10] mac-address learning disable</a:t>
            </a:r>
          </a:p>
          <a:p>
            <a:pPr fontAlgn="ctr">
              <a:lnSpc>
                <a:spcPts val="2000"/>
              </a:lnSpc>
            </a:pPr>
            <a:r>
              <a:rPr lang="en-US" sz="1200" dirty="0" smtClean="0">
                <a:latin typeface="Huawei Sans" panose="020C0503030203020204" pitchFamily="34" charset="0"/>
              </a:rPr>
              <a:t># Set the maximum number of MAC address entries learned in VLAN 20, and configure the device to generate an alarm when the number of learned MAC address entries reaches the limit.</a:t>
            </a:r>
            <a:endParaRPr lang="en-US" altLang="zh-CN" sz="1200" dirty="0" smtClean="0">
              <a:latin typeface="Huawei Sans" panose="020C0503030203020204" pitchFamily="34" charset="0"/>
              <a:sym typeface="Huawei Sans" panose="020C0503030203020204" pitchFamily="34" charset="0"/>
            </a:endParaRPr>
          </a:p>
          <a:p>
            <a:pPr fontAlgn="ctr">
              <a:lnSpc>
                <a:spcPts val="2000"/>
              </a:lnSpc>
            </a:pPr>
            <a:r>
              <a:rPr lang="en-US" sz="1200" dirty="0" smtClean="0">
                <a:latin typeface="Huawei Sans" panose="020C0503030203020204" pitchFamily="34" charset="0"/>
              </a:rPr>
              <a:t>[Switch3-vlan20] mac-limit maximum 100 alarm enable</a:t>
            </a:r>
            <a:endParaRPr lang="en-US" sz="1200" dirty="0">
              <a:latin typeface="Huawei Sans" panose="020C0503030203020204" pitchFamily="34" charset="0"/>
            </a:endParaRPr>
          </a:p>
        </p:txBody>
      </p:sp>
      <p:sp>
        <p:nvSpPr>
          <p:cNvPr id="61" name="文本框 60"/>
          <p:cNvSpPr txBox="1"/>
          <p:nvPr/>
        </p:nvSpPr>
        <p:spPr>
          <a:xfrm>
            <a:off x="6110743" y="1655245"/>
            <a:ext cx="1933543"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Method 1: Interface view</a:t>
            </a:r>
            <a:endParaRPr lang="en-US" sz="1200" dirty="0">
              <a:latin typeface="Huawei Sans" panose="020C0503030203020204" pitchFamily="34" charset="0"/>
            </a:endParaRPr>
          </a:p>
        </p:txBody>
      </p:sp>
      <p:sp>
        <p:nvSpPr>
          <p:cNvPr id="64" name="文本框 63"/>
          <p:cNvSpPr txBox="1"/>
          <p:nvPr/>
        </p:nvSpPr>
        <p:spPr>
          <a:xfrm>
            <a:off x="6160668" y="4239685"/>
            <a:ext cx="1707519"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Method 2: VLAN view</a:t>
            </a:r>
            <a:endParaRPr lang="en-US" sz="1200" dirty="0">
              <a:latin typeface="Huawei Sans" panose="020C0503030203020204" pitchFamily="34" charset="0"/>
            </a:endParaRPr>
          </a:p>
        </p:txBody>
      </p:sp>
    </p:spTree>
    <p:extLst>
      <p:ext uri="{BB962C8B-B14F-4D97-AF65-F5344CB8AC3E}">
        <p14:creationId xmlns:p14="http://schemas.microsoft.com/office/powerpoint/2010/main" val="9456612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0" indent="0" algn="l" fontAlgn="ctr">
              <a:buNone/>
            </a:pPr>
            <a:r>
              <a:rPr lang="en-US" sz="2000" dirty="0" smtClean="0">
                <a:latin typeface="Huawei Sans" panose="020C0503030203020204" pitchFamily="34" charset="0"/>
              </a:rPr>
              <a:t>Run the </a:t>
            </a:r>
            <a:r>
              <a:rPr lang="en-US" sz="2000" b="1" dirty="0" smtClean="0">
                <a:latin typeface="Huawei Sans" panose="020C0503030203020204" pitchFamily="34" charset="0"/>
              </a:rPr>
              <a:t>display mac-limit</a:t>
            </a:r>
            <a:r>
              <a:rPr lang="en-US" sz="2000" dirty="0" smtClean="0">
                <a:latin typeface="Huawei Sans" panose="020C0503030203020204" pitchFamily="34" charset="0"/>
              </a:rPr>
              <a:t> command in any view to check whether MAC address limiting rules are configured successfully.</a:t>
            </a:r>
            <a:endParaRPr lang="en-US" sz="2000" dirty="0">
              <a:latin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Verifying the Configuration</a:t>
            </a:r>
            <a:endParaRPr lang="en-US" altLang="zh-CN" dirty="0">
              <a:latin typeface="Huawei Sans" panose="020C0503030203020204" pitchFamily="34" charset="0"/>
              <a:sym typeface="Huawei Sans" panose="020C0503030203020204" pitchFamily="34" charset="0"/>
            </a:endParaRPr>
          </a:p>
        </p:txBody>
      </p:sp>
      <p:sp>
        <p:nvSpPr>
          <p:cNvPr id="4" name="矩形 3"/>
          <p:cNvSpPr/>
          <p:nvPr/>
        </p:nvSpPr>
        <p:spPr>
          <a:xfrm>
            <a:off x="2027174" y="2439065"/>
            <a:ext cx="8137652" cy="2554545"/>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smtClean="0">
                <a:solidFill>
                  <a:prstClr val="black"/>
                </a:solidFill>
                <a:latin typeface="Huawei Sans" panose="020C0503030203020204" pitchFamily="34" charset="0"/>
              </a:rPr>
              <a:t>[Switch3]display mac-limit </a:t>
            </a:r>
          </a:p>
          <a:p>
            <a:pPr fontAlgn="ctr">
              <a:lnSpc>
                <a:spcPts val="2400"/>
              </a:lnSpc>
            </a:pPr>
            <a:r>
              <a:rPr lang="en-US" sz="1400" dirty="0" smtClean="0">
                <a:solidFill>
                  <a:prstClr val="black"/>
                </a:solidFill>
                <a:latin typeface="Huawei Sans" panose="020C0503030203020204" pitchFamily="34" charset="0"/>
              </a:rPr>
              <a:t>MAC Limit is enabled</a:t>
            </a:r>
          </a:p>
          <a:p>
            <a:pPr fontAlgn="ctr">
              <a:lnSpc>
                <a:spcPts val="2400"/>
              </a:lnSpc>
            </a:pPr>
            <a:r>
              <a:rPr lang="en-US" sz="1400" dirty="0" smtClean="0">
                <a:solidFill>
                  <a:prstClr val="black"/>
                </a:solidFill>
                <a:latin typeface="Huawei Sans" panose="020C0503030203020204" pitchFamily="34" charset="0"/>
              </a:rPr>
              <a:t>Total MAC Limit rule count : 2</a:t>
            </a:r>
          </a:p>
          <a:p>
            <a:pPr fontAlgn="ctr">
              <a:lnSpc>
                <a:spcPts val="2400"/>
              </a:lnSpc>
            </a:pP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PORT                 VLAN/VSI/SI      SLOT  Maximum  Rate(</a:t>
            </a:r>
            <a:r>
              <a:rPr lang="en-US" sz="1400" dirty="0" err="1" smtClean="0">
                <a:solidFill>
                  <a:prstClr val="black"/>
                </a:solidFill>
                <a:latin typeface="Huawei Sans" panose="020C0503030203020204" pitchFamily="34" charset="0"/>
              </a:rPr>
              <a:t>ms</a:t>
            </a:r>
            <a:r>
              <a:rPr lang="en-US" sz="1400" dirty="0" smtClean="0">
                <a:solidFill>
                  <a:prstClr val="black"/>
                </a:solidFill>
                <a:latin typeface="Huawei Sans" panose="020C0503030203020204" pitchFamily="34" charset="0"/>
              </a:rPr>
              <a:t>)   	Action    	Alarm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a:t>
            </a:r>
          </a:p>
          <a:p>
            <a:pPr fontAlgn="ctr">
              <a:lnSpc>
                <a:spcPts val="2400"/>
              </a:lnSpc>
            </a:pPr>
            <a:r>
              <a:rPr lang="en-US" sz="1400" dirty="0" smtClean="0">
                <a:solidFill>
                  <a:srgbClr val="EC7061"/>
                </a:solidFill>
                <a:latin typeface="Huawei Sans" panose="020C0503030203020204" pitchFamily="34" charset="0"/>
              </a:rPr>
              <a:t>GE0/0/2 </a:t>
            </a:r>
            <a:r>
              <a:rPr lang="en-US" sz="1400" dirty="0" smtClean="0">
                <a:solidFill>
                  <a:prstClr val="black"/>
                </a:solidFill>
                <a:latin typeface="Huawei Sans" panose="020C0503030203020204" pitchFamily="34" charset="0"/>
              </a:rPr>
              <a:t>             -              	  -    	100     -        	forward     enable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                       </a:t>
            </a:r>
            <a:r>
              <a:rPr lang="en-US" sz="1400" dirty="0" smtClean="0">
                <a:solidFill>
                  <a:srgbClr val="EC7061"/>
                </a:solidFill>
                <a:latin typeface="Huawei Sans" panose="020C0503030203020204" pitchFamily="34" charset="0"/>
              </a:rPr>
              <a:t>20</a:t>
            </a:r>
            <a:r>
              <a:rPr lang="en-US" sz="1400" dirty="0" smtClean="0">
                <a:solidFill>
                  <a:prstClr val="black"/>
                </a:solidFill>
                <a:latin typeface="Huawei Sans" panose="020C0503030203020204" pitchFamily="34" charset="0"/>
              </a:rPr>
              <a:t>              	  -    	100     -        	forward   	enable </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文本框 4"/>
          <p:cNvSpPr txBox="1"/>
          <p:nvPr/>
        </p:nvSpPr>
        <p:spPr>
          <a:xfrm>
            <a:off x="1901844" y="5919787"/>
            <a:ext cx="4117955" cy="358496"/>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dirty="0" smtClean="0">
                <a:latin typeface="Huawei Sans" panose="020C0503030203020204" pitchFamily="34" charset="0"/>
              </a:rPr>
              <a:t>Interface-based MAC address limiting</a:t>
            </a:r>
            <a:endParaRPr lang="en-US" dirty="0">
              <a:latin typeface="Huawei Sans" panose="020C0503030203020204" pitchFamily="34" charset="0"/>
            </a:endParaRPr>
          </a:p>
        </p:txBody>
      </p:sp>
      <p:sp>
        <p:nvSpPr>
          <p:cNvPr id="7" name="文本框 6"/>
          <p:cNvSpPr txBox="1"/>
          <p:nvPr/>
        </p:nvSpPr>
        <p:spPr>
          <a:xfrm>
            <a:off x="3290205" y="5252065"/>
            <a:ext cx="3434445" cy="358496"/>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dirty="0" smtClean="0">
                <a:latin typeface="Huawei Sans" panose="020C0503030203020204" pitchFamily="34" charset="0"/>
              </a:rPr>
              <a:t>VLAN-based MAC address limiting</a:t>
            </a:r>
            <a:endParaRPr lang="en-US" dirty="0">
              <a:latin typeface="Huawei Sans" panose="020C0503030203020204" pitchFamily="34" charset="0"/>
            </a:endParaRPr>
          </a:p>
        </p:txBody>
      </p:sp>
      <p:cxnSp>
        <p:nvCxnSpPr>
          <p:cNvPr id="8" name="直接箭头连接符 7"/>
          <p:cNvCxnSpPr/>
          <p:nvPr/>
        </p:nvCxnSpPr>
        <p:spPr>
          <a:xfrm flipV="1">
            <a:off x="2270708" y="4696637"/>
            <a:ext cx="0" cy="1223150"/>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3562348" y="4898990"/>
            <a:ext cx="0" cy="331129"/>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82612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dirty="0" smtClean="0">
                <a:latin typeface="Huawei Sans" panose="020C0503030203020204" pitchFamily="34" charset="0"/>
              </a:rPr>
              <a:t>Ethernet Switching Security</a:t>
            </a:r>
            <a:endParaRPr lang="en-US" altLang="zh-CN" dirty="0">
              <a:latin typeface="Huawei Sans" panose="020C0503030203020204" pitchFamily="34" charset="0"/>
              <a:sym typeface="Huawei Sans" panose="020C0503030203020204" pitchFamily="34" charset="0"/>
            </a:endParaRPr>
          </a:p>
        </p:txBody>
      </p:sp>
      <p:sp>
        <p:nvSpPr>
          <p:cNvPr id="2" name="文本占位符 1"/>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3649941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dirty="0" smtClean="0">
                <a:solidFill>
                  <a:schemeClr val="bg1">
                    <a:lumMod val="50000"/>
                  </a:schemeClr>
                </a:solidFill>
                <a:latin typeface="Huawei Sans" panose="020C0503030203020204" pitchFamily="34" charset="0"/>
              </a:rPr>
              <a:t>Port isolation</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MAC Address Table Security</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b="1" dirty="0" smtClean="0">
                <a:latin typeface="Huawei Sans" panose="020C0503030203020204" pitchFamily="34" charset="0"/>
              </a:rPr>
              <a:t>Port Security</a:t>
            </a:r>
            <a:endParaRPr lang="en-US" altLang="zh-CN" b="1" dirty="0" smtClean="0">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MAC Address Flapping Prevention and Detection</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err="1" smtClean="0">
                <a:solidFill>
                  <a:schemeClr val="bg1">
                    <a:lumMod val="50000"/>
                  </a:schemeClr>
                </a:solidFill>
                <a:latin typeface="Huawei Sans" panose="020C0503030203020204" pitchFamily="34" charset="0"/>
              </a:rPr>
              <a:t>MACsec</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Traffic Control</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DHCP Snooping</a:t>
            </a:r>
          </a:p>
          <a:p>
            <a:pPr fontAlgn="ctr"/>
            <a:r>
              <a:rPr lang="en-US" dirty="0" smtClean="0">
                <a:solidFill>
                  <a:schemeClr val="bg1">
                    <a:lumMod val="50000"/>
                  </a:schemeClr>
                </a:solidFill>
                <a:latin typeface="Huawei Sans" panose="020C0503030203020204" pitchFamily="34" charset="0"/>
              </a:rPr>
              <a:t>IP Source Guard</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9541302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圆角矩形 80"/>
          <p:cNvSpPr/>
          <p:nvPr/>
        </p:nvSpPr>
        <p:spPr>
          <a:xfrm>
            <a:off x="8903203" y="5310475"/>
            <a:ext cx="1781947" cy="1023486"/>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圆角矩形 79"/>
          <p:cNvSpPr/>
          <p:nvPr/>
        </p:nvSpPr>
        <p:spPr>
          <a:xfrm>
            <a:off x="6768208" y="5310475"/>
            <a:ext cx="1709254" cy="1023486"/>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a:xfrm>
            <a:off x="758047" y="5333650"/>
            <a:ext cx="1506723" cy="1023486"/>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40"/>
          <p:cNvSpPr/>
          <p:nvPr/>
        </p:nvSpPr>
        <p:spPr>
          <a:xfrm>
            <a:off x="2739327" y="5333650"/>
            <a:ext cx="2189017" cy="1023486"/>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占位符 1"/>
          <p:cNvSpPr>
            <a:spLocks noGrp="1"/>
          </p:cNvSpPr>
          <p:nvPr>
            <p:ph type="body" sz="quarter" idx="10"/>
          </p:nvPr>
        </p:nvSpPr>
        <p:spPr/>
        <p:txBody>
          <a:bodyPr/>
          <a:lstStyle/>
          <a:p>
            <a:pPr algn="l" fontAlgn="ctr"/>
            <a:r>
              <a:rPr lang="en-US" sz="1200" dirty="0" smtClean="0">
                <a:latin typeface="Huawei Sans" panose="020C0503030203020204" pitchFamily="34" charset="0"/>
              </a:rPr>
              <a:t>An enterprise requires that each access switch interface connected to terminals allow only one PC to access the network (the number of MAC address entries is limited). If an employee attempts to connect a small switch or hub to an interface, this behavior should be detected or prohibited, as shown in the figure on the left.</a:t>
            </a:r>
            <a:endParaRPr lang="en-US" altLang="zh-CN" sz="1200" dirty="0" smtClean="0">
              <a:latin typeface="Huawei Sans" panose="020C0503030203020204" pitchFamily="34" charset="0"/>
              <a:sym typeface="Huawei Sans" panose="020C0503030203020204" pitchFamily="34" charset="0"/>
            </a:endParaRPr>
          </a:p>
          <a:p>
            <a:pPr algn="l" fontAlgn="ctr"/>
            <a:r>
              <a:rPr lang="en-US" sz="1200" dirty="0" smtClean="0">
                <a:latin typeface="Huawei Sans" panose="020C0503030203020204" pitchFamily="34" charset="0"/>
              </a:rPr>
              <a:t>In addition, some enterprises may require that only data frames sent by terminals with trusted MAC addresses can be forwarded to the upper-layer network by the switch. Employees cannot change their locations (change access interfaces of the switch), as shown in the figure on the right.</a:t>
            </a:r>
            <a:endParaRPr lang="en-US" altLang="zh-CN" sz="1200" dirty="0" smtClean="0">
              <a:latin typeface="Huawei Sans" panose="020C0503030203020204" pitchFamily="34" charset="0"/>
              <a:sym typeface="Huawei Sans" panose="020C0503030203020204" pitchFamily="34" charset="0"/>
            </a:endParaRPr>
          </a:p>
          <a:p>
            <a:pPr algn="l" fontAlgn="ctr"/>
            <a:r>
              <a:rPr lang="en-US" sz="1200" dirty="0" smtClean="0">
                <a:latin typeface="Huawei Sans" panose="020C0503030203020204" pitchFamily="34" charset="0"/>
              </a:rPr>
              <a:t>Port security of the switch can solve the problems.</a:t>
            </a:r>
            <a:endParaRPr lang="en-US" altLang="zh-CN" sz="1200" dirty="0" smtClean="0">
              <a:latin typeface="Huawei Sans" panose="020C0503030203020204" pitchFamily="34" charset="0"/>
              <a:sym typeface="Huawei Sans" panose="020C0503030203020204" pitchFamily="34" charset="0"/>
            </a:endParaRPr>
          </a:p>
          <a:p>
            <a:pPr algn="l" fontAlgn="ctr"/>
            <a:endParaRPr lang="en-US" altLang="zh-CN" sz="1200" dirty="0">
              <a:latin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p:txBody>
          <a:bodyPr/>
          <a:lstStyle/>
          <a:p>
            <a:pPr fontAlgn="ctr"/>
            <a:r>
              <a:rPr lang="en-US" dirty="0" smtClean="0">
                <a:latin typeface="Huawei Sans" panose="020C0503030203020204" pitchFamily="34" charset="0"/>
              </a:rPr>
              <a:t>Background of Port Security</a:t>
            </a:r>
            <a:endParaRPr lang="en-US" altLang="zh-CN" dirty="0">
              <a:latin typeface="Huawei Sans" panose="020C0503030203020204" pitchFamily="34" charset="0"/>
              <a:sym typeface="Huawei Sans" panose="020C0503030203020204" pitchFamily="34" charset="0"/>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467660" y="3596553"/>
            <a:ext cx="540000" cy="442800"/>
          </a:xfrm>
          <a:prstGeom prst="rect">
            <a:avLst/>
          </a:prstGeom>
        </p:spPr>
      </p:pic>
      <p:cxnSp>
        <p:nvCxnSpPr>
          <p:cNvPr id="9" name="直接连接符 8"/>
          <p:cNvCxnSpPr>
            <a:endCxn id="8" idx="0"/>
          </p:cNvCxnSpPr>
          <p:nvPr/>
        </p:nvCxnSpPr>
        <p:spPr>
          <a:xfrm flipH="1">
            <a:off x="1301493" y="4039353"/>
            <a:ext cx="1296584" cy="159808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67608" y="4039353"/>
            <a:ext cx="716784" cy="60530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377422" y="3268253"/>
            <a:ext cx="72808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Switch1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a:xfrm>
            <a:off x="1697858" y="3951230"/>
            <a:ext cx="707245" cy="261610"/>
          </a:xfrm>
          <a:prstGeom prst="rect">
            <a:avLst/>
          </a:prstGeom>
          <a:noFill/>
        </p:spPr>
        <p:txBody>
          <a:bodyPr wrap="none" rtlCol="0">
            <a:spAutoFit/>
          </a:bodyPr>
          <a:lstStyle/>
          <a:p>
            <a:pPr algn="ctr" fontAlgn="ctr"/>
            <a:r>
              <a:rPr lang="en-US" sz="1050" dirty="0" smtClean="0">
                <a:latin typeface="Huawei Sans" panose="020C0503030203020204" pitchFamily="34" charset="0"/>
              </a:rPr>
              <a:t>GE0/0/1</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a:xfrm>
            <a:off x="2955392" y="3953653"/>
            <a:ext cx="707245" cy="261610"/>
          </a:xfrm>
          <a:prstGeom prst="rect">
            <a:avLst/>
          </a:prstGeom>
          <a:noFill/>
        </p:spPr>
        <p:txBody>
          <a:bodyPr wrap="none" rtlCol="0">
            <a:spAutoFit/>
          </a:bodyPr>
          <a:lstStyle/>
          <a:p>
            <a:pPr algn="ctr" fontAlgn="ctr"/>
            <a:r>
              <a:rPr lang="en-US" sz="1050" dirty="0" smtClean="0">
                <a:latin typeface="Huawei Sans" panose="020C0503030203020204" pitchFamily="34" charset="0"/>
              </a:rPr>
              <a:t>GE0/0/2</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 name="组合 13"/>
          <p:cNvGrpSpPr/>
          <p:nvPr/>
        </p:nvGrpSpPr>
        <p:grpSpPr>
          <a:xfrm>
            <a:off x="1031961" y="5637434"/>
            <a:ext cx="539063" cy="649542"/>
            <a:chOff x="4402656" y="5724718"/>
            <a:chExt cx="539063" cy="649542"/>
          </a:xfrm>
        </p:grpSpPr>
        <p:pic>
          <p:nvPicPr>
            <p:cNvPr id="8" name="图片 7" descr="PC.png"/>
            <p:cNvPicPr>
              <a:picLocks noChangeAspect="1"/>
            </p:cNvPicPr>
            <p:nvPr/>
          </p:nvPicPr>
          <p:blipFill>
            <a:blip r:embed="rId4" cstate="print"/>
            <a:stretch>
              <a:fillRect/>
            </a:stretch>
          </p:blipFill>
          <p:spPr>
            <a:xfrm>
              <a:off x="4402656" y="5724718"/>
              <a:ext cx="539063" cy="414000"/>
            </a:xfrm>
            <a:prstGeom prst="rect">
              <a:avLst/>
            </a:prstGeom>
          </p:spPr>
        </p:pic>
        <p:sp>
          <p:nvSpPr>
            <p:cNvPr id="21" name="文本框 20"/>
            <p:cNvSpPr txBox="1"/>
            <p:nvPr/>
          </p:nvSpPr>
          <p:spPr>
            <a:xfrm>
              <a:off x="4443359" y="6097261"/>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2" name="组合 11"/>
          <p:cNvGrpSpPr/>
          <p:nvPr/>
        </p:nvGrpSpPr>
        <p:grpSpPr>
          <a:xfrm>
            <a:off x="3912461" y="5583778"/>
            <a:ext cx="539063" cy="708686"/>
            <a:chOff x="7520713" y="5579738"/>
            <a:chExt cx="539063" cy="708686"/>
          </a:xfrm>
        </p:grpSpPr>
        <p:sp>
          <p:nvSpPr>
            <p:cNvPr id="23" name="文本框 22"/>
            <p:cNvSpPr txBox="1"/>
            <p:nvPr/>
          </p:nvSpPr>
          <p:spPr>
            <a:xfrm>
              <a:off x="7577863" y="6011425"/>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图片 24" descr="PC.png"/>
            <p:cNvPicPr>
              <a:picLocks noChangeAspect="1"/>
            </p:cNvPicPr>
            <p:nvPr/>
          </p:nvPicPr>
          <p:blipFill>
            <a:blip r:embed="rId4" cstate="print"/>
            <a:stretch>
              <a:fillRect/>
            </a:stretch>
          </p:blipFill>
          <p:spPr>
            <a:xfrm>
              <a:off x="7520713" y="5579738"/>
              <a:ext cx="539063" cy="414000"/>
            </a:xfrm>
            <a:prstGeom prst="rect">
              <a:avLst/>
            </a:prstGeom>
          </p:spPr>
        </p:pic>
      </p:grpSp>
      <p:grpSp>
        <p:nvGrpSpPr>
          <p:cNvPr id="10" name="组合 9"/>
          <p:cNvGrpSpPr/>
          <p:nvPr/>
        </p:nvGrpSpPr>
        <p:grpSpPr>
          <a:xfrm>
            <a:off x="2769023" y="5595977"/>
            <a:ext cx="539063" cy="696487"/>
            <a:chOff x="6238525" y="5588742"/>
            <a:chExt cx="539063" cy="696487"/>
          </a:xfrm>
        </p:grpSpPr>
        <p:pic>
          <p:nvPicPr>
            <p:cNvPr id="6" name="图片 5" descr="PC.png"/>
            <p:cNvPicPr>
              <a:picLocks noChangeAspect="1"/>
            </p:cNvPicPr>
            <p:nvPr/>
          </p:nvPicPr>
          <p:blipFill>
            <a:blip r:embed="rId4" cstate="print"/>
            <a:stretch>
              <a:fillRect/>
            </a:stretch>
          </p:blipFill>
          <p:spPr>
            <a:xfrm>
              <a:off x="6238525" y="5588742"/>
              <a:ext cx="539063" cy="414000"/>
            </a:xfrm>
            <a:prstGeom prst="rect">
              <a:avLst/>
            </a:prstGeom>
          </p:spPr>
        </p:pic>
        <p:sp>
          <p:nvSpPr>
            <p:cNvPr id="26" name="文本框 25"/>
            <p:cNvSpPr txBox="1"/>
            <p:nvPr/>
          </p:nvSpPr>
          <p:spPr>
            <a:xfrm>
              <a:off x="6286150" y="6008230"/>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30" name="直接连接符 29"/>
          <p:cNvCxnSpPr>
            <a:endCxn id="6" idx="0"/>
          </p:cNvCxnSpPr>
          <p:nvPr/>
        </p:nvCxnSpPr>
        <p:spPr>
          <a:xfrm flipH="1">
            <a:off x="3038555" y="4896749"/>
            <a:ext cx="578268" cy="69922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25" idx="0"/>
          </p:cNvCxnSpPr>
          <p:nvPr/>
        </p:nvCxnSpPr>
        <p:spPr>
          <a:xfrm>
            <a:off x="3584392" y="4896749"/>
            <a:ext cx="597601" cy="68702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3852529" y="4709282"/>
            <a:ext cx="728084"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Switch2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6" name="图片 35"/>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332469" y="4630258"/>
            <a:ext cx="540000" cy="442800"/>
          </a:xfrm>
          <a:prstGeom prst="rect">
            <a:avLst/>
          </a:prstGeom>
        </p:spPr>
      </p:pic>
      <p:sp>
        <p:nvSpPr>
          <p:cNvPr id="38" name="椭圆 27"/>
          <p:cNvSpPr/>
          <p:nvPr/>
        </p:nvSpPr>
        <p:spPr bwMode="auto">
          <a:xfrm>
            <a:off x="2766530" y="3945410"/>
            <a:ext cx="202155" cy="203965"/>
          </a:xfrm>
          <a:prstGeom prst="ellipse">
            <a:avLst/>
          </a:prstGeom>
          <a:solidFill>
            <a:srgbClr val="EC706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784225" rtl="0" eaLnBrk="0" fontAlgn="ctr" latinLnBrk="0" hangingPunct="0">
              <a:lnSpc>
                <a:spcPct val="100000"/>
              </a:lnSpc>
              <a:spcBef>
                <a:spcPct val="0"/>
              </a:spcBef>
              <a:spcAft>
                <a:spcPct val="0"/>
              </a:spcAft>
              <a:buClrTx/>
              <a:buSzTx/>
              <a:buFontTx/>
              <a:buNone/>
              <a:tabLst/>
            </a:pPr>
            <a:endParaRPr kumimoji="0" lang="en-US" altLang="zh-CN"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8" name="直接连接符 47"/>
          <p:cNvCxnSpPr>
            <a:endCxn id="67" idx="0"/>
          </p:cNvCxnSpPr>
          <p:nvPr/>
        </p:nvCxnSpPr>
        <p:spPr>
          <a:xfrm flipH="1">
            <a:off x="7735194" y="3855811"/>
            <a:ext cx="961290" cy="151042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endCxn id="63" idx="0"/>
          </p:cNvCxnSpPr>
          <p:nvPr/>
        </p:nvCxnSpPr>
        <p:spPr>
          <a:xfrm>
            <a:off x="8730779" y="3803383"/>
            <a:ext cx="1072090" cy="157522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8419308" y="3276293"/>
            <a:ext cx="64152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a:xfrm>
            <a:off x="7802084" y="3983600"/>
            <a:ext cx="707245" cy="261610"/>
          </a:xfrm>
          <a:prstGeom prst="rect">
            <a:avLst/>
          </a:prstGeom>
          <a:noFill/>
        </p:spPr>
        <p:txBody>
          <a:bodyPr wrap="none" rtlCol="0">
            <a:spAutoFit/>
          </a:bodyPr>
          <a:lstStyle/>
          <a:p>
            <a:pPr algn="ctr" fontAlgn="ctr"/>
            <a:r>
              <a:rPr lang="en-US" sz="1050" dirty="0" smtClean="0">
                <a:latin typeface="Huawei Sans" panose="020C0503030203020204" pitchFamily="34" charset="0"/>
              </a:rPr>
              <a:t>GE0/0/1</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a:xfrm>
            <a:off x="8948964" y="3973564"/>
            <a:ext cx="707245" cy="261610"/>
          </a:xfrm>
          <a:prstGeom prst="rect">
            <a:avLst/>
          </a:prstGeom>
          <a:noFill/>
        </p:spPr>
        <p:txBody>
          <a:bodyPr wrap="none" rtlCol="0">
            <a:spAutoFit/>
          </a:bodyPr>
          <a:lstStyle/>
          <a:p>
            <a:pPr algn="ctr" fontAlgn="ctr"/>
            <a:r>
              <a:rPr lang="en-US" sz="1050" dirty="0" smtClean="0">
                <a:latin typeface="Huawei Sans" panose="020C0503030203020204" pitchFamily="34" charset="0"/>
              </a:rPr>
              <a:t>GE0/0/2</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3" name="组合 52"/>
          <p:cNvGrpSpPr/>
          <p:nvPr/>
        </p:nvGrpSpPr>
        <p:grpSpPr>
          <a:xfrm>
            <a:off x="7449215" y="5366234"/>
            <a:ext cx="555510" cy="649542"/>
            <a:chOff x="4386209" y="5724718"/>
            <a:chExt cx="555510" cy="649542"/>
          </a:xfrm>
        </p:grpSpPr>
        <p:pic>
          <p:nvPicPr>
            <p:cNvPr id="67" name="图片 66" descr="PC.png"/>
            <p:cNvPicPr>
              <a:picLocks noChangeAspect="1"/>
            </p:cNvPicPr>
            <p:nvPr/>
          </p:nvPicPr>
          <p:blipFill>
            <a:blip r:embed="rId4" cstate="print"/>
            <a:stretch>
              <a:fillRect/>
            </a:stretch>
          </p:blipFill>
          <p:spPr>
            <a:xfrm>
              <a:off x="4402656" y="5724718"/>
              <a:ext cx="539063" cy="414000"/>
            </a:xfrm>
            <a:prstGeom prst="rect">
              <a:avLst/>
            </a:prstGeom>
          </p:spPr>
        </p:pic>
        <p:sp>
          <p:nvSpPr>
            <p:cNvPr id="68" name="文本框 67"/>
            <p:cNvSpPr txBox="1"/>
            <p:nvPr/>
          </p:nvSpPr>
          <p:spPr>
            <a:xfrm>
              <a:off x="4386209" y="6097261"/>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5" name="组合 54"/>
          <p:cNvGrpSpPr/>
          <p:nvPr/>
        </p:nvGrpSpPr>
        <p:grpSpPr>
          <a:xfrm>
            <a:off x="9533337" y="5378603"/>
            <a:ext cx="539063" cy="662971"/>
            <a:chOff x="6238525" y="5588742"/>
            <a:chExt cx="539063" cy="662971"/>
          </a:xfrm>
        </p:grpSpPr>
        <p:pic>
          <p:nvPicPr>
            <p:cNvPr id="63" name="图片 62" descr="PC.png"/>
            <p:cNvPicPr>
              <a:picLocks noChangeAspect="1"/>
            </p:cNvPicPr>
            <p:nvPr/>
          </p:nvPicPr>
          <p:blipFill>
            <a:blip r:embed="rId4" cstate="print"/>
            <a:stretch>
              <a:fillRect/>
            </a:stretch>
          </p:blipFill>
          <p:spPr>
            <a:xfrm>
              <a:off x="6238525" y="5588742"/>
              <a:ext cx="539063" cy="414000"/>
            </a:xfrm>
            <a:prstGeom prst="rect">
              <a:avLst/>
            </a:prstGeom>
          </p:spPr>
        </p:pic>
        <p:sp>
          <p:nvSpPr>
            <p:cNvPr id="64" name="文本框 63"/>
            <p:cNvSpPr txBox="1"/>
            <p:nvPr/>
          </p:nvSpPr>
          <p:spPr>
            <a:xfrm>
              <a:off x="6320006" y="5974714"/>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470069" y="3604593"/>
            <a:ext cx="540000" cy="442800"/>
          </a:xfrm>
          <a:prstGeom prst="rect">
            <a:avLst/>
          </a:prstGeom>
        </p:spPr>
      </p:pic>
      <p:sp>
        <p:nvSpPr>
          <p:cNvPr id="75" name="文本框 74"/>
          <p:cNvSpPr txBox="1"/>
          <p:nvPr/>
        </p:nvSpPr>
        <p:spPr>
          <a:xfrm>
            <a:off x="6742626" y="6024238"/>
            <a:ext cx="1561646" cy="253916"/>
          </a:xfrm>
          <a:prstGeom prst="rect">
            <a:avLst/>
          </a:prstGeom>
          <a:noFill/>
        </p:spPr>
        <p:txBody>
          <a:bodyPr wrap="none" rtlCol="0">
            <a:spAutoFit/>
          </a:bodyPr>
          <a:lstStyle/>
          <a:p>
            <a:pPr algn="ctr" fontAlgn="ctr"/>
            <a:r>
              <a:rPr lang="en-US" sz="1050" dirty="0" smtClean="0">
                <a:latin typeface="Huawei Sans" panose="020C0503030203020204" pitchFamily="34" charset="0"/>
              </a:rPr>
              <a:t>MAC: 0011-0022-0033</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76" name="表格 75"/>
          <p:cNvGraphicFramePr>
            <a:graphicFrameLocks noGrp="1"/>
          </p:cNvGraphicFramePr>
          <p:nvPr>
            <p:extLst>
              <p:ext uri="{D42A27DB-BD31-4B8C-83A1-F6EECF244321}">
                <p14:modId xmlns:p14="http://schemas.microsoft.com/office/powerpoint/2010/main" val="3048878283"/>
              </p:ext>
            </p:extLst>
          </p:nvPr>
        </p:nvGraphicFramePr>
        <p:xfrm>
          <a:off x="9084767" y="3205300"/>
          <a:ext cx="2680674" cy="653394"/>
        </p:xfrm>
        <a:graphic>
          <a:graphicData uri="http://schemas.openxmlformats.org/drawingml/2006/table">
            <a:tbl>
              <a:tblPr/>
              <a:tblGrid>
                <a:gridCol w="1029674">
                  <a:extLst>
                    <a:ext uri="{9D8B030D-6E8A-4147-A177-3AD203B41FA5}">
                      <a16:colId xmlns="" xmlns:a16="http://schemas.microsoft.com/office/drawing/2014/main" val="20000"/>
                    </a:ext>
                  </a:extLst>
                </a:gridCol>
                <a:gridCol w="1651000">
                  <a:extLst>
                    <a:ext uri="{9D8B030D-6E8A-4147-A177-3AD203B41FA5}">
                      <a16:colId xmlns="" xmlns:a16="http://schemas.microsoft.com/office/drawing/2014/main" val="20001"/>
                    </a:ext>
                  </a:extLst>
                </a:gridCol>
              </a:tblGrid>
              <a:tr h="308893">
                <a:tc>
                  <a:txBody>
                    <a:bodyPr/>
                    <a:lstStyle/>
                    <a:p>
                      <a:pPr algn="ctr" fontAlgn="ctr">
                        <a:lnSpc>
                          <a:spcPct val="100000"/>
                        </a:lnSpc>
                      </a:pPr>
                      <a:r>
                        <a:rPr lang="en-US" sz="1600" b="1" dirty="0" smtClean="0">
                          <a:solidFill>
                            <a:schemeClr val="bg1"/>
                          </a:solidFill>
                          <a:latin typeface="Huawei Sans" panose="020C0503030203020204" pitchFamily="34" charset="0"/>
                        </a:rPr>
                        <a:t>Port</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pPr>
                      <a:r>
                        <a:rPr lang="en-US" sz="1600" b="1" dirty="0" smtClean="0">
                          <a:solidFill>
                            <a:schemeClr val="bg1"/>
                          </a:solidFill>
                          <a:latin typeface="Huawei Sans" panose="020C0503030203020204" pitchFamily="34" charset="0"/>
                        </a:rPr>
                        <a:t>MAC</a:t>
                      </a:r>
                      <a:endParaRPr lang="en-US" altLang="zh-CN" sz="16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37554">
                <a:tc>
                  <a:txBody>
                    <a:bodyPr/>
                    <a:lstStyle/>
                    <a:p>
                      <a:pPr algn="ctr" fontAlgn="ctr">
                        <a:lnSpc>
                          <a:spcPct val="100000"/>
                        </a:lnSpc>
                      </a:pPr>
                      <a:r>
                        <a:rPr lang="en-US" sz="1400" dirty="0" smtClean="0">
                          <a:latin typeface="Huawei Sans" panose="020C0503030203020204" pitchFamily="34" charset="0"/>
                        </a:rPr>
                        <a:t>GE0/0/1</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400" dirty="0" smtClean="0">
                          <a:latin typeface="Huawei Sans" panose="020C0503030203020204" pitchFamily="34" charset="0"/>
                        </a:rPr>
                        <a:t>0011-0022-0033</a:t>
                      </a:r>
                      <a:endParaRPr lang="en-US" altLang="zh-CN"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82" name="文本框 81"/>
          <p:cNvSpPr txBox="1"/>
          <p:nvPr/>
        </p:nvSpPr>
        <p:spPr>
          <a:xfrm>
            <a:off x="8928125" y="6033879"/>
            <a:ext cx="1561646" cy="253916"/>
          </a:xfrm>
          <a:prstGeom prst="rect">
            <a:avLst/>
          </a:prstGeom>
          <a:noFill/>
        </p:spPr>
        <p:txBody>
          <a:bodyPr wrap="none" rtlCol="0">
            <a:spAutoFit/>
          </a:bodyPr>
          <a:lstStyle/>
          <a:p>
            <a:pPr algn="ctr" fontAlgn="ctr"/>
            <a:r>
              <a:rPr lang="en-US" sz="1050" dirty="0" smtClean="0">
                <a:latin typeface="Huawei Sans" panose="020C0503030203020204" pitchFamily="34" charset="0"/>
              </a:rPr>
              <a:t>MAC: 0011-0022-0033</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Right Arrow 157"/>
          <p:cNvSpPr/>
          <p:nvPr/>
        </p:nvSpPr>
        <p:spPr>
          <a:xfrm>
            <a:off x="8235350" y="5614482"/>
            <a:ext cx="647343" cy="356242"/>
          </a:xfrm>
          <a:prstGeom prst="rightArrow">
            <a:avLst>
              <a:gd name="adj1" fmla="val 47130"/>
              <a:gd name="adj2" fmla="val 5713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椭圆 27"/>
          <p:cNvSpPr/>
          <p:nvPr/>
        </p:nvSpPr>
        <p:spPr bwMode="auto">
          <a:xfrm>
            <a:off x="8805861" y="3945410"/>
            <a:ext cx="202155" cy="203965"/>
          </a:xfrm>
          <a:prstGeom prst="ellipse">
            <a:avLst/>
          </a:prstGeom>
          <a:solidFill>
            <a:srgbClr val="EC706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784225" rtl="0" eaLnBrk="0" fontAlgn="ctr" latinLnBrk="0" hangingPunct="0">
              <a:lnSpc>
                <a:spcPct val="100000"/>
              </a:lnSpc>
              <a:spcBef>
                <a:spcPct val="0"/>
              </a:spcBef>
              <a:spcAft>
                <a:spcPct val="0"/>
              </a:spcAft>
              <a:buClrTx/>
              <a:buSzTx/>
              <a:buFontTx/>
              <a:buNone/>
              <a:tabLst/>
            </a:pPr>
            <a:endParaRPr kumimoji="0" lang="en-US" altLang="zh-CN"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798193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algn="l" fontAlgn="ctr"/>
            <a:r>
              <a:rPr lang="en-US" sz="1600" dirty="0" smtClean="0">
                <a:latin typeface="Huawei Sans" panose="020C0503030203020204" pitchFamily="34" charset="0"/>
              </a:rPr>
              <a:t>You can configure port security on a specified interface of a switch to limit the number of MAC address entries learned by the interface and configure a punishment action when the number of learned MAC address entries exceeds the threshold.</a:t>
            </a:r>
          </a:p>
          <a:p>
            <a:pPr algn="l" fontAlgn="ctr"/>
            <a:r>
              <a:rPr lang="en-US" sz="1600" dirty="0" smtClean="0">
                <a:latin typeface="Huawei Sans" panose="020C0503030203020204" pitchFamily="34" charset="0"/>
              </a:rPr>
              <a:t>Port security converts dynamic MAC addresses learned on an interface into secure MAC addresses (including dynamic and static secure MAC addresses, and sticky MAC addresses). This function prevents unauthorized users from communicating with the switch using this interface and therefore enhances device security.</a:t>
            </a:r>
          </a:p>
          <a:p>
            <a:pPr algn="l" fontAlgn="ctr"/>
            <a:endParaRPr lang="en-US" altLang="zh-CN" sz="16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Introduction to Port Security</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1856669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a:lstStyle/>
          <a:p>
            <a:pPr algn="l" fontAlgn="ctr"/>
            <a:r>
              <a:rPr lang="en-US" sz="1800" dirty="0" smtClean="0">
                <a:latin typeface="Huawei Sans" panose="020C0503030203020204" pitchFamily="34" charset="0"/>
              </a:rPr>
              <a:t>Secure MAC addresses are classified into the following types.</a:t>
            </a:r>
            <a:endParaRPr lang="en-US" altLang="zh-CN" sz="1800" dirty="0" smtClean="0">
              <a:latin typeface="Huawei Sans" panose="020C0503030203020204" pitchFamily="34" charset="0"/>
              <a:sym typeface="Huawei Sans" panose="020C0503030203020204" pitchFamily="34" charset="0"/>
            </a:endParaRPr>
          </a:p>
          <a:p>
            <a:pPr algn="l" fontAlgn="ctr"/>
            <a:endParaRPr lang="en-US" altLang="zh-CN" sz="1800" dirty="0" smtClean="0">
              <a:latin typeface="Huawei Sans" panose="020C0503030203020204" pitchFamily="34" charset="0"/>
              <a:sym typeface="Huawei Sans" panose="020C0503030203020204" pitchFamily="34" charset="0"/>
            </a:endParaRPr>
          </a:p>
          <a:p>
            <a:pPr algn="l" fontAlgn="ctr"/>
            <a:endParaRPr lang="en-US" altLang="zh-CN" sz="1800" dirty="0" smtClean="0">
              <a:latin typeface="Huawei Sans" panose="020C0503030203020204" pitchFamily="34" charset="0"/>
              <a:sym typeface="Huawei Sans" panose="020C0503030203020204" pitchFamily="34" charset="0"/>
            </a:endParaRPr>
          </a:p>
          <a:p>
            <a:pPr algn="l" fontAlgn="ctr"/>
            <a:endParaRPr lang="en-US" altLang="zh-CN" sz="1800" dirty="0" smtClean="0">
              <a:latin typeface="Huawei Sans" panose="020C0503030203020204" pitchFamily="34" charset="0"/>
              <a:sym typeface="Huawei Sans" panose="020C0503030203020204" pitchFamily="34" charset="0"/>
            </a:endParaRPr>
          </a:p>
          <a:p>
            <a:pPr algn="l" fontAlgn="ctr"/>
            <a:endParaRPr lang="en-US" altLang="zh-CN" sz="1800" dirty="0" smtClean="0">
              <a:latin typeface="Huawei Sans" panose="020C0503030203020204" pitchFamily="34" charset="0"/>
              <a:sym typeface="Huawei Sans" panose="020C0503030203020204" pitchFamily="34" charset="0"/>
            </a:endParaRPr>
          </a:p>
          <a:p>
            <a:pPr algn="l" fontAlgn="ctr"/>
            <a:endParaRPr lang="en-US" altLang="zh-CN" sz="1800" dirty="0" smtClean="0">
              <a:latin typeface="Huawei Sans" panose="020C0503030203020204" pitchFamily="34" charset="0"/>
              <a:sym typeface="Huawei Sans" panose="020C0503030203020204" pitchFamily="34" charset="0"/>
            </a:endParaRPr>
          </a:p>
          <a:p>
            <a:pPr algn="l" fontAlgn="ctr"/>
            <a:r>
              <a:rPr lang="en-US" sz="1800" dirty="0" smtClean="0">
                <a:latin typeface="Huawei Sans" panose="020C0503030203020204" pitchFamily="34" charset="0"/>
              </a:rPr>
              <a:t>Secure MAC addresses are usually used together with security protection actions. Common security protection actions are as follows:</a:t>
            </a:r>
            <a:endParaRPr lang="en-US" altLang="zh-CN" sz="1800" dirty="0" smtClean="0">
              <a:latin typeface="Huawei Sans" panose="020C0503030203020204" pitchFamily="34" charset="0"/>
              <a:sym typeface="Huawei Sans" panose="020C0503030203020204" pitchFamily="34" charset="0"/>
            </a:endParaRPr>
          </a:p>
          <a:p>
            <a:pPr marL="623888" lvl="1" indent="-298450" fontAlgn="ctr"/>
            <a:r>
              <a:rPr lang="en-US" sz="1600" dirty="0" smtClean="0">
                <a:latin typeface="Huawei Sans" panose="020C0503030203020204" pitchFamily="34" charset="0"/>
              </a:rPr>
              <a:t>Restrict: Discards packets with a nonexistent source MAC address and sends a trap. </a:t>
            </a:r>
            <a:endParaRPr lang="en-US" altLang="zh-CN" sz="1600" dirty="0" smtClean="0">
              <a:latin typeface="Huawei Sans" panose="020C0503030203020204" pitchFamily="34" charset="0"/>
              <a:sym typeface="Huawei Sans" panose="020C0503030203020204" pitchFamily="34" charset="0"/>
            </a:endParaRPr>
          </a:p>
          <a:p>
            <a:pPr marL="623888" lvl="1" indent="-298450" fontAlgn="ctr"/>
            <a:r>
              <a:rPr lang="en-US" sz="1600" dirty="0" smtClean="0">
                <a:latin typeface="Huawei Sans" panose="020C0503030203020204" pitchFamily="34" charset="0"/>
              </a:rPr>
              <a:t>Protect: Discards packets with a nonexistent source MAC address but does not send a trap.</a:t>
            </a:r>
            <a:endParaRPr lang="en-US" altLang="zh-CN" sz="1600" dirty="0" smtClean="0">
              <a:latin typeface="Huawei Sans" panose="020C0503030203020204" pitchFamily="34" charset="0"/>
              <a:sym typeface="Huawei Sans" panose="020C0503030203020204" pitchFamily="34" charset="0"/>
            </a:endParaRPr>
          </a:p>
          <a:p>
            <a:pPr marL="623888" lvl="1" indent="-298450" fontAlgn="ctr"/>
            <a:r>
              <a:rPr lang="en-US" sz="1600" dirty="0" smtClean="0">
                <a:latin typeface="Huawei Sans" panose="020C0503030203020204" pitchFamily="34" charset="0"/>
              </a:rPr>
              <a:t>Shutdown: Sets the interface state to error-down and generates an alarm.</a:t>
            </a:r>
            <a:endParaRPr lang="en-US" altLang="zh-CN" sz="1600" dirty="0" smtClean="0">
              <a:latin typeface="Huawei Sans" panose="020C0503030203020204" pitchFamily="34" charset="0"/>
              <a:sym typeface="Huawei Sans" panose="020C0503030203020204" pitchFamily="34" charset="0"/>
            </a:endParaRPr>
          </a:p>
          <a:p>
            <a:pPr marL="403039" lvl="1" indent="0" fontAlgn="ctr">
              <a:buNone/>
            </a:pPr>
            <a:endParaRPr lang="en-US" altLang="zh-CN" sz="1600" dirty="0" smtClean="0">
              <a:latin typeface="Huawei Sans" panose="020C0503030203020204" pitchFamily="34" charset="0"/>
              <a:sym typeface="Huawei Sans" panose="020C0503030203020204" pitchFamily="34" charset="0"/>
            </a:endParaRPr>
          </a:p>
          <a:p>
            <a:pPr lvl="1" fontAlgn="ctr"/>
            <a:endParaRPr lang="en-US" altLang="zh-CN" sz="16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Working Mechanism of Port Security</a:t>
            </a:r>
            <a:endParaRPr lang="en-US" altLang="zh-CN" dirty="0">
              <a:latin typeface="Huawei Sans" panose="020C0503030203020204" pitchFamily="34" charset="0"/>
              <a:sym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847826667"/>
              </p:ext>
            </p:extLst>
          </p:nvPr>
        </p:nvGraphicFramePr>
        <p:xfrm>
          <a:off x="819299" y="1828038"/>
          <a:ext cx="10629601" cy="2238720"/>
        </p:xfrm>
        <a:graphic>
          <a:graphicData uri="http://schemas.openxmlformats.org/drawingml/2006/table">
            <a:tbl>
              <a:tblPr/>
              <a:tblGrid>
                <a:gridCol w="1495276"/>
                <a:gridCol w="4400550"/>
                <a:gridCol w="4733775"/>
              </a:tblGrid>
              <a:tr h="255150">
                <a:tc>
                  <a:txBody>
                    <a:bodyPr/>
                    <a:lstStyle/>
                    <a:p>
                      <a:pPr algn="ctr" rtl="0" fontAlgn="ctr"/>
                      <a:r>
                        <a:rPr lang="en-US" sz="1600" b="1" dirty="0" smtClean="0">
                          <a:solidFill>
                            <a:srgbClr val="FFFFFF"/>
                          </a:solidFill>
                          <a:latin typeface="Huawei Sans" panose="020C0503030203020204" pitchFamily="34" charset="0"/>
                        </a:rPr>
                        <a:t>Type</a:t>
                      </a:r>
                      <a:endParaRPr lang="en-US" sz="1600" b="1" dirty="0">
                        <a:solidFill>
                          <a:srgbClr val="FFFFFF"/>
                        </a:solidFill>
                        <a:latin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a:txBody>
                    <a:bodyPr/>
                    <a:lstStyle/>
                    <a:p>
                      <a:pPr algn="ctr" rtl="0" fontAlgn="ctr"/>
                      <a:r>
                        <a:rPr lang="en-US" sz="1600" b="1" dirty="0" smtClean="0">
                          <a:solidFill>
                            <a:srgbClr val="FFFFFF"/>
                          </a:solidFill>
                          <a:latin typeface="Huawei Sans" panose="020C0503030203020204" pitchFamily="34" charset="0"/>
                        </a:rPr>
                        <a:t>Definition</a:t>
                      </a:r>
                      <a:endParaRPr lang="en-US" sz="1600" b="1" dirty="0">
                        <a:solidFill>
                          <a:srgbClr val="FFFFFF"/>
                        </a:solidFill>
                        <a:latin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c>
                  <a:txBody>
                    <a:bodyPr/>
                    <a:lstStyle/>
                    <a:p>
                      <a:pPr algn="ctr" rtl="0" fontAlgn="ctr"/>
                      <a:r>
                        <a:rPr lang="en-US" sz="1600" b="1" dirty="0" smtClean="0">
                          <a:solidFill>
                            <a:srgbClr val="FFFFFF"/>
                          </a:solidFill>
                          <a:latin typeface="Huawei Sans" panose="020C0503030203020204" pitchFamily="34" charset="0"/>
                        </a:rPr>
                        <a:t>Characteristics</a:t>
                      </a:r>
                      <a:endParaRPr lang="en-US" sz="1600" b="1" dirty="0">
                        <a:solidFill>
                          <a:srgbClr val="FFFFFF"/>
                        </a:solidFill>
                        <a:latin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solidFill>
                      <a:srgbClr val="00B0F0"/>
                    </a:solidFill>
                  </a:tcPr>
                </a:tc>
              </a:tr>
              <a:tr h="653462">
                <a:tc>
                  <a:txBody>
                    <a:bodyPr/>
                    <a:lstStyle/>
                    <a:p>
                      <a:pPr algn="ctr" rtl="0" fontAlgn="ctr"/>
                      <a:r>
                        <a:rPr lang="en-US" sz="1400" dirty="0" smtClean="0">
                          <a:solidFill>
                            <a:srgbClr val="000000"/>
                          </a:solidFill>
                          <a:latin typeface="Huawei Sans" panose="020C0503030203020204" pitchFamily="34" charset="0"/>
                        </a:rPr>
                        <a:t>Secure dynamic MAC address</a:t>
                      </a:r>
                      <a:endParaRPr lang="en-US" sz="1400" dirty="0">
                        <a:solidFill>
                          <a:srgbClr val="000000"/>
                        </a:solidFill>
                        <a:latin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rtl="0" fontAlgn="ctr"/>
                      <a:r>
                        <a:rPr lang="en-US" sz="1400" dirty="0" smtClean="0">
                          <a:solidFill>
                            <a:srgbClr val="000000"/>
                          </a:solidFill>
                          <a:latin typeface="Huawei Sans" panose="020C0503030203020204" pitchFamily="34" charset="0"/>
                        </a:rPr>
                        <a:t>MAC address that is converted on an interface with port security enabled but sticky MAC disabled</a:t>
                      </a:r>
                      <a:endParaRPr lang="en-US" sz="1400" dirty="0">
                        <a:solidFill>
                          <a:srgbClr val="000000"/>
                        </a:solidFill>
                        <a:latin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rtl="0" fontAlgn="ctr"/>
                      <a:r>
                        <a:rPr lang="en-US" sz="1400" dirty="0" smtClean="0">
                          <a:solidFill>
                            <a:srgbClr val="000000"/>
                          </a:solidFill>
                          <a:latin typeface="Huawei Sans" panose="020C0503030203020204" pitchFamily="34" charset="0"/>
                        </a:rPr>
                        <a:t>After a device restarts, dynamic secure MAC addresses are lost and need to be relearned. By default, dynamic secure MAC addresses are not aged out, and can be aged out only when the aging time is set.</a:t>
                      </a:r>
                      <a:endParaRPr lang="en-US" sz="1400" dirty="0">
                        <a:solidFill>
                          <a:srgbClr val="000000"/>
                        </a:solidFill>
                        <a:latin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391037">
                <a:tc>
                  <a:txBody>
                    <a:bodyPr/>
                    <a:lstStyle/>
                    <a:p>
                      <a:pPr algn="ctr" rtl="0" fontAlgn="ctr"/>
                      <a:r>
                        <a:rPr lang="en-US" sz="1400" dirty="0" smtClean="0">
                          <a:solidFill>
                            <a:srgbClr val="000000"/>
                          </a:solidFill>
                          <a:latin typeface="Huawei Sans" panose="020C0503030203020204" pitchFamily="34" charset="0"/>
                        </a:rPr>
                        <a:t>Secure static MAC address</a:t>
                      </a:r>
                      <a:endParaRPr lang="en-US" sz="1400" dirty="0">
                        <a:solidFill>
                          <a:srgbClr val="000000"/>
                        </a:solidFill>
                        <a:latin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rtl="0" fontAlgn="ctr"/>
                      <a:r>
                        <a:rPr lang="en-US" sz="1400" dirty="0" smtClean="0">
                          <a:solidFill>
                            <a:srgbClr val="000000"/>
                          </a:solidFill>
                          <a:latin typeface="Huawei Sans" panose="020C0503030203020204" pitchFamily="34" charset="0"/>
                        </a:rPr>
                        <a:t>MAC address that is manually configured on an interface with port security enabled</a:t>
                      </a:r>
                      <a:endParaRPr lang="en-US" sz="1400" dirty="0">
                        <a:solidFill>
                          <a:srgbClr val="000000"/>
                        </a:solidFill>
                        <a:latin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rtl="0" fontAlgn="ctr"/>
                      <a:r>
                        <a:rPr lang="en-US" sz="1400" dirty="0" smtClean="0">
                          <a:solidFill>
                            <a:srgbClr val="000000"/>
                          </a:solidFill>
                          <a:latin typeface="Huawei Sans" panose="020C0503030203020204" pitchFamily="34" charset="0"/>
                        </a:rPr>
                        <a:t>Secure</a:t>
                      </a:r>
                      <a:r>
                        <a:rPr lang="en-US" sz="1400" baseline="0" dirty="0" smtClean="0">
                          <a:solidFill>
                            <a:srgbClr val="000000"/>
                          </a:solidFill>
                          <a:latin typeface="Huawei Sans" panose="020C0503030203020204" pitchFamily="34" charset="0"/>
                        </a:rPr>
                        <a:t> static</a:t>
                      </a:r>
                      <a:r>
                        <a:rPr lang="en-US" sz="1400" dirty="0" smtClean="0">
                          <a:solidFill>
                            <a:srgbClr val="000000"/>
                          </a:solidFill>
                          <a:latin typeface="Huawei Sans" panose="020C0503030203020204" pitchFamily="34" charset="0"/>
                        </a:rPr>
                        <a:t> MAC addresses are not aged out and are not lost after a device restart.</a:t>
                      </a:r>
                      <a:endParaRPr lang="en-US" sz="1400" dirty="0">
                        <a:solidFill>
                          <a:srgbClr val="000000"/>
                        </a:solidFill>
                        <a:latin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r h="387040">
                <a:tc>
                  <a:txBody>
                    <a:bodyPr/>
                    <a:lstStyle/>
                    <a:p>
                      <a:pPr algn="ctr" rtl="0" fontAlgn="ctr"/>
                      <a:r>
                        <a:rPr lang="en-US" sz="1400" dirty="0" smtClean="0">
                          <a:solidFill>
                            <a:srgbClr val="000000"/>
                          </a:solidFill>
                          <a:latin typeface="Huawei Sans" panose="020C0503030203020204" pitchFamily="34" charset="0"/>
                        </a:rPr>
                        <a:t>Sticky MAC address</a:t>
                      </a:r>
                      <a:endParaRPr lang="en-US" sz="1400" dirty="0">
                        <a:solidFill>
                          <a:srgbClr val="000000"/>
                        </a:solidFill>
                        <a:latin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rtl="0" fontAlgn="ctr"/>
                      <a:r>
                        <a:rPr lang="en-US" sz="1400" dirty="0" smtClean="0">
                          <a:solidFill>
                            <a:srgbClr val="000000"/>
                          </a:solidFill>
                          <a:latin typeface="Huawei Sans" panose="020C0503030203020204" pitchFamily="34" charset="0"/>
                        </a:rPr>
                        <a:t>MAC address that is converted on an interface with both port security and sticky MAC enabled</a:t>
                      </a:r>
                      <a:endParaRPr lang="en-US" sz="1400" dirty="0">
                        <a:solidFill>
                          <a:srgbClr val="000000"/>
                        </a:solidFill>
                        <a:latin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c>
                  <a:txBody>
                    <a:bodyPr/>
                    <a:lstStyle/>
                    <a:p>
                      <a:pPr algn="l" rtl="0" fontAlgn="ctr"/>
                      <a:r>
                        <a:rPr lang="en-US" sz="1400" dirty="0" smtClean="0">
                          <a:solidFill>
                            <a:srgbClr val="000000"/>
                          </a:solidFill>
                          <a:latin typeface="Huawei Sans" panose="020C0503030203020204" pitchFamily="34" charset="0"/>
                        </a:rPr>
                        <a:t>Sticky MAC addresses are not aged out and are not lost after a device restart.</a:t>
                      </a:r>
                      <a:endParaRPr lang="en-US" sz="1400" dirty="0">
                        <a:solidFill>
                          <a:srgbClr val="000000"/>
                        </a:solidFill>
                        <a:latin typeface="Huawei Sans" panose="020C0503030203020204" pitchFamily="34" charset="0"/>
                      </a:endParaRPr>
                    </a:p>
                  </a:txBody>
                  <a:tcPr marL="72000" marR="72000" marT="36000" marB="36000" anchor="ctr">
                    <a:lnL w="12700" cap="flat" cmpd="sng" algn="ctr">
                      <a:solidFill>
                        <a:srgbClr val="99CCFF"/>
                      </a:solidFill>
                      <a:prstDash val="solid"/>
                      <a:round/>
                      <a:headEnd type="none" w="med" len="med"/>
                      <a:tailEnd type="none" w="med" len="med"/>
                    </a:lnL>
                    <a:lnR w="12700" cap="flat" cmpd="sng" algn="ctr">
                      <a:solidFill>
                        <a:srgbClr val="99CCFF"/>
                      </a:solidFill>
                      <a:prstDash val="solid"/>
                      <a:round/>
                      <a:headEnd type="none" w="med" len="med"/>
                      <a:tailEnd type="none" w="med" len="med"/>
                    </a:lnR>
                    <a:lnT w="12700" cap="flat" cmpd="sng" algn="ctr">
                      <a:solidFill>
                        <a:srgbClr val="99CCFF"/>
                      </a:solidFill>
                      <a:prstDash val="solid"/>
                      <a:round/>
                      <a:headEnd type="none" w="med" len="med"/>
                      <a:tailEnd type="none" w="med" len="med"/>
                    </a:lnT>
                    <a:lnB w="12700" cap="flat" cmpd="sng" algn="ctr">
                      <a:solidFill>
                        <a:srgbClr val="99CC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297635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44851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圆角矩形 55"/>
          <p:cNvSpPr/>
          <p:nvPr/>
        </p:nvSpPr>
        <p:spPr>
          <a:xfrm>
            <a:off x="4604052" y="3063056"/>
            <a:ext cx="1451670" cy="1631257"/>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56"/>
          <p:cNvSpPr/>
          <p:nvPr/>
        </p:nvSpPr>
        <p:spPr>
          <a:xfrm>
            <a:off x="6879004" y="3063055"/>
            <a:ext cx="1444752" cy="1631257"/>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54"/>
          <p:cNvSpPr/>
          <p:nvPr/>
        </p:nvSpPr>
        <p:spPr>
          <a:xfrm>
            <a:off x="2225212" y="3063056"/>
            <a:ext cx="1908047" cy="1631257"/>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Application of Port Security</a:t>
            </a:r>
            <a:endParaRPr lang="en-US" altLang="zh-CN" dirty="0">
              <a:latin typeface="Huawei Sans" panose="020C0503030203020204" pitchFamily="34" charset="0"/>
              <a:sym typeface="Huawei Sans" panose="020C0503030203020204" pitchFamily="34" charset="0"/>
            </a:endParaRPr>
          </a:p>
        </p:txBody>
      </p:sp>
      <p:pic>
        <p:nvPicPr>
          <p:cNvPr id="45" name="图片 44" descr="PC.png"/>
          <p:cNvPicPr>
            <a:picLocks noChangeAspect="1"/>
          </p:cNvPicPr>
          <p:nvPr/>
        </p:nvPicPr>
        <p:blipFill>
          <a:blip r:embed="rId3" cstate="print"/>
          <a:stretch>
            <a:fillRect/>
          </a:stretch>
        </p:blipFill>
        <p:spPr>
          <a:xfrm>
            <a:off x="5087251" y="3859856"/>
            <a:ext cx="539063" cy="414000"/>
          </a:xfrm>
          <a:prstGeom prst="rect">
            <a:avLst/>
          </a:prstGeom>
        </p:spPr>
      </p:pic>
      <p:grpSp>
        <p:nvGrpSpPr>
          <p:cNvPr id="58" name="组合 57"/>
          <p:cNvGrpSpPr/>
          <p:nvPr/>
        </p:nvGrpSpPr>
        <p:grpSpPr>
          <a:xfrm>
            <a:off x="7062060" y="3840163"/>
            <a:ext cx="1161715" cy="414000"/>
            <a:chOff x="7632286" y="4093463"/>
            <a:chExt cx="1161715" cy="414000"/>
          </a:xfrm>
        </p:grpSpPr>
        <p:pic>
          <p:nvPicPr>
            <p:cNvPr id="46" name="图片 45" descr="PC.png"/>
            <p:cNvPicPr>
              <a:picLocks noChangeAspect="1"/>
            </p:cNvPicPr>
            <p:nvPr/>
          </p:nvPicPr>
          <p:blipFill>
            <a:blip r:embed="rId3" cstate="print"/>
            <a:stretch>
              <a:fillRect/>
            </a:stretch>
          </p:blipFill>
          <p:spPr>
            <a:xfrm>
              <a:off x="8254938" y="4093463"/>
              <a:ext cx="539063" cy="414000"/>
            </a:xfrm>
            <a:prstGeom prst="rect">
              <a:avLst/>
            </a:prstGeom>
          </p:spPr>
        </p:pic>
        <p:pic>
          <p:nvPicPr>
            <p:cNvPr id="47" name="图片 46" descr="PC.png"/>
            <p:cNvPicPr>
              <a:picLocks noChangeAspect="1"/>
            </p:cNvPicPr>
            <p:nvPr/>
          </p:nvPicPr>
          <p:blipFill>
            <a:blip r:embed="rId3" cstate="print"/>
            <a:stretch>
              <a:fillRect/>
            </a:stretch>
          </p:blipFill>
          <p:spPr>
            <a:xfrm>
              <a:off x="7632286" y="4093463"/>
              <a:ext cx="539063" cy="414000"/>
            </a:xfrm>
            <a:prstGeom prst="rect">
              <a:avLst/>
            </a:prstGeom>
          </p:spPr>
        </p:pic>
      </p:grpSp>
      <p:grpSp>
        <p:nvGrpSpPr>
          <p:cNvPr id="51" name="组合 50"/>
          <p:cNvGrpSpPr/>
          <p:nvPr/>
        </p:nvGrpSpPr>
        <p:grpSpPr>
          <a:xfrm>
            <a:off x="3009632" y="1279999"/>
            <a:ext cx="4653974" cy="2350775"/>
            <a:chOff x="3478992" y="1380767"/>
            <a:chExt cx="4653974" cy="2350775"/>
          </a:xfrm>
        </p:grpSpPr>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20955" y="1380767"/>
              <a:ext cx="1443556" cy="695898"/>
            </a:xfrm>
            <a:prstGeom prst="rect">
              <a:avLst/>
            </a:prstGeom>
          </p:spPr>
        </p:pic>
        <p:pic>
          <p:nvPicPr>
            <p:cNvPr id="7" name="图片 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478992" y="3284953"/>
              <a:ext cx="540000" cy="442800"/>
            </a:xfrm>
            <a:prstGeom prst="rect">
              <a:avLst/>
            </a:prstGeom>
          </p:spPr>
        </p:pic>
        <p:sp>
          <p:nvSpPr>
            <p:cNvPr id="15" name="文本框 14"/>
            <p:cNvSpPr txBox="1"/>
            <p:nvPr/>
          </p:nvSpPr>
          <p:spPr>
            <a:xfrm>
              <a:off x="4759479" y="2075869"/>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a:xfrm>
              <a:off x="5775652" y="2505813"/>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6077443" y="2100178"/>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a:off x="5366262" y="1532315"/>
              <a:ext cx="1023037" cy="369332"/>
            </a:xfrm>
            <a:prstGeom prst="rect">
              <a:avLst/>
            </a:prstGeom>
            <a:noFill/>
          </p:spPr>
          <p:txBody>
            <a:bodyPr wrap="none" rtlCol="0">
              <a:spAutoFit/>
            </a:bodyPr>
            <a:lstStyle/>
            <a:p>
              <a:pPr fontAlgn="ctr"/>
              <a:r>
                <a:rPr lang="en-US" dirty="0" smtClean="0">
                  <a:latin typeface="Huawei Sans" panose="020C0503030203020204" pitchFamily="34" charset="0"/>
                </a:rPr>
                <a:t>Intranet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1" name="图片 3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555674" y="3288742"/>
              <a:ext cx="540000" cy="442800"/>
            </a:xfrm>
            <a:prstGeom prst="rect">
              <a:avLst/>
            </a:prstGeom>
          </p:spPr>
        </p:pic>
        <p:pic>
          <p:nvPicPr>
            <p:cNvPr id="32" name="图片 31"/>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7592966" y="3288742"/>
              <a:ext cx="540000" cy="442800"/>
            </a:xfrm>
            <a:prstGeom prst="rect">
              <a:avLst/>
            </a:prstGeom>
          </p:spPr>
        </p:pic>
        <p:cxnSp>
          <p:nvCxnSpPr>
            <p:cNvPr id="34" name="直接连接符 33"/>
            <p:cNvCxnSpPr>
              <a:endCxn id="7" idx="0"/>
            </p:cNvCxnSpPr>
            <p:nvPr/>
          </p:nvCxnSpPr>
          <p:spPr>
            <a:xfrm flipH="1">
              <a:off x="3748992" y="2126676"/>
              <a:ext cx="2088144" cy="115827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1" idx="0"/>
            </p:cNvCxnSpPr>
            <p:nvPr/>
          </p:nvCxnSpPr>
          <p:spPr>
            <a:xfrm>
              <a:off x="5825674" y="2126676"/>
              <a:ext cx="0" cy="116206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endCxn id="32" idx="0"/>
            </p:cNvCxnSpPr>
            <p:nvPr/>
          </p:nvCxnSpPr>
          <p:spPr>
            <a:xfrm>
              <a:off x="5825674" y="2121451"/>
              <a:ext cx="2037292" cy="11672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5561095" y="1910068"/>
              <a:ext cx="540000" cy="442800"/>
            </a:xfrm>
            <a:prstGeom prst="rect">
              <a:avLst/>
            </a:prstGeom>
          </p:spPr>
        </p:pic>
      </p:grpSp>
      <p:grpSp>
        <p:nvGrpSpPr>
          <p:cNvPr id="53" name="组合 52"/>
          <p:cNvGrpSpPr/>
          <p:nvPr/>
        </p:nvGrpSpPr>
        <p:grpSpPr>
          <a:xfrm>
            <a:off x="2319150" y="3859856"/>
            <a:ext cx="1722832" cy="436612"/>
            <a:chOff x="2661004" y="4809980"/>
            <a:chExt cx="1722832" cy="436612"/>
          </a:xfrm>
        </p:grpSpPr>
        <p:pic>
          <p:nvPicPr>
            <p:cNvPr id="8" name="图片 7" descr="PC.png"/>
            <p:cNvPicPr>
              <a:picLocks noChangeAspect="1"/>
            </p:cNvPicPr>
            <p:nvPr/>
          </p:nvPicPr>
          <p:blipFill>
            <a:blip r:embed="rId3" cstate="print"/>
            <a:stretch>
              <a:fillRect/>
            </a:stretch>
          </p:blipFill>
          <p:spPr>
            <a:xfrm>
              <a:off x="3844773" y="4832592"/>
              <a:ext cx="539063" cy="414000"/>
            </a:xfrm>
            <a:prstGeom prst="rect">
              <a:avLst/>
            </a:prstGeom>
          </p:spPr>
        </p:pic>
        <p:pic>
          <p:nvPicPr>
            <p:cNvPr id="10" name="图片 9" descr="PC.png"/>
            <p:cNvPicPr>
              <a:picLocks noChangeAspect="1"/>
            </p:cNvPicPr>
            <p:nvPr/>
          </p:nvPicPr>
          <p:blipFill>
            <a:blip r:embed="rId3" cstate="print"/>
            <a:stretch>
              <a:fillRect/>
            </a:stretch>
          </p:blipFill>
          <p:spPr>
            <a:xfrm>
              <a:off x="2661004" y="4832592"/>
              <a:ext cx="539063" cy="414000"/>
            </a:xfrm>
            <a:prstGeom prst="rect">
              <a:avLst/>
            </a:prstGeom>
          </p:spPr>
        </p:pic>
        <p:sp>
          <p:nvSpPr>
            <p:cNvPr id="52" name="文本框 51"/>
            <p:cNvSpPr txBox="1"/>
            <p:nvPr/>
          </p:nvSpPr>
          <p:spPr>
            <a:xfrm>
              <a:off x="3283656" y="4809980"/>
              <a:ext cx="343364" cy="369332"/>
            </a:xfrm>
            <a:prstGeom prst="rect">
              <a:avLst/>
            </a:prstGeom>
            <a:noFill/>
          </p:spPr>
          <p:txBody>
            <a:bodyPr wrap="none" rtlCol="0">
              <a:spAutoFit/>
            </a:bodyPr>
            <a:lstStyle/>
            <a:p>
              <a:pPr fontAlgn="ctr"/>
              <a:r>
                <a:rPr lang="en-US" dirty="0" smtClean="0">
                  <a:latin typeface="Huawei Sans" panose="020C0503030203020204" pitchFamily="34" charset="0"/>
                </a:rPr>
                <a:t>...</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9" name="文本框 58"/>
          <p:cNvSpPr txBox="1"/>
          <p:nvPr/>
        </p:nvSpPr>
        <p:spPr>
          <a:xfrm>
            <a:off x="6854379" y="4324980"/>
            <a:ext cx="1505540" cy="338554"/>
          </a:xfrm>
          <a:prstGeom prst="rect">
            <a:avLst/>
          </a:prstGeom>
          <a:noFill/>
        </p:spPr>
        <p:txBody>
          <a:bodyPr wrap="none" rtlCol="0">
            <a:spAutoFit/>
          </a:bodyPr>
          <a:lstStyle/>
          <a:p>
            <a:pPr algn="ctr" fontAlgn="ctr"/>
            <a:r>
              <a:rPr lang="en-US" sz="1600" dirty="0" smtClean="0">
                <a:latin typeface="Huawei Sans" panose="020C0503030203020204" pitchFamily="34" charset="0"/>
              </a:rPr>
              <a:t>Department C</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a:xfrm>
            <a:off x="4579233" y="4330634"/>
            <a:ext cx="1503937" cy="338554"/>
          </a:xfrm>
          <a:prstGeom prst="rect">
            <a:avLst/>
          </a:prstGeom>
          <a:noFill/>
        </p:spPr>
        <p:txBody>
          <a:bodyPr wrap="none" rtlCol="0">
            <a:spAutoFit/>
          </a:bodyPr>
          <a:lstStyle/>
          <a:p>
            <a:pPr algn="ctr" fontAlgn="ctr"/>
            <a:r>
              <a:rPr lang="en-US" sz="1600" dirty="0" smtClean="0">
                <a:latin typeface="Huawei Sans" panose="020C0503030203020204" pitchFamily="34" charset="0"/>
              </a:rPr>
              <a:t>Department B</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2405091" y="4320657"/>
            <a:ext cx="1515158" cy="338554"/>
          </a:xfrm>
          <a:prstGeom prst="rect">
            <a:avLst/>
          </a:prstGeom>
          <a:noFill/>
        </p:spPr>
        <p:txBody>
          <a:bodyPr wrap="none" rtlCol="0">
            <a:spAutoFit/>
          </a:bodyPr>
          <a:lstStyle/>
          <a:p>
            <a:pPr algn="ctr" fontAlgn="ctr"/>
            <a:r>
              <a:rPr lang="en-US" sz="1600" dirty="0" smtClean="0">
                <a:latin typeface="Huawei Sans" panose="020C0503030203020204" pitchFamily="34" charset="0"/>
              </a:rPr>
              <a:t>Department 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6651308" y="4787646"/>
            <a:ext cx="2066806" cy="1502976"/>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1800"/>
              </a:lnSpc>
            </a:pPr>
            <a:r>
              <a:rPr lang="en-US" sz="1100" dirty="0" smtClean="0">
                <a:latin typeface="Huawei Sans" panose="020C0503030203020204" pitchFamily="34" charset="0"/>
              </a:rPr>
              <a:t>Convert MAC addresses of frequent access users into dynamic secure MAC addresses, so it is easy to delete bound MAC address entries.</a:t>
            </a:r>
            <a:endParaRPr lang="en-US" sz="1100" dirty="0">
              <a:latin typeface="Huawei Sans" panose="020C0503030203020204" pitchFamily="34" charset="0"/>
            </a:endParaRPr>
          </a:p>
        </p:txBody>
      </p:sp>
      <p:sp>
        <p:nvSpPr>
          <p:cNvPr id="63" name="文本框 62"/>
          <p:cNvSpPr txBox="1"/>
          <p:nvPr/>
        </p:nvSpPr>
        <p:spPr>
          <a:xfrm>
            <a:off x="2097742" y="4782979"/>
            <a:ext cx="2015030" cy="1502976"/>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1800"/>
              </a:lnSpc>
            </a:pPr>
            <a:r>
              <a:rPr lang="en-US" sz="1100" dirty="0" smtClean="0">
                <a:latin typeface="Huawei Sans" panose="020C0503030203020204" pitchFamily="34" charset="0"/>
              </a:rPr>
              <a:t>Change the MAC addresses of a large number of fixed users to sticky MAC addresses. After the device is restarted, bound MAC address entries are not lost.</a:t>
            </a:r>
            <a:endParaRPr lang="en-US" sz="1100" dirty="0">
              <a:latin typeface="Huawei Sans" panose="020C0503030203020204" pitchFamily="34" charset="0"/>
            </a:endParaRPr>
          </a:p>
        </p:txBody>
      </p:sp>
      <p:sp>
        <p:nvSpPr>
          <p:cNvPr id="64" name="文本框 63"/>
          <p:cNvSpPr txBox="1"/>
          <p:nvPr/>
        </p:nvSpPr>
        <p:spPr>
          <a:xfrm>
            <a:off x="4359987" y="4782979"/>
            <a:ext cx="1973165" cy="1502976"/>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1800"/>
              </a:lnSpc>
            </a:pPr>
            <a:r>
              <a:rPr lang="en-US" sz="1100" dirty="0" smtClean="0">
                <a:latin typeface="Huawei Sans" panose="020C0503030203020204" pitchFamily="34" charset="0"/>
              </a:rPr>
              <a:t>Configure MAC addresses of a small number of fixed users as secure static MAC addresses. After the device is restarted, bound MAC address entries are not lost.</a:t>
            </a:r>
            <a:endParaRPr lang="en-US" sz="1100" dirty="0">
              <a:latin typeface="Huawei Sans" panose="020C0503030203020204" pitchFamily="34" charset="0"/>
            </a:endParaRPr>
          </a:p>
        </p:txBody>
      </p:sp>
      <p:sp>
        <p:nvSpPr>
          <p:cNvPr id="65" name="矩形 64"/>
          <p:cNvSpPr/>
          <p:nvPr/>
        </p:nvSpPr>
        <p:spPr>
          <a:xfrm>
            <a:off x="7062060" y="1463384"/>
            <a:ext cx="4148134" cy="1356016"/>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108000" tIns="72000" rIns="108000" bIns="72000" numCol="1" spcCol="0" rtlCol="0" fromWordArt="0" anchor="ctr" anchorCtr="0" forceAA="0" compatLnSpc="1">
            <a:prstTxWarp prst="textNoShape">
              <a:avLst/>
            </a:prstTxWarp>
            <a:noAutofit/>
          </a:bodyPr>
          <a:lstStyle/>
          <a:p>
            <a:pPr fontAlgn="ctr"/>
            <a:r>
              <a:rPr lang="en-US" sz="1600" dirty="0" smtClean="0">
                <a:solidFill>
                  <a:schemeClr val="bg1">
                    <a:lumMod val="50000"/>
                  </a:schemeClr>
                </a:solidFill>
                <a:latin typeface="Huawei Sans" panose="020C0503030203020204" pitchFamily="34" charset="0"/>
              </a:rPr>
              <a:t>To ensure security of the aggregation device and limit the number of access users, configure port security on the aggregation device and set the maximum number of secure MAC addresses.</a:t>
            </a:r>
            <a:endParaRPr lang="en-US" sz="1600"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8058001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Port Security Configuration Commands (1)</a:t>
            </a:r>
            <a:endParaRPr lang="en-US" altLang="zh-CN" dirty="0">
              <a:latin typeface="Huawei Sans" panose="020C0503030203020204" pitchFamily="34" charset="0"/>
              <a:sym typeface="Huawei Sans" panose="020C0503030203020204" pitchFamily="34" charset="0"/>
            </a:endParaRPr>
          </a:p>
        </p:txBody>
      </p:sp>
      <p:sp>
        <p:nvSpPr>
          <p:cNvPr id="4" name="矩形 3"/>
          <p:cNvSpPr/>
          <p:nvPr/>
        </p:nvSpPr>
        <p:spPr>
          <a:xfrm>
            <a:off x="1012866" y="1797459"/>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port-security enable</a:t>
            </a:r>
            <a:endPar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a:xfrm>
            <a:off x="551384" y="1365312"/>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Enable port security on an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a:xfrm>
            <a:off x="1012866" y="2229606"/>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port security is disabled on an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a:xfrm>
            <a:off x="1012866" y="3179516"/>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port-security max-mac-</a:t>
            </a:r>
            <a:r>
              <a:rPr lang="en-US" sz="1600" b="1" dirty="0" err="1" smtClean="0">
                <a:latin typeface="Huawei Sans" panose="020C0503030203020204" pitchFamily="34" charset="0"/>
              </a:rPr>
              <a:t>num</a:t>
            </a:r>
            <a:r>
              <a:rPr lang="en-US" sz="1600" b="1" dirty="0" smtClean="0">
                <a:latin typeface="Huawei Sans" panose="020C0503030203020204" pitchFamily="34" charset="0"/>
              </a:rPr>
              <a:t> </a:t>
            </a:r>
            <a:r>
              <a:rPr lang="en-US" sz="1600" i="1" dirty="0" smtClean="0">
                <a:latin typeface="Huawei Sans" panose="020C0503030203020204" pitchFamily="34" charset="0"/>
              </a:rPr>
              <a:t>max-number</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a:xfrm>
            <a:off x="551383" y="2747369"/>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Set the maximum number of secure MAC addresses learned by an interface is set.</a:t>
            </a:r>
            <a:endParaRPr lang="en-US" sz="1600" dirty="0">
              <a:latin typeface="Huawei Sans" panose="020C0503030203020204" pitchFamily="34" charset="0"/>
            </a:endParaRPr>
          </a:p>
        </p:txBody>
      </p:sp>
      <p:sp>
        <p:nvSpPr>
          <p:cNvPr id="12" name="矩形 11"/>
          <p:cNvSpPr/>
          <p:nvPr/>
        </p:nvSpPr>
        <p:spPr>
          <a:xfrm>
            <a:off x="1012866" y="3611663"/>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maximum number of secure MAC addresses learned by an interface is 1.</a:t>
            </a:r>
            <a:endParaRPr lang="en-US" sz="1600" dirty="0">
              <a:latin typeface="Huawei Sans" panose="020C0503030203020204" pitchFamily="34" charset="0"/>
            </a:endParaRPr>
          </a:p>
        </p:txBody>
      </p:sp>
      <p:sp>
        <p:nvSpPr>
          <p:cNvPr id="13" name="矩形 12"/>
          <p:cNvSpPr/>
          <p:nvPr/>
        </p:nvSpPr>
        <p:spPr>
          <a:xfrm>
            <a:off x="1012866" y="4554500"/>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port-security mac-address</a:t>
            </a:r>
            <a:r>
              <a:rPr lang="en-US" sz="1600" dirty="0" smtClean="0">
                <a:latin typeface="Huawei Sans" panose="020C0503030203020204" pitchFamily="34" charset="0"/>
              </a:rPr>
              <a:t> </a:t>
            </a:r>
            <a:r>
              <a:rPr lang="en-US" sz="1600" i="1" dirty="0" err="1" smtClean="0">
                <a:latin typeface="Huawei Sans" panose="020C0503030203020204" pitchFamily="34" charset="0"/>
              </a:rPr>
              <a:t>mac-address</a:t>
            </a:r>
            <a:r>
              <a:rPr lang="en-US" sz="1600" dirty="0" smtClean="0">
                <a:latin typeface="Huawei Sans" panose="020C0503030203020204" pitchFamily="34" charset="0"/>
              </a:rPr>
              <a:t> </a:t>
            </a:r>
            <a:r>
              <a:rPr lang="en-US" sz="1600" b="1" dirty="0" err="1" smtClean="0">
                <a:latin typeface="Huawei Sans" panose="020C0503030203020204" pitchFamily="34" charset="0"/>
              </a:rPr>
              <a:t>vlan</a:t>
            </a:r>
            <a:r>
              <a:rPr lang="en-US" sz="1600" dirty="0" smtClean="0">
                <a:latin typeface="Huawei Sans" panose="020C0503030203020204" pitchFamily="34" charset="0"/>
              </a:rPr>
              <a:t>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a:xfrm>
            <a:off x="551383" y="4108205"/>
            <a:ext cx="11089232"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(Optional) Configure a static secure MAC address entry.</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1012866" y="5425868"/>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port-security protect-action </a:t>
            </a:r>
            <a:r>
              <a:rPr lang="en-US" sz="1600" dirty="0" smtClean="0">
                <a:latin typeface="Huawei Sans" panose="020C0503030203020204" pitchFamily="34" charset="0"/>
              </a:rPr>
              <a:t>{ </a:t>
            </a:r>
            <a:r>
              <a:rPr lang="en-US" sz="1600" b="1" dirty="0" smtClean="0">
                <a:latin typeface="Huawei Sans" panose="020C0503030203020204" pitchFamily="34" charset="0"/>
              </a:rPr>
              <a:t>protect</a:t>
            </a:r>
            <a:r>
              <a:rPr lang="en-US" sz="1600" dirty="0" smtClean="0">
                <a:latin typeface="Huawei Sans" panose="020C0503030203020204" pitchFamily="34" charset="0"/>
              </a:rPr>
              <a:t> | </a:t>
            </a:r>
            <a:r>
              <a:rPr lang="en-US" sz="1600" b="1" dirty="0" smtClean="0">
                <a:latin typeface="Huawei Sans" panose="020C0503030203020204" pitchFamily="34" charset="0"/>
              </a:rPr>
              <a:t>restrict</a:t>
            </a:r>
            <a:r>
              <a:rPr lang="en-US" sz="1600" dirty="0" smtClean="0">
                <a:latin typeface="Huawei Sans" panose="020C0503030203020204" pitchFamily="34" charset="0"/>
              </a:rPr>
              <a:t> | </a:t>
            </a:r>
            <a:r>
              <a:rPr lang="en-US" sz="1600" b="1" dirty="0" smtClean="0">
                <a:latin typeface="Huawei Sans" panose="020C0503030203020204" pitchFamily="34" charset="0"/>
              </a:rPr>
              <a:t>shutdown</a:t>
            </a:r>
            <a:r>
              <a:rPr lang="en-US" sz="1600" dirty="0" smtClean="0">
                <a:latin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551384" y="4993721"/>
            <a:ext cx="11089232" cy="338554"/>
          </a:xfrm>
          <a:prstGeom prst="rect">
            <a:avLst/>
          </a:prstGeom>
        </p:spPr>
        <p:txBody>
          <a:bodyPr wrap="square">
            <a:spAutoFit/>
          </a:bodyPr>
          <a:lstStyle/>
          <a:p>
            <a:pPr marL="342900" indent="-342900" fontAlgn="ctr">
              <a:buFont typeface="+mj-lt"/>
              <a:buAutoNum type="arabicPeriod" startAt="4"/>
            </a:pPr>
            <a:r>
              <a:rPr lang="en-US" sz="1600" dirty="0" smtClean="0">
                <a:latin typeface="Huawei Sans" panose="020C0503030203020204" pitchFamily="34" charset="0"/>
              </a:rPr>
              <a:t>(Optional) Configuring a Protection Action on an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a:xfrm>
            <a:off x="1012866" y="5872192"/>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restrict action is used.</a:t>
            </a:r>
            <a:endParaRPr lang="en-US" sz="1600" dirty="0">
              <a:latin typeface="Huawei Sans" panose="020C0503030203020204" pitchFamily="34" charset="0"/>
            </a:endParaRPr>
          </a:p>
        </p:txBody>
      </p:sp>
    </p:spTree>
    <p:extLst>
      <p:ext uri="{BB962C8B-B14F-4D97-AF65-F5344CB8AC3E}">
        <p14:creationId xmlns:p14="http://schemas.microsoft.com/office/powerpoint/2010/main" val="33446528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Port Security Configuration Commands (2)</a:t>
            </a:r>
            <a:endParaRPr lang="en-US" altLang="zh-CN" dirty="0">
              <a:latin typeface="Huawei Sans" panose="020C0503030203020204" pitchFamily="34" charset="0"/>
              <a:sym typeface="Huawei Sans" panose="020C0503030203020204" pitchFamily="34" charset="0"/>
            </a:endParaRPr>
          </a:p>
        </p:txBody>
      </p:sp>
      <p:sp>
        <p:nvSpPr>
          <p:cNvPr id="4" name="矩形 3"/>
          <p:cNvSpPr/>
          <p:nvPr/>
        </p:nvSpPr>
        <p:spPr>
          <a:xfrm>
            <a:off x="1012866" y="1797459"/>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port-security aging-time</a:t>
            </a:r>
            <a:r>
              <a:rPr lang="en-US" sz="1600" dirty="0" smtClean="0">
                <a:latin typeface="Huawei Sans" panose="020C0503030203020204" pitchFamily="34" charset="0"/>
              </a:rPr>
              <a:t> </a:t>
            </a:r>
            <a:r>
              <a:rPr lang="en-US" sz="1600" i="1" dirty="0" smtClean="0">
                <a:latin typeface="Huawei Sans" panose="020C0503030203020204" pitchFamily="34" charset="0"/>
              </a:rPr>
              <a:t>time</a:t>
            </a:r>
            <a:r>
              <a:rPr lang="en-US" sz="1600" dirty="0" smtClean="0">
                <a:latin typeface="Huawei Sans" panose="020C0503030203020204" pitchFamily="34" charset="0"/>
              </a:rPr>
              <a:t> [ </a:t>
            </a:r>
            <a:r>
              <a:rPr lang="en-US" sz="1600" b="1" dirty="0" smtClean="0">
                <a:latin typeface="Huawei Sans" panose="020C0503030203020204" pitchFamily="34" charset="0"/>
              </a:rPr>
              <a:t>type</a:t>
            </a:r>
            <a:r>
              <a:rPr lang="en-US" sz="1600" dirty="0" smtClean="0">
                <a:latin typeface="Huawei Sans" panose="020C0503030203020204" pitchFamily="34" charset="0"/>
              </a:rPr>
              <a:t> { </a:t>
            </a:r>
            <a:r>
              <a:rPr lang="en-US" sz="1600" b="1" dirty="0" smtClean="0">
                <a:latin typeface="Huawei Sans" panose="020C0503030203020204" pitchFamily="34" charset="0"/>
              </a:rPr>
              <a:t>absolute</a:t>
            </a:r>
            <a:r>
              <a:rPr lang="en-US" sz="1600" dirty="0" smtClean="0">
                <a:latin typeface="Huawei Sans" panose="020C0503030203020204" pitchFamily="34" charset="0"/>
              </a:rPr>
              <a:t> | </a:t>
            </a:r>
            <a:r>
              <a:rPr lang="en-US" sz="1600" b="1" dirty="0" smtClean="0">
                <a:latin typeface="Huawei Sans" panose="020C0503030203020204" pitchFamily="34" charset="0"/>
              </a:rPr>
              <a:t>inactivity</a:t>
            </a:r>
            <a:r>
              <a:rPr lang="en-US" sz="1600" dirty="0" smtClean="0">
                <a:latin typeface="Huawei Sans" panose="020C0503030203020204" pitchFamily="34" charset="0"/>
              </a:rPr>
              <a:t> }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a:xfrm>
            <a:off x="551384" y="1365312"/>
            <a:ext cx="11089232" cy="338554"/>
          </a:xfrm>
          <a:prstGeom prst="rect">
            <a:avLst/>
          </a:prstGeom>
        </p:spPr>
        <p:txBody>
          <a:bodyPr wrap="square">
            <a:spAutoFit/>
          </a:bodyPr>
          <a:lstStyle/>
          <a:p>
            <a:pPr marL="342900" indent="-342900" fontAlgn="ctr">
              <a:buFont typeface="+mj-lt"/>
              <a:buAutoNum type="arabicPeriod" startAt="5"/>
            </a:pPr>
            <a:r>
              <a:rPr lang="en-US" sz="1600" dirty="0" smtClean="0">
                <a:latin typeface="Huawei Sans" panose="020C0503030203020204" pitchFamily="34" charset="0"/>
              </a:rPr>
              <a:t>(Optional) Configure an aging time for dynamic secure MAC address entries learned by the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a:xfrm>
            <a:off x="1012866" y="2229606"/>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dynamic secure MAC address entries learned by an interface are not aged out.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a:xfrm>
            <a:off x="1012866" y="3221056"/>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port-security mac-address sticky</a:t>
            </a:r>
            <a:endPar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a:xfrm>
            <a:off x="551383" y="2788909"/>
            <a:ext cx="11089232" cy="338554"/>
          </a:xfrm>
          <a:prstGeom prst="rect">
            <a:avLst/>
          </a:prstGeom>
        </p:spPr>
        <p:txBody>
          <a:bodyPr wrap="square">
            <a:spAutoFit/>
          </a:bodyPr>
          <a:lstStyle/>
          <a:p>
            <a:pPr marL="342900" indent="-342900" fontAlgn="ctr">
              <a:buFont typeface="+mj-lt"/>
              <a:buAutoNum type="arabicPeriod" startAt="6"/>
            </a:pPr>
            <a:r>
              <a:rPr lang="en-US" sz="1600" dirty="0" smtClean="0">
                <a:latin typeface="Huawei Sans" panose="020C0503030203020204" pitchFamily="34" charset="0"/>
              </a:rPr>
              <a:t>Enable the sticky MAC address function on an interface.</a:t>
            </a:r>
            <a:endParaRPr lang="en-US" sz="1600" dirty="0">
              <a:latin typeface="Huawei Sans" panose="020C0503030203020204" pitchFamily="34" charset="0"/>
            </a:endParaRPr>
          </a:p>
        </p:txBody>
      </p:sp>
      <p:sp>
        <p:nvSpPr>
          <p:cNvPr id="12" name="矩形 11"/>
          <p:cNvSpPr/>
          <p:nvPr/>
        </p:nvSpPr>
        <p:spPr>
          <a:xfrm>
            <a:off x="1012866" y="3653203"/>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sticky MAC address function is disabled on an interface.</a:t>
            </a:r>
            <a:endParaRPr lang="en-US" sz="1600" dirty="0">
              <a:latin typeface="Huawei Sans" panose="020C0503030203020204" pitchFamily="34" charset="0"/>
            </a:endParaRPr>
          </a:p>
        </p:txBody>
      </p:sp>
      <p:sp>
        <p:nvSpPr>
          <p:cNvPr id="13" name="矩形 12"/>
          <p:cNvSpPr/>
          <p:nvPr/>
        </p:nvSpPr>
        <p:spPr>
          <a:xfrm>
            <a:off x="1012866" y="4559941"/>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port-security max-mac-</a:t>
            </a:r>
            <a:r>
              <a:rPr lang="en-US" sz="1600" b="1" dirty="0" err="1" smtClean="0">
                <a:latin typeface="Huawei Sans" panose="020C0503030203020204" pitchFamily="34" charset="0"/>
              </a:rPr>
              <a:t>num</a:t>
            </a:r>
            <a:r>
              <a:rPr lang="en-US" sz="1600" dirty="0" smtClean="0">
                <a:latin typeface="Huawei Sans" panose="020C0503030203020204" pitchFamily="34" charset="0"/>
              </a:rPr>
              <a:t> </a:t>
            </a:r>
            <a:r>
              <a:rPr lang="en-US" sz="1600" i="1" dirty="0" smtClean="0">
                <a:latin typeface="Huawei Sans" panose="020C0503030203020204" pitchFamily="34" charset="0"/>
              </a:rPr>
              <a:t>max-number</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a:xfrm>
            <a:off x="551383" y="4113646"/>
            <a:ext cx="11089232" cy="338554"/>
          </a:xfrm>
          <a:prstGeom prst="rect">
            <a:avLst/>
          </a:prstGeom>
        </p:spPr>
        <p:txBody>
          <a:bodyPr wrap="square">
            <a:spAutoFit/>
          </a:bodyPr>
          <a:lstStyle/>
          <a:p>
            <a:pPr marL="342900" indent="-342900" fontAlgn="ctr">
              <a:buFont typeface="+mj-lt"/>
              <a:buAutoNum type="arabicPeriod" startAt="7"/>
            </a:pPr>
            <a:r>
              <a:rPr lang="en-US" sz="1600" dirty="0" smtClean="0">
                <a:latin typeface="Huawei Sans" panose="020C0503030203020204" pitchFamily="34" charset="0"/>
              </a:rPr>
              <a:t>Set the maximum number of sticky MAC addresses that can be learned by an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1012866" y="5909708"/>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port-security mac-address sticky </a:t>
            </a:r>
            <a:r>
              <a:rPr lang="en-US" sz="1600" i="1" dirty="0" smtClean="0">
                <a:latin typeface="Huawei Sans" panose="020C0503030203020204" pitchFamily="34" charset="0"/>
              </a:rPr>
              <a:t>mac-address</a:t>
            </a:r>
            <a:r>
              <a:rPr lang="en-US" sz="1600" dirty="0" smtClean="0">
                <a:latin typeface="Huawei Sans" panose="020C0503030203020204" pitchFamily="34" charset="0"/>
              </a:rPr>
              <a:t> </a:t>
            </a:r>
            <a:r>
              <a:rPr lang="en-US" sz="1600" b="1" dirty="0" err="1" smtClean="0">
                <a:latin typeface="Huawei Sans" panose="020C0503030203020204" pitchFamily="34" charset="0"/>
              </a:rPr>
              <a:t>vlan</a:t>
            </a:r>
            <a:r>
              <a:rPr lang="en-US" sz="1600" dirty="0" smtClean="0">
                <a:latin typeface="Huawei Sans" panose="020C0503030203020204" pitchFamily="34" charset="0"/>
              </a:rPr>
              <a:t>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551384" y="5477561"/>
            <a:ext cx="11089232" cy="338554"/>
          </a:xfrm>
          <a:prstGeom prst="rect">
            <a:avLst/>
          </a:prstGeom>
        </p:spPr>
        <p:txBody>
          <a:bodyPr wrap="square">
            <a:spAutoFit/>
          </a:bodyPr>
          <a:lstStyle/>
          <a:p>
            <a:pPr marL="342900" indent="-342900" fontAlgn="ctr">
              <a:buFont typeface="+mj-lt"/>
              <a:buAutoNum type="arabicPeriod" startAt="8"/>
            </a:pPr>
            <a:r>
              <a:rPr lang="en-US" sz="1600" dirty="0" smtClean="0">
                <a:latin typeface="Huawei Sans" panose="020C0503030203020204" pitchFamily="34" charset="0"/>
              </a:rPr>
              <a:t>(Optional) Configure a sticky MAC address entry.</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1012866" y="5006236"/>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an interface enabled with the sticky MAC address function can learn only one sticky MAC address.</a:t>
            </a:r>
            <a:endParaRPr lang="en-US" sz="1600" dirty="0">
              <a:latin typeface="Huawei Sans" panose="020C0503030203020204" pitchFamily="34" charset="0"/>
            </a:endParaRPr>
          </a:p>
        </p:txBody>
      </p:sp>
    </p:spTree>
    <p:extLst>
      <p:ext uri="{BB962C8B-B14F-4D97-AF65-F5344CB8AC3E}">
        <p14:creationId xmlns:p14="http://schemas.microsoft.com/office/powerpoint/2010/main" val="22757281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89501" y="3820910"/>
            <a:ext cx="5809075" cy="2722765"/>
          </a:xfrm>
        </p:spPr>
        <p:txBody>
          <a:bodyPr/>
          <a:lstStyle/>
          <a:p>
            <a:pPr fontAlgn="ctr"/>
            <a:r>
              <a:rPr lang="en-US" sz="1200" dirty="0" smtClean="0">
                <a:latin typeface="Huawei Sans" panose="020C0503030203020204" pitchFamily="34" charset="0"/>
              </a:rPr>
              <a:t>Requirements:</a:t>
            </a:r>
            <a:endParaRPr lang="en-US" altLang="zh-CN" sz="1200" dirty="0" smtClean="0">
              <a:latin typeface="Huawei Sans" panose="020C0503030203020204" pitchFamily="34" charset="0"/>
              <a:sym typeface="Huawei Sans" panose="020C0503030203020204" pitchFamily="34" charset="0"/>
            </a:endParaRPr>
          </a:p>
          <a:p>
            <a:pPr marL="536575" lvl="1" indent="-211138" fontAlgn="ctr"/>
            <a:r>
              <a:rPr lang="en-US" sz="1100" dirty="0" smtClean="0">
                <a:latin typeface="Huawei Sans" panose="020C0503030203020204" pitchFamily="34" charset="0"/>
              </a:rPr>
              <a:t>Configure port security on Switch1.</a:t>
            </a:r>
            <a:endParaRPr lang="en-US" altLang="zh-CN" sz="1100" dirty="0" smtClean="0">
              <a:latin typeface="Huawei Sans" panose="020C0503030203020204" pitchFamily="34" charset="0"/>
              <a:sym typeface="Huawei Sans" panose="020C0503030203020204" pitchFamily="34" charset="0"/>
            </a:endParaRPr>
          </a:p>
          <a:p>
            <a:pPr marL="536575" lvl="1" indent="-211138" fontAlgn="ctr"/>
            <a:r>
              <a:rPr lang="en-US" sz="1100" dirty="0" smtClean="0">
                <a:latin typeface="Huawei Sans" panose="020C0503030203020204" pitchFamily="34" charset="0"/>
              </a:rPr>
              <a:t>Set the maximum number of MAC addresses learned by GE0/0/1 and GE0/0/2 to 1. When the interface is connected to multiple PCs, Switch1 needs to send an alarm. In addition, interfaces can still forward data frames from authorized PCs.</a:t>
            </a:r>
          </a:p>
          <a:p>
            <a:pPr marL="536575" lvl="1" indent="-211138" fontAlgn="ctr"/>
            <a:r>
              <a:rPr lang="en-US" sz="1100" dirty="0" smtClean="0">
                <a:latin typeface="Huawei Sans" panose="020C0503030203020204" pitchFamily="34" charset="0"/>
              </a:rPr>
              <a:t>Set the maximum number of MAC addresses that can be learned by GE0/0/3 to 2. When the number of learned MAC addresses exceeds the maximum number, the switch generates an alarm and shuts down GE0/0/3.</a:t>
            </a:r>
          </a:p>
          <a:p>
            <a:pPr fontAlgn="ctr"/>
            <a:endParaRPr lang="en-US" altLang="zh-CN" sz="12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nchor="ctr"/>
          <a:lstStyle/>
          <a:p>
            <a:pPr fontAlgn="ctr"/>
            <a:r>
              <a:rPr lang="en-US" sz="3000" dirty="0" smtClean="0">
                <a:latin typeface="Huawei Sans" panose="020C0503030203020204" pitchFamily="34" charset="0"/>
              </a:rPr>
              <a:t>Example for Configuring Port </a:t>
            </a:r>
            <a:r>
              <a:rPr lang="en-US" sz="3000" smtClean="0">
                <a:latin typeface="Huawei Sans" panose="020C0503030203020204" pitchFamily="34" charset="0"/>
              </a:rPr>
              <a:t>Security — </a:t>
            </a:r>
            <a:r>
              <a:rPr lang="en-US" sz="3000" dirty="0" smtClean="0">
                <a:latin typeface="Huawei Sans" panose="020C0503030203020204" pitchFamily="34" charset="0"/>
              </a:rPr>
              <a:t>Secure Dynamic MAC Addresses</a:t>
            </a:r>
            <a:endParaRPr lang="en-US" altLang="zh-CN" sz="3000" dirty="0">
              <a:latin typeface="Huawei Sans" panose="020C0503030203020204" pitchFamily="34" charset="0"/>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494779" y="1289146"/>
            <a:ext cx="540000" cy="442800"/>
          </a:xfrm>
          <a:prstGeom prst="rect">
            <a:avLst/>
          </a:prstGeom>
        </p:spPr>
      </p:pic>
      <p:pic>
        <p:nvPicPr>
          <p:cNvPr id="5" name="图片 4" descr="PC.png"/>
          <p:cNvPicPr>
            <a:picLocks noChangeAspect="1"/>
          </p:cNvPicPr>
          <p:nvPr/>
        </p:nvPicPr>
        <p:blipFill>
          <a:blip r:embed="rId4" cstate="print"/>
          <a:stretch>
            <a:fillRect/>
          </a:stretch>
        </p:blipFill>
        <p:spPr>
          <a:xfrm>
            <a:off x="3340651" y="3258398"/>
            <a:ext cx="539063" cy="414000"/>
          </a:xfrm>
          <a:prstGeom prst="rect">
            <a:avLst/>
          </a:prstGeom>
        </p:spPr>
      </p:pic>
      <p:pic>
        <p:nvPicPr>
          <p:cNvPr id="6" name="图片 5" descr="PC.png"/>
          <p:cNvPicPr>
            <a:picLocks noChangeAspect="1"/>
          </p:cNvPicPr>
          <p:nvPr/>
        </p:nvPicPr>
        <p:blipFill>
          <a:blip r:embed="rId4" cstate="print"/>
          <a:stretch>
            <a:fillRect/>
          </a:stretch>
        </p:blipFill>
        <p:spPr>
          <a:xfrm>
            <a:off x="2491094" y="2513445"/>
            <a:ext cx="539063" cy="414000"/>
          </a:xfrm>
          <a:prstGeom prst="rect">
            <a:avLst/>
          </a:prstGeom>
        </p:spPr>
      </p:pic>
      <p:pic>
        <p:nvPicPr>
          <p:cNvPr id="7" name="图片 6" descr="PC.png"/>
          <p:cNvPicPr>
            <a:picLocks noChangeAspect="1"/>
          </p:cNvPicPr>
          <p:nvPr/>
        </p:nvPicPr>
        <p:blipFill>
          <a:blip r:embed="rId4" cstate="print"/>
          <a:stretch>
            <a:fillRect/>
          </a:stretch>
        </p:blipFill>
        <p:spPr>
          <a:xfrm>
            <a:off x="1028383" y="2513919"/>
            <a:ext cx="539063" cy="414000"/>
          </a:xfrm>
          <a:prstGeom prst="rect">
            <a:avLst/>
          </a:prstGeom>
        </p:spPr>
      </p:pic>
      <p:cxnSp>
        <p:nvCxnSpPr>
          <p:cNvPr id="8" name="直接连接符 7"/>
          <p:cNvCxnSpPr>
            <a:endCxn id="7" idx="0"/>
          </p:cNvCxnSpPr>
          <p:nvPr/>
        </p:nvCxnSpPr>
        <p:spPr>
          <a:xfrm flipH="1">
            <a:off x="1297915" y="1731946"/>
            <a:ext cx="1296191" cy="78197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4" idx="2"/>
            <a:endCxn id="6" idx="0"/>
          </p:cNvCxnSpPr>
          <p:nvPr/>
        </p:nvCxnSpPr>
        <p:spPr>
          <a:xfrm flipH="1">
            <a:off x="2760626" y="1731946"/>
            <a:ext cx="4153" cy="78149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19" idx="0"/>
          </p:cNvCxnSpPr>
          <p:nvPr/>
        </p:nvCxnSpPr>
        <p:spPr>
          <a:xfrm>
            <a:off x="2921671" y="1730257"/>
            <a:ext cx="1331254" cy="78794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001013" y="1272685"/>
            <a:ext cx="867545"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a:xfrm>
            <a:off x="1713570" y="1643823"/>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a:xfrm>
            <a:off x="2712083" y="2104636"/>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a:xfrm>
            <a:off x="3057519" y="1641292"/>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a:xfrm>
            <a:off x="1028383" y="2872114"/>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a:xfrm>
            <a:off x="2502581" y="2844727"/>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3348708" y="3599912"/>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82925" y="2518203"/>
            <a:ext cx="540000" cy="442800"/>
          </a:xfrm>
          <a:prstGeom prst="rect">
            <a:avLst/>
          </a:prstGeom>
        </p:spPr>
      </p:pic>
      <p:pic>
        <p:nvPicPr>
          <p:cNvPr id="24" name="图片 23" descr="PC.png"/>
          <p:cNvPicPr>
            <a:picLocks noChangeAspect="1"/>
          </p:cNvPicPr>
          <p:nvPr/>
        </p:nvPicPr>
        <p:blipFill>
          <a:blip r:embed="rId4" cstate="print"/>
          <a:stretch>
            <a:fillRect/>
          </a:stretch>
        </p:blipFill>
        <p:spPr>
          <a:xfrm>
            <a:off x="4684600" y="3246484"/>
            <a:ext cx="539063" cy="414000"/>
          </a:xfrm>
          <a:prstGeom prst="rect">
            <a:avLst/>
          </a:prstGeom>
        </p:spPr>
      </p:pic>
      <p:sp>
        <p:nvSpPr>
          <p:cNvPr id="25" name="文本框 24"/>
          <p:cNvSpPr txBox="1"/>
          <p:nvPr/>
        </p:nvSpPr>
        <p:spPr>
          <a:xfrm>
            <a:off x="4671662" y="3599912"/>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a:endCxn id="5" idx="0"/>
          </p:cNvCxnSpPr>
          <p:nvPr/>
        </p:nvCxnSpPr>
        <p:spPr>
          <a:xfrm flipH="1">
            <a:off x="3610183" y="2959314"/>
            <a:ext cx="486368" cy="29908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endCxn id="24" idx="0"/>
          </p:cNvCxnSpPr>
          <p:nvPr/>
        </p:nvCxnSpPr>
        <p:spPr>
          <a:xfrm>
            <a:off x="4457425" y="2959314"/>
            <a:ext cx="496707" cy="28717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4457425" y="2544680"/>
            <a:ext cx="867545"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6508057" y="1667074"/>
            <a:ext cx="2694969" cy="369332"/>
          </a:xfrm>
          <a:prstGeom prst="rect">
            <a:avLst/>
          </a:prstGeom>
          <a:noFill/>
        </p:spPr>
        <p:txBody>
          <a:bodyPr wrap="none" rtlCol="0">
            <a:spAutoFit/>
          </a:bodyPr>
          <a:lstStyle/>
          <a:p>
            <a:pPr fontAlgn="ctr"/>
            <a:r>
              <a:rPr lang="en-US" b="1" dirty="0" smtClean="0">
                <a:latin typeface="Huawei Sans" panose="020C0503030203020204" pitchFamily="34" charset="0"/>
              </a:rPr>
              <a:t>Switch1 configuration:</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a:xfrm>
            <a:off x="6601743" y="2203385"/>
            <a:ext cx="5143624" cy="3785652"/>
          </a:xfrm>
          <a:prstGeom prst="rect">
            <a:avLst/>
          </a:prstGeom>
          <a:solidFill>
            <a:srgbClr val="F4FBFE"/>
          </a:solidFill>
          <a:ln>
            <a:solidFill>
              <a:srgbClr val="99DFF9"/>
            </a:solidFill>
          </a:ln>
        </p:spPr>
        <p:txBody>
          <a:bodyPr wrap="square" rtlCol="0">
            <a:spAutoFit/>
          </a:bodyPr>
          <a:lstStyle/>
          <a:p>
            <a:pPr fontAlgn="ctr">
              <a:lnSpc>
                <a:spcPts val="2400"/>
              </a:lnSpc>
            </a:pPr>
            <a:r>
              <a:rPr lang="en-US" sz="1200" dirty="0" smtClean="0">
                <a:solidFill>
                  <a:prstClr val="black"/>
                </a:solidFill>
                <a:latin typeface="Huawei Sans" panose="020C0503030203020204" pitchFamily="34" charset="0"/>
              </a:rPr>
              <a:t>[Switch1] interface </a:t>
            </a:r>
            <a:r>
              <a:rPr lang="en-US" sz="1200" dirty="0" err="1" smtClean="0">
                <a:solidFill>
                  <a:prstClr val="black"/>
                </a:solidFill>
                <a:latin typeface="Huawei Sans" panose="020C0503030203020204" pitchFamily="34" charset="0"/>
              </a:rPr>
              <a:t>GigabitEthernet</a:t>
            </a:r>
            <a:r>
              <a:rPr lang="en-US" sz="1200" dirty="0" smtClean="0">
                <a:solidFill>
                  <a:prstClr val="black"/>
                </a:solidFill>
                <a:latin typeface="Huawei Sans" panose="020C0503030203020204" pitchFamily="34" charset="0"/>
              </a:rPr>
              <a:t> 0/0/1</a:t>
            </a:r>
          </a:p>
          <a:p>
            <a:pPr fontAlgn="ctr">
              <a:lnSpc>
                <a:spcPts val="2400"/>
              </a:lnSpc>
            </a:pPr>
            <a:r>
              <a:rPr lang="en-US" sz="1200" dirty="0" smtClean="0">
                <a:solidFill>
                  <a:prstClr val="black"/>
                </a:solidFill>
                <a:latin typeface="Huawei Sans" panose="020C0503030203020204" pitchFamily="34" charset="0"/>
              </a:rPr>
              <a:t>[Switch1-GigabitEthernet 0/0/1] port-security enable</a:t>
            </a:r>
          </a:p>
          <a:p>
            <a:pPr fontAlgn="ctr">
              <a:lnSpc>
                <a:spcPts val="2400"/>
              </a:lnSpc>
            </a:pPr>
            <a:r>
              <a:rPr lang="en-US" sz="1200" dirty="0" smtClean="0">
                <a:solidFill>
                  <a:prstClr val="black"/>
                </a:solidFill>
                <a:latin typeface="Huawei Sans" panose="020C0503030203020204" pitchFamily="34" charset="0"/>
              </a:rPr>
              <a:t>[Switch1-GigabitEthernet 0/0/1] port-security max-mac-</a:t>
            </a:r>
            <a:r>
              <a:rPr lang="en-US" sz="1200" dirty="0" err="1" smtClean="0">
                <a:solidFill>
                  <a:prstClr val="black"/>
                </a:solidFill>
                <a:latin typeface="Huawei Sans" panose="020C0503030203020204" pitchFamily="34" charset="0"/>
              </a:rPr>
              <a:t>num</a:t>
            </a:r>
            <a:r>
              <a:rPr lang="en-US" sz="1200" dirty="0" smtClean="0">
                <a:solidFill>
                  <a:prstClr val="black"/>
                </a:solidFill>
                <a:latin typeface="Huawei Sans" panose="020C0503030203020204" pitchFamily="34" charset="0"/>
              </a:rPr>
              <a:t> 1</a:t>
            </a:r>
          </a:p>
          <a:p>
            <a:pPr fontAlgn="ctr">
              <a:lnSpc>
                <a:spcPts val="2400"/>
              </a:lnSpc>
            </a:pPr>
            <a:r>
              <a:rPr lang="en-US" sz="1200" dirty="0" smtClean="0">
                <a:solidFill>
                  <a:prstClr val="black"/>
                </a:solidFill>
                <a:latin typeface="Huawei Sans" panose="020C0503030203020204" pitchFamily="34" charset="0"/>
              </a:rPr>
              <a:t>[Switch1-GigabitEthernet 0/0/1] port-security protect-action restrict</a:t>
            </a:r>
          </a:p>
          <a:p>
            <a:pPr fontAlgn="ctr">
              <a:lnSpc>
                <a:spcPts val="2400"/>
              </a:lnSpc>
            </a:pPr>
            <a:r>
              <a:rPr lang="en-US" sz="1200" dirty="0" smtClean="0">
                <a:solidFill>
                  <a:prstClr val="black"/>
                </a:solidFill>
                <a:latin typeface="Huawei Sans" panose="020C0503030203020204" pitchFamily="34" charset="0"/>
              </a:rPr>
              <a:t>[Switch1] interface </a:t>
            </a:r>
            <a:r>
              <a:rPr lang="en-US" sz="1200" dirty="0" err="1" smtClean="0">
                <a:solidFill>
                  <a:prstClr val="black"/>
                </a:solidFill>
                <a:latin typeface="Huawei Sans" panose="020C0503030203020204" pitchFamily="34" charset="0"/>
              </a:rPr>
              <a:t>GigabitEthernet</a:t>
            </a:r>
            <a:r>
              <a:rPr lang="en-US" sz="1200" dirty="0" smtClean="0">
                <a:solidFill>
                  <a:prstClr val="black"/>
                </a:solidFill>
                <a:latin typeface="Huawei Sans" panose="020C0503030203020204" pitchFamily="34" charset="0"/>
              </a:rPr>
              <a:t> 0/0/2</a:t>
            </a:r>
          </a:p>
          <a:p>
            <a:pPr fontAlgn="ctr">
              <a:lnSpc>
                <a:spcPts val="2400"/>
              </a:lnSpc>
            </a:pPr>
            <a:r>
              <a:rPr lang="en-US" sz="1200" dirty="0" smtClean="0">
                <a:solidFill>
                  <a:prstClr val="black"/>
                </a:solidFill>
                <a:latin typeface="Huawei Sans" panose="020C0503030203020204" pitchFamily="34" charset="0"/>
              </a:rPr>
              <a:t>[Switch1-GigabitEthernet 0/0/2] port-security enable</a:t>
            </a:r>
          </a:p>
          <a:p>
            <a:pPr fontAlgn="ctr">
              <a:lnSpc>
                <a:spcPts val="2400"/>
              </a:lnSpc>
            </a:pPr>
            <a:r>
              <a:rPr lang="en-US" sz="1200" dirty="0" smtClean="0">
                <a:solidFill>
                  <a:prstClr val="black"/>
                </a:solidFill>
                <a:latin typeface="Huawei Sans" panose="020C0503030203020204" pitchFamily="34" charset="0"/>
              </a:rPr>
              <a:t>[Switch1-GigabitEthernet 0/0/2] port-security max-mac-</a:t>
            </a:r>
            <a:r>
              <a:rPr lang="en-US" sz="1200" dirty="0" err="1" smtClean="0">
                <a:solidFill>
                  <a:prstClr val="black"/>
                </a:solidFill>
                <a:latin typeface="Huawei Sans" panose="020C0503030203020204" pitchFamily="34" charset="0"/>
              </a:rPr>
              <a:t>num</a:t>
            </a:r>
            <a:r>
              <a:rPr lang="en-US" sz="1200" dirty="0" smtClean="0">
                <a:solidFill>
                  <a:prstClr val="black"/>
                </a:solidFill>
                <a:latin typeface="Huawei Sans" panose="020C0503030203020204" pitchFamily="34" charset="0"/>
              </a:rPr>
              <a:t> 1</a:t>
            </a:r>
          </a:p>
          <a:p>
            <a:pPr fontAlgn="ctr">
              <a:lnSpc>
                <a:spcPts val="2400"/>
              </a:lnSpc>
            </a:pPr>
            <a:r>
              <a:rPr lang="en-US" sz="1200" dirty="0" smtClean="0">
                <a:solidFill>
                  <a:prstClr val="black"/>
                </a:solidFill>
                <a:latin typeface="Huawei Sans" panose="020C0503030203020204" pitchFamily="34" charset="0"/>
              </a:rPr>
              <a:t>[Switch1-GigabitEthernet 0/0/2] port-security protect-action restrict</a:t>
            </a:r>
          </a:p>
          <a:p>
            <a:pPr fontAlgn="ctr">
              <a:lnSpc>
                <a:spcPts val="2400"/>
              </a:lnSpc>
            </a:pPr>
            <a:r>
              <a:rPr lang="en-US" sz="1200" dirty="0" smtClean="0">
                <a:solidFill>
                  <a:prstClr val="black"/>
                </a:solidFill>
                <a:latin typeface="Huawei Sans" panose="020C0503030203020204" pitchFamily="34" charset="0"/>
              </a:rPr>
              <a:t>[Switch1] interface </a:t>
            </a:r>
            <a:r>
              <a:rPr lang="en-US" sz="1200" dirty="0" err="1" smtClean="0">
                <a:solidFill>
                  <a:prstClr val="black"/>
                </a:solidFill>
                <a:latin typeface="Huawei Sans" panose="020C0503030203020204" pitchFamily="34" charset="0"/>
              </a:rPr>
              <a:t>GigabitEthernet</a:t>
            </a:r>
            <a:r>
              <a:rPr lang="en-US" sz="1200" dirty="0" smtClean="0">
                <a:solidFill>
                  <a:prstClr val="black"/>
                </a:solidFill>
                <a:latin typeface="Huawei Sans" panose="020C0503030203020204" pitchFamily="34" charset="0"/>
              </a:rPr>
              <a:t> 0/0/3</a:t>
            </a:r>
          </a:p>
          <a:p>
            <a:pPr fontAlgn="ctr">
              <a:lnSpc>
                <a:spcPts val="2400"/>
              </a:lnSpc>
            </a:pPr>
            <a:r>
              <a:rPr lang="en-US" sz="1200" dirty="0" smtClean="0">
                <a:solidFill>
                  <a:prstClr val="black"/>
                </a:solidFill>
                <a:latin typeface="Huawei Sans" panose="020C0503030203020204" pitchFamily="34" charset="0"/>
              </a:rPr>
              <a:t>[Switch1-GigabitEthernet 0/0/3] port-security enable</a:t>
            </a:r>
          </a:p>
          <a:p>
            <a:pPr fontAlgn="ctr">
              <a:lnSpc>
                <a:spcPts val="2400"/>
              </a:lnSpc>
            </a:pPr>
            <a:r>
              <a:rPr lang="en-US" sz="1200" dirty="0" smtClean="0">
                <a:solidFill>
                  <a:prstClr val="black"/>
                </a:solidFill>
                <a:latin typeface="Huawei Sans" panose="020C0503030203020204" pitchFamily="34" charset="0"/>
              </a:rPr>
              <a:t>[Switch1-GigabitEthernet 0/0/3] port-security max-mac-</a:t>
            </a:r>
            <a:r>
              <a:rPr lang="en-US" sz="1200" dirty="0" err="1" smtClean="0">
                <a:solidFill>
                  <a:prstClr val="black"/>
                </a:solidFill>
                <a:latin typeface="Huawei Sans" panose="020C0503030203020204" pitchFamily="34" charset="0"/>
              </a:rPr>
              <a:t>num</a:t>
            </a:r>
            <a:r>
              <a:rPr lang="en-US" sz="1200" dirty="0" smtClean="0">
                <a:solidFill>
                  <a:prstClr val="black"/>
                </a:solidFill>
                <a:latin typeface="Huawei Sans" panose="020C0503030203020204" pitchFamily="34" charset="0"/>
              </a:rPr>
              <a:t> 2</a:t>
            </a:r>
          </a:p>
          <a:p>
            <a:pPr fontAlgn="ctr">
              <a:lnSpc>
                <a:spcPts val="2400"/>
              </a:lnSpc>
            </a:pPr>
            <a:r>
              <a:rPr lang="en-US" sz="1200" dirty="0" smtClean="0">
                <a:solidFill>
                  <a:prstClr val="black"/>
                </a:solidFill>
                <a:latin typeface="Huawei Sans" panose="020C0503030203020204" pitchFamily="34" charset="0"/>
              </a:rPr>
              <a:t>[Switch1-GigabitEthernet 0/0/3] port-security protect-action shutdown</a:t>
            </a:r>
            <a:endParaRPr lang="en-US" sz="12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33650758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0" indent="0" fontAlgn="ctr">
              <a:buNone/>
            </a:pPr>
            <a:r>
              <a:rPr lang="en-US" sz="1600" dirty="0" smtClean="0">
                <a:latin typeface="Huawei Sans" panose="020C0503030203020204" pitchFamily="34" charset="0"/>
              </a:rPr>
              <a:t>Run the </a:t>
            </a:r>
            <a:r>
              <a:rPr lang="en-US" sz="1600" b="1" dirty="0" smtClean="0">
                <a:latin typeface="Huawei Sans" panose="020C0503030203020204" pitchFamily="34" charset="0"/>
              </a:rPr>
              <a:t>display mac-address security</a:t>
            </a:r>
            <a:r>
              <a:rPr lang="en-US" sz="1600" dirty="0" smtClean="0">
                <a:latin typeface="Huawei Sans" panose="020C0503030203020204" pitchFamily="34" charset="0"/>
              </a:rPr>
              <a:t> command to check dynamic secure MAC address entries.</a:t>
            </a:r>
            <a:endParaRPr lang="en-US" sz="1600" dirty="0">
              <a:latin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Verifying the Configuration</a:t>
            </a:r>
            <a:endParaRPr lang="en-US" altLang="zh-CN" dirty="0">
              <a:latin typeface="Huawei Sans" panose="020C0503030203020204" pitchFamily="34" charset="0"/>
              <a:sym typeface="Huawei Sans" panose="020C0503030203020204" pitchFamily="34" charset="0"/>
            </a:endParaRPr>
          </a:p>
        </p:txBody>
      </p:sp>
      <p:sp>
        <p:nvSpPr>
          <p:cNvPr id="4" name="矩形 3"/>
          <p:cNvSpPr/>
          <p:nvPr/>
        </p:nvSpPr>
        <p:spPr>
          <a:xfrm>
            <a:off x="1686560" y="2119928"/>
            <a:ext cx="8676640" cy="3477875"/>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smtClean="0">
                <a:solidFill>
                  <a:prstClr val="black"/>
                </a:solidFill>
                <a:latin typeface="Huawei Sans" panose="020C0503030203020204" pitchFamily="34" charset="0"/>
              </a:rPr>
              <a:t>[Switch1]display mac-address security</a:t>
            </a:r>
          </a:p>
          <a:p>
            <a:pPr fontAlgn="ctr">
              <a:lnSpc>
                <a:spcPts val="2400"/>
              </a:lnSpc>
            </a:pPr>
            <a:r>
              <a:rPr lang="en-US" sz="1400" dirty="0" smtClean="0">
                <a:solidFill>
                  <a:prstClr val="black"/>
                </a:solidFill>
                <a:latin typeface="Huawei Sans" panose="020C0503030203020204" pitchFamily="34" charset="0"/>
              </a:rPr>
              <a:t>MAC address table of slot 0:</a:t>
            </a:r>
          </a:p>
          <a:p>
            <a:pPr fontAlgn="ctr">
              <a:lnSpc>
                <a:spcPts val="2400"/>
              </a:lnSpc>
            </a:pPr>
            <a:r>
              <a:rPr lang="en-US" sz="1400" dirty="0" smtClean="0">
                <a:solidFill>
                  <a:prstClr val="black"/>
                </a:solidFill>
                <a:latin typeface="Huawei Sans" panose="020C0503030203020204" pitchFamily="34" charset="0"/>
              </a:rPr>
              <a:t>----------------------------------------------------------------------------------------------------------------</a:t>
            </a:r>
          </a:p>
          <a:p>
            <a:pPr fontAlgn="ctr">
              <a:lnSpc>
                <a:spcPts val="2400"/>
              </a:lnSpc>
            </a:pPr>
            <a:r>
              <a:rPr lang="en-US" sz="1400" dirty="0" smtClean="0">
                <a:solidFill>
                  <a:prstClr val="black"/>
                </a:solidFill>
                <a:latin typeface="Huawei Sans" panose="020C0503030203020204" pitchFamily="34" charset="0"/>
              </a:rPr>
              <a:t>MAC Address    VLAN/       PEVLAN CEVLAN Port                Type      	LSP/LSR-ID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                       VSI/SI                                              	             		MAC-Tunnel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a:t>
            </a:r>
          </a:p>
          <a:p>
            <a:pPr fontAlgn="ctr">
              <a:lnSpc>
                <a:spcPts val="2400"/>
              </a:lnSpc>
            </a:pPr>
            <a:r>
              <a:rPr lang="en-US" sz="1400" dirty="0" smtClean="0">
                <a:solidFill>
                  <a:prstClr val="black"/>
                </a:solidFill>
                <a:latin typeface="Huawei Sans" panose="020C0503030203020204" pitchFamily="34" charset="0"/>
              </a:rPr>
              <a:t>5489-98ac-71a9 1           -      	-                 GE0/0/3         </a:t>
            </a:r>
            <a:r>
              <a:rPr lang="en-US" sz="1400" dirty="0" smtClean="0">
                <a:solidFill>
                  <a:srgbClr val="EC7061"/>
                </a:solidFill>
                <a:latin typeface="Huawei Sans" panose="020C0503030203020204" pitchFamily="34" charset="0"/>
              </a:rPr>
              <a:t>security </a:t>
            </a:r>
            <a:r>
              <a:rPr lang="en-US" sz="1400" dirty="0" smtClean="0">
                <a:solidFill>
                  <a:prstClr val="black"/>
                </a:solidFill>
                <a:latin typeface="Huawei Sans" panose="020C0503030203020204" pitchFamily="34" charset="0"/>
              </a:rPr>
              <a:t> 	-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5489-98b1-7b30 1           -      	-                 GE0/0/1         </a:t>
            </a:r>
            <a:r>
              <a:rPr lang="en-US" sz="1400" dirty="0" smtClean="0">
                <a:solidFill>
                  <a:srgbClr val="EC7061"/>
                </a:solidFill>
                <a:latin typeface="Huawei Sans" panose="020C0503030203020204" pitchFamily="34" charset="0"/>
              </a:rPr>
              <a:t>security  </a:t>
            </a:r>
            <a:r>
              <a:rPr lang="en-US" sz="1400" dirty="0" smtClean="0">
                <a:solidFill>
                  <a:prstClr val="black"/>
                </a:solidFill>
                <a:latin typeface="Huawei Sans" panose="020C0503030203020204" pitchFamily="34" charset="0"/>
              </a:rPr>
              <a:t>	-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5489-9815-662b 1           -     	-                 GE0/0/2         </a:t>
            </a:r>
            <a:r>
              <a:rPr lang="en-US" sz="1400" dirty="0" smtClean="0">
                <a:solidFill>
                  <a:srgbClr val="EC7061"/>
                </a:solidFill>
                <a:latin typeface="Huawei Sans" panose="020C0503030203020204" pitchFamily="34" charset="0"/>
              </a:rPr>
              <a:t>security </a:t>
            </a:r>
            <a:r>
              <a:rPr lang="en-US" sz="1400" dirty="0" smtClean="0">
                <a:solidFill>
                  <a:prstClr val="black"/>
                </a:solidFill>
                <a:latin typeface="Huawei Sans" panose="020C0503030203020204" pitchFamily="34" charset="0"/>
              </a:rPr>
              <a:t> 	-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a:t>
            </a:r>
          </a:p>
          <a:p>
            <a:pPr fontAlgn="ctr">
              <a:lnSpc>
                <a:spcPts val="2400"/>
              </a:lnSpc>
            </a:pPr>
            <a:r>
              <a:rPr lang="en-US" sz="1400" dirty="0" smtClean="0">
                <a:solidFill>
                  <a:prstClr val="black"/>
                </a:solidFill>
                <a:latin typeface="Huawei Sans" panose="020C0503030203020204" pitchFamily="34" charset="0"/>
              </a:rPr>
              <a:t>Total matching items on slot 0 displayed = 3 </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1852006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pPr algn="l" fontAlgn="ctr"/>
            <a:r>
              <a:rPr lang="en-US" sz="2000" dirty="0" smtClean="0">
                <a:latin typeface="Huawei Sans" panose="020C0503030203020204" pitchFamily="34" charset="0"/>
              </a:rPr>
              <a:t>Currently, Ethernet technologies are widely used on networks. Network attacks often occur, for example, attacks based on the Address Resolution Protocol (ARP) and Dynamic Host Configuration Protocol (DHCP). Such attacks cause authorized users' failure to access network resources and threaten network information security. In this situation, Ethernet switching </a:t>
            </a:r>
            <a:r>
              <a:rPr lang="en-US" altLang="zh-CN" sz="2000" dirty="0"/>
              <a:t>security </a:t>
            </a:r>
            <a:r>
              <a:rPr lang="en-US" sz="2000" dirty="0" smtClean="0">
                <a:latin typeface="Huawei Sans" panose="020C0503030203020204" pitchFamily="34" charset="0"/>
              </a:rPr>
              <a:t>becomes increasingly important.</a:t>
            </a:r>
            <a:endParaRPr lang="en-US" altLang="zh-CN" sz="2000" dirty="0" smtClean="0">
              <a:latin typeface="Huawei Sans" panose="020C0503030203020204" pitchFamily="34" charset="0"/>
              <a:sym typeface="Huawei Sans" panose="020C0503030203020204" pitchFamily="34" charset="0"/>
            </a:endParaRPr>
          </a:p>
          <a:p>
            <a:pPr algn="l" fontAlgn="ctr"/>
            <a:r>
              <a:rPr lang="en-US" sz="2000" dirty="0" smtClean="0">
                <a:latin typeface="Huawei Sans" panose="020C0503030203020204" pitchFamily="34" charset="0"/>
              </a:rPr>
              <a:t>This course describes common Ethernet switching security technologies, including port isolation, port security, MAC address flapping detection, storm control, interface rate limiting, MAC address table security, DHCP snooping, and IP source guard.</a:t>
            </a:r>
            <a:endParaRPr lang="en-US" altLang="zh-CN" sz="20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346331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7986" y="3644900"/>
            <a:ext cx="5638014" cy="2717451"/>
          </a:xfrm>
        </p:spPr>
        <p:txBody>
          <a:bodyPr/>
          <a:lstStyle/>
          <a:p>
            <a:pPr fontAlgn="ctr"/>
            <a:r>
              <a:rPr lang="en-US" sz="1200" dirty="0" smtClean="0">
                <a:latin typeface="Huawei Sans" panose="020C0503030203020204" pitchFamily="34" charset="0"/>
              </a:rPr>
              <a:t>Requirements:</a:t>
            </a:r>
            <a:endParaRPr lang="en-US" altLang="zh-CN" sz="1200" dirty="0" smtClean="0">
              <a:latin typeface="Huawei Sans" panose="020C0503030203020204" pitchFamily="34" charset="0"/>
              <a:sym typeface="Huawei Sans" panose="020C0503030203020204" pitchFamily="34" charset="0"/>
            </a:endParaRPr>
          </a:p>
          <a:p>
            <a:pPr marL="536575" lvl="1" indent="-211138" fontAlgn="ctr"/>
            <a:r>
              <a:rPr lang="en-US" sz="1100" dirty="0" smtClean="0">
                <a:latin typeface="Huawei Sans" panose="020C0503030203020204" pitchFamily="34" charset="0"/>
              </a:rPr>
              <a:t>Configure port security on the switch. Enable port security on GE0/0/1 through GE0/0/3.</a:t>
            </a:r>
          </a:p>
          <a:p>
            <a:pPr marL="536575" lvl="1" indent="-211138" fontAlgn="ctr"/>
            <a:r>
              <a:rPr lang="en-US" sz="1100" dirty="0" smtClean="0">
                <a:latin typeface="Huawei Sans" panose="020C0503030203020204" pitchFamily="34" charset="0"/>
              </a:rPr>
              <a:t>Set the maximum number of MAC addresses that can be learned by GE0/0/1 and GE0/0/2 to 1 and convert secure dynamic MAC addresses learned by GE0/0/1 and GE0/0/2 to sticky MAC addresses.</a:t>
            </a:r>
            <a:endParaRPr lang="en-US" altLang="zh-CN" sz="1100" dirty="0" smtClean="0">
              <a:latin typeface="Huawei Sans" panose="020C0503030203020204" pitchFamily="34" charset="0"/>
              <a:sym typeface="Huawei Sans" panose="020C0503030203020204" pitchFamily="34" charset="0"/>
            </a:endParaRPr>
          </a:p>
          <a:p>
            <a:pPr marL="536575" lvl="1" indent="-211138" fontAlgn="ctr"/>
            <a:r>
              <a:rPr lang="en-US" sz="1100" dirty="0" smtClean="0">
                <a:latin typeface="Huawei Sans" panose="020C0503030203020204" pitchFamily="34" charset="0"/>
              </a:rPr>
              <a:t>On GE0/0/3, set the maximum number of MAC addresses that can be learned to 1, manually create a sticky MAC address entry for the interface, and bind the interface to MAC address 5489-98ac-71a9. Retain the default penalty on each interface.</a:t>
            </a:r>
          </a:p>
          <a:p>
            <a:pPr lvl="1" fontAlgn="ctr"/>
            <a:endParaRPr lang="en-US" altLang="zh-CN" sz="1100" dirty="0" smtClean="0">
              <a:latin typeface="Huawei Sans" panose="020C0503030203020204" pitchFamily="34" charset="0"/>
              <a:sym typeface="Huawei Sans" panose="020C0503030203020204" pitchFamily="34" charset="0"/>
            </a:endParaRPr>
          </a:p>
          <a:p>
            <a:pPr fontAlgn="ctr"/>
            <a:endParaRPr lang="en-US" altLang="zh-CN" sz="12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nchor="ctr"/>
          <a:lstStyle/>
          <a:p>
            <a:pPr fontAlgn="ctr"/>
            <a:r>
              <a:rPr lang="en-US" altLang="en-US" sz="3000" dirty="0"/>
              <a:t>Example for Configuring Port Security </a:t>
            </a:r>
            <a:r>
              <a:rPr lang="en-US" altLang="zh-CN" sz="3000" dirty="0" smtClean="0"/>
              <a:t>—</a:t>
            </a:r>
            <a:r>
              <a:rPr lang="en-US" altLang="en-US" sz="3000" dirty="0" smtClean="0"/>
              <a:t> </a:t>
            </a:r>
            <a:r>
              <a:rPr lang="en-US" altLang="en-US" sz="3000" dirty="0"/>
              <a:t>Sticky MAC Addresses</a:t>
            </a:r>
            <a:endParaRPr lang="en-US" altLang="zh-CN" sz="3000" dirty="0">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93385" y="1373147"/>
            <a:ext cx="540000" cy="442800"/>
          </a:xfrm>
          <a:prstGeom prst="rect">
            <a:avLst/>
          </a:prstGeom>
        </p:spPr>
      </p:pic>
      <p:pic>
        <p:nvPicPr>
          <p:cNvPr id="5" name="图片 4" descr="PC.png"/>
          <p:cNvPicPr>
            <a:picLocks noChangeAspect="1"/>
          </p:cNvPicPr>
          <p:nvPr/>
        </p:nvPicPr>
        <p:blipFill>
          <a:blip r:embed="rId4" cstate="print"/>
          <a:stretch>
            <a:fillRect/>
          </a:stretch>
        </p:blipFill>
        <p:spPr>
          <a:xfrm>
            <a:off x="4404202" y="2715324"/>
            <a:ext cx="539063" cy="414000"/>
          </a:xfrm>
          <a:prstGeom prst="rect">
            <a:avLst/>
          </a:prstGeom>
        </p:spPr>
      </p:pic>
      <p:pic>
        <p:nvPicPr>
          <p:cNvPr id="6" name="图片 5" descr="PC.png"/>
          <p:cNvPicPr>
            <a:picLocks noChangeAspect="1"/>
          </p:cNvPicPr>
          <p:nvPr/>
        </p:nvPicPr>
        <p:blipFill>
          <a:blip r:embed="rId4" cstate="print"/>
          <a:stretch>
            <a:fillRect/>
          </a:stretch>
        </p:blipFill>
        <p:spPr>
          <a:xfrm>
            <a:off x="2894322" y="2713592"/>
            <a:ext cx="539063" cy="414000"/>
          </a:xfrm>
          <a:prstGeom prst="rect">
            <a:avLst/>
          </a:prstGeom>
        </p:spPr>
      </p:pic>
      <p:pic>
        <p:nvPicPr>
          <p:cNvPr id="7" name="图片 6" descr="PC.png"/>
          <p:cNvPicPr>
            <a:picLocks noChangeAspect="1"/>
          </p:cNvPicPr>
          <p:nvPr/>
        </p:nvPicPr>
        <p:blipFill>
          <a:blip r:embed="rId4" cstate="print"/>
          <a:stretch>
            <a:fillRect/>
          </a:stretch>
        </p:blipFill>
        <p:spPr>
          <a:xfrm>
            <a:off x="1425729" y="2715324"/>
            <a:ext cx="539063" cy="414000"/>
          </a:xfrm>
          <a:prstGeom prst="rect">
            <a:avLst/>
          </a:prstGeom>
        </p:spPr>
      </p:pic>
      <p:cxnSp>
        <p:nvCxnSpPr>
          <p:cNvPr id="8" name="直接连接符 7"/>
          <p:cNvCxnSpPr>
            <a:endCxn id="7" idx="0"/>
          </p:cNvCxnSpPr>
          <p:nvPr/>
        </p:nvCxnSpPr>
        <p:spPr>
          <a:xfrm flipH="1">
            <a:off x="1695261" y="1801136"/>
            <a:ext cx="1288076" cy="9141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4" idx="2"/>
            <a:endCxn id="6" idx="0"/>
          </p:cNvCxnSpPr>
          <p:nvPr/>
        </p:nvCxnSpPr>
        <p:spPr>
          <a:xfrm>
            <a:off x="3163385" y="1815947"/>
            <a:ext cx="469" cy="8976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5" idx="0"/>
          </p:cNvCxnSpPr>
          <p:nvPr/>
        </p:nvCxnSpPr>
        <p:spPr>
          <a:xfrm>
            <a:off x="3343902" y="1801136"/>
            <a:ext cx="1329832" cy="9141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410075" y="1317753"/>
            <a:ext cx="763351"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a:xfrm>
            <a:off x="2137384" y="1720578"/>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a:xfrm>
            <a:off x="3097395" y="2084099"/>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a:xfrm>
            <a:off x="3508960" y="1689643"/>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a:xfrm>
            <a:off x="1422656" y="3100392"/>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a:xfrm>
            <a:off x="2896436" y="3100392"/>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4399015" y="3098660"/>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a:xfrm>
            <a:off x="6338761" y="1279910"/>
            <a:ext cx="2561920" cy="369332"/>
          </a:xfrm>
          <a:prstGeom prst="rect">
            <a:avLst/>
          </a:prstGeom>
          <a:noFill/>
        </p:spPr>
        <p:txBody>
          <a:bodyPr wrap="none" rtlCol="0">
            <a:spAutoFit/>
          </a:bodyPr>
          <a:lstStyle/>
          <a:p>
            <a:pPr fontAlgn="ctr"/>
            <a:r>
              <a:rPr lang="en-US" b="1" dirty="0" smtClean="0">
                <a:latin typeface="Huawei Sans" panose="020C0503030203020204" pitchFamily="34" charset="0"/>
              </a:rPr>
              <a:t>Switch configuration:</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a:xfrm>
            <a:off x="6338761" y="1624018"/>
            <a:ext cx="5407151" cy="4401205"/>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0/0/1</a:t>
            </a:r>
          </a:p>
          <a:p>
            <a:pPr fontAlgn="ct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0/0/1] port-security enable</a:t>
            </a:r>
          </a:p>
          <a:p>
            <a:pPr fontAlgn="ct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0/0/1] port-security max-mac-</a:t>
            </a:r>
            <a:r>
              <a:rPr lang="en-US" dirty="0" err="1" smtClean="0">
                <a:latin typeface="Huawei Sans" panose="020C0503030203020204" pitchFamily="34" charset="0"/>
              </a:rPr>
              <a:t>num</a:t>
            </a:r>
            <a:r>
              <a:rPr lang="en-US" dirty="0" smtClean="0">
                <a:latin typeface="Huawei Sans" panose="020C0503030203020204" pitchFamily="34" charset="0"/>
              </a:rPr>
              <a:t> 1</a:t>
            </a:r>
          </a:p>
          <a:p>
            <a:pPr fontAlgn="ct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0/0/1] port-security mac-address sticky</a:t>
            </a:r>
          </a:p>
          <a:p>
            <a:pPr fontAlgn="ct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0/0/2</a:t>
            </a:r>
          </a:p>
          <a:p>
            <a:pPr fontAlgn="ct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0/0/2] port-security enable</a:t>
            </a:r>
          </a:p>
          <a:p>
            <a:pPr fontAlgn="ct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0/0/2] port-security max-mac-</a:t>
            </a:r>
            <a:r>
              <a:rPr lang="en-US" dirty="0" err="1" smtClean="0">
                <a:latin typeface="Huawei Sans" panose="020C0503030203020204" pitchFamily="34" charset="0"/>
              </a:rPr>
              <a:t>num</a:t>
            </a:r>
            <a:r>
              <a:rPr lang="en-US" dirty="0" smtClean="0">
                <a:latin typeface="Huawei Sans" panose="020C0503030203020204" pitchFamily="34" charset="0"/>
              </a:rPr>
              <a:t> 1</a:t>
            </a:r>
          </a:p>
          <a:p>
            <a:pPr fontAlgn="ct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0/0/2] port-security mac-address sticky</a:t>
            </a:r>
          </a:p>
          <a:p>
            <a:pPr fontAlgn="ct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0/0/3</a:t>
            </a:r>
          </a:p>
          <a:p>
            <a:pPr fontAlgn="ct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0/0/3] port-security enable</a:t>
            </a:r>
          </a:p>
          <a:p>
            <a:pPr fontAlgn="ct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0/0/3] port-security max-mac-</a:t>
            </a:r>
            <a:r>
              <a:rPr lang="en-US" dirty="0" err="1" smtClean="0">
                <a:latin typeface="Huawei Sans" panose="020C0503030203020204" pitchFamily="34" charset="0"/>
              </a:rPr>
              <a:t>num</a:t>
            </a:r>
            <a:r>
              <a:rPr lang="en-US" dirty="0" smtClean="0">
                <a:latin typeface="Huawei Sans" panose="020C0503030203020204" pitchFamily="34" charset="0"/>
              </a:rPr>
              <a:t> 1</a:t>
            </a:r>
          </a:p>
          <a:p>
            <a:pPr fontAlgn="ct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0/0/3] port-security mac-address sticky</a:t>
            </a:r>
          </a:p>
          <a:p>
            <a:pPr fontAlgn="ctr"/>
            <a:r>
              <a:rPr lang="en-US" dirty="0" smtClean="0">
                <a:latin typeface="Huawei Sans" panose="020C0503030203020204" pitchFamily="34" charset="0"/>
              </a:rPr>
              <a:t>[Switch-</a:t>
            </a:r>
            <a:r>
              <a:rPr lang="en-US" dirty="0" err="1" smtClean="0">
                <a:latin typeface="Huawei Sans" panose="020C0503030203020204" pitchFamily="34" charset="0"/>
              </a:rPr>
              <a:t>GigabitEthernet</a:t>
            </a:r>
            <a:r>
              <a:rPr lang="en-US" dirty="0" smtClean="0">
                <a:latin typeface="Huawei Sans" panose="020C0503030203020204" pitchFamily="34" charset="0"/>
              </a:rPr>
              <a:t> 0/0/3] port-security mac-address sticky 5489-98ac-71a9 </a:t>
            </a:r>
            <a:r>
              <a:rPr lang="en-US" dirty="0" err="1" smtClean="0">
                <a:latin typeface="Huawei Sans" panose="020C0503030203020204" pitchFamily="34" charset="0"/>
              </a:rPr>
              <a:t>vlan</a:t>
            </a:r>
            <a:r>
              <a:rPr lang="en-US" dirty="0" smtClean="0">
                <a:latin typeface="Huawei Sans" panose="020C0503030203020204" pitchFamily="34" charset="0"/>
              </a:rPr>
              <a:t> 1</a:t>
            </a:r>
            <a:endParaRPr lang="en-US" dirty="0">
              <a:latin typeface="Huawei Sans" panose="020C0503030203020204" pitchFamily="34" charset="0"/>
            </a:endParaRPr>
          </a:p>
        </p:txBody>
      </p:sp>
    </p:spTree>
    <p:extLst>
      <p:ext uri="{BB962C8B-B14F-4D97-AF65-F5344CB8AC3E}">
        <p14:creationId xmlns:p14="http://schemas.microsoft.com/office/powerpoint/2010/main" val="202480624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921133"/>
          </a:xfrm>
        </p:spPr>
        <p:txBody>
          <a:bodyPr/>
          <a:lstStyle/>
          <a:p>
            <a:pPr marL="0" indent="0" fontAlgn="ctr">
              <a:buNone/>
            </a:pPr>
            <a:r>
              <a:rPr lang="en-US" sz="1600" dirty="0" smtClean="0">
                <a:latin typeface="Huawei Sans" panose="020C0503030203020204" pitchFamily="34" charset="0"/>
              </a:rPr>
              <a:t>Run the </a:t>
            </a:r>
            <a:r>
              <a:rPr lang="en-US" sz="1600" b="1" dirty="0" smtClean="0">
                <a:latin typeface="Huawei Sans" panose="020C0503030203020204" pitchFamily="34" charset="0"/>
              </a:rPr>
              <a:t>display mac-address sticky</a:t>
            </a:r>
            <a:r>
              <a:rPr lang="en-US" sz="1600" dirty="0" smtClean="0">
                <a:latin typeface="Huawei Sans" panose="020C0503030203020204" pitchFamily="34" charset="0"/>
              </a:rPr>
              <a:t> command to check sticky MAC address entries.</a:t>
            </a:r>
            <a:endParaRPr lang="en-US" sz="1600" dirty="0">
              <a:latin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Verifying the Configuration</a:t>
            </a:r>
            <a:endParaRPr lang="en-US" altLang="zh-CN" dirty="0">
              <a:latin typeface="Huawei Sans" panose="020C0503030203020204" pitchFamily="34" charset="0"/>
              <a:sym typeface="Huawei Sans" panose="020C0503030203020204" pitchFamily="34" charset="0"/>
            </a:endParaRPr>
          </a:p>
        </p:txBody>
      </p:sp>
      <p:sp>
        <p:nvSpPr>
          <p:cNvPr id="4" name="矩形 3"/>
          <p:cNvSpPr/>
          <p:nvPr/>
        </p:nvSpPr>
        <p:spPr>
          <a:xfrm>
            <a:off x="2165027" y="1977400"/>
            <a:ext cx="8051027" cy="3477875"/>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smtClean="0">
                <a:solidFill>
                  <a:prstClr val="black"/>
                </a:solidFill>
                <a:latin typeface="Huawei Sans" panose="020C0503030203020204" pitchFamily="34" charset="0"/>
              </a:rPr>
              <a:t>[Switch1]display mac-address sticky</a:t>
            </a:r>
          </a:p>
          <a:p>
            <a:pPr fontAlgn="ctr">
              <a:lnSpc>
                <a:spcPts val="2400"/>
              </a:lnSpc>
            </a:pPr>
            <a:r>
              <a:rPr lang="en-US" sz="1400" dirty="0" smtClean="0">
                <a:solidFill>
                  <a:prstClr val="black"/>
                </a:solidFill>
                <a:latin typeface="Huawei Sans" panose="020C0503030203020204" pitchFamily="34" charset="0"/>
              </a:rPr>
              <a:t>MAC address table of slot 0:</a:t>
            </a:r>
          </a:p>
          <a:p>
            <a:pPr fontAlgn="ctr">
              <a:lnSpc>
                <a:spcPts val="2400"/>
              </a:lnSpc>
            </a:pPr>
            <a:r>
              <a:rPr lang="en-US" sz="1400" dirty="0" smtClean="0">
                <a:solidFill>
                  <a:prstClr val="black"/>
                </a:solidFill>
                <a:latin typeface="Huawei Sans" panose="020C0503030203020204" pitchFamily="34" charset="0"/>
              </a:rPr>
              <a:t>-------------------------------------------------------------------------------------------------------</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MAC Address    VLAN/       PEVLAN CEVLAN  Port            Type      LSP/LSR-ID  </a:t>
            </a:r>
          </a:p>
          <a:p>
            <a:pPr fontAlgn="ctr">
              <a:lnSpc>
                <a:spcPts val="2400"/>
              </a:lnSpc>
            </a:pPr>
            <a:r>
              <a:rPr lang="en-US" sz="1400" dirty="0" smtClean="0">
                <a:solidFill>
                  <a:prstClr val="black"/>
                </a:solidFill>
                <a:latin typeface="Huawei Sans" panose="020C0503030203020204" pitchFamily="34" charset="0"/>
              </a:rPr>
              <a:t>               	       VSI/SI                                              		MAC-Tunnel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5489-98ac-71a9   1           -      	-      	GE0/0/3        </a:t>
            </a:r>
            <a:r>
              <a:rPr lang="en-US" sz="1400" dirty="0" smtClean="0">
                <a:solidFill>
                  <a:srgbClr val="EC7061"/>
                </a:solidFill>
                <a:latin typeface="Huawei Sans" panose="020C0503030203020204" pitchFamily="34" charset="0"/>
              </a:rPr>
              <a:t> sticky    </a:t>
            </a:r>
            <a:r>
              <a:rPr lang="en-US" sz="1400" dirty="0" smtClean="0">
                <a:solidFill>
                  <a:prstClr val="black"/>
                </a:solidFill>
                <a:latin typeface="Huawei Sans" panose="020C0503030203020204" pitchFamily="34" charset="0"/>
              </a:rPr>
              <a:t>	-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5489-98b1-7b30   1           -      	-      	GE0/0/1         </a:t>
            </a:r>
            <a:r>
              <a:rPr lang="en-US" sz="1400" dirty="0" smtClean="0">
                <a:solidFill>
                  <a:srgbClr val="EC7061"/>
                </a:solidFill>
                <a:latin typeface="Huawei Sans" panose="020C0503030203020204" pitchFamily="34" charset="0"/>
              </a:rPr>
              <a:t>sticky </a:t>
            </a:r>
            <a:r>
              <a:rPr lang="en-US" sz="1400" dirty="0" smtClean="0">
                <a:solidFill>
                  <a:prstClr val="black"/>
                </a:solidFill>
                <a:latin typeface="Huawei Sans" panose="020C0503030203020204" pitchFamily="34" charset="0"/>
              </a:rPr>
              <a:t>  		-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5489-9815-662b   1           -      	-      	GE0/0/2         </a:t>
            </a:r>
            <a:r>
              <a:rPr lang="en-US" sz="1400" dirty="0" smtClean="0">
                <a:solidFill>
                  <a:srgbClr val="EC7061"/>
                </a:solidFill>
                <a:latin typeface="Huawei Sans" panose="020C0503030203020204" pitchFamily="34" charset="0"/>
              </a:rPr>
              <a:t>sticky</a:t>
            </a:r>
            <a:r>
              <a:rPr lang="en-US" sz="1400" dirty="0" smtClean="0">
                <a:solidFill>
                  <a:prstClr val="black"/>
                </a:solidFill>
                <a:latin typeface="Huawei Sans" panose="020C0503030203020204" pitchFamily="34" charset="0"/>
              </a:rPr>
              <a:t>    	-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Total matching items on slot 0 displayed = 3 </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2157565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dirty="0" smtClean="0">
                <a:solidFill>
                  <a:schemeClr val="bg1">
                    <a:lumMod val="50000"/>
                  </a:schemeClr>
                </a:solidFill>
                <a:latin typeface="Huawei Sans" panose="020C0503030203020204" pitchFamily="34" charset="0"/>
              </a:rPr>
              <a:t>Port isolation</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MAC Address Table Security</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Port Security</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b="1" dirty="0" smtClean="0">
                <a:latin typeface="Huawei Sans" panose="020C0503030203020204" pitchFamily="34" charset="0"/>
              </a:rPr>
              <a:t>MAC Address Flapping Prevention and Detection</a:t>
            </a:r>
            <a:endParaRPr lang="en-US" altLang="zh-CN" b="1" dirty="0" smtClean="0">
              <a:latin typeface="Huawei Sans" panose="020C0503030203020204" pitchFamily="34" charset="0"/>
              <a:sym typeface="Huawei Sans" panose="020C0503030203020204" pitchFamily="34" charset="0"/>
            </a:endParaRPr>
          </a:p>
          <a:p>
            <a:pPr fontAlgn="ctr"/>
            <a:r>
              <a:rPr lang="en-US" dirty="0" err="1" smtClean="0">
                <a:solidFill>
                  <a:schemeClr val="bg1">
                    <a:lumMod val="50000"/>
                  </a:schemeClr>
                </a:solidFill>
                <a:latin typeface="Huawei Sans" panose="020C0503030203020204" pitchFamily="34" charset="0"/>
              </a:rPr>
              <a:t>MACsec</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Traffic Control</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DHCP Snooping</a:t>
            </a:r>
          </a:p>
          <a:p>
            <a:pPr fontAlgn="ctr"/>
            <a:r>
              <a:rPr lang="en-US" dirty="0" smtClean="0">
                <a:solidFill>
                  <a:schemeClr val="bg1">
                    <a:lumMod val="50000"/>
                  </a:schemeClr>
                </a:solidFill>
                <a:latin typeface="Huawei Sans" panose="020C0503030203020204" pitchFamily="34" charset="0"/>
              </a:rPr>
              <a:t>IP Source Guard</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1908628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algn="l" fontAlgn="ctr"/>
            <a:r>
              <a:rPr lang="en-US" sz="1800" dirty="0" smtClean="0">
                <a:latin typeface="Huawei Sans" panose="020C0503030203020204" pitchFamily="34" charset="0"/>
              </a:rPr>
              <a:t>MAC address flapping occurs when a MAC address is learned by two interfaces in the same VLAN on a switch and the MAC address entry learned later overrides the earlier one.</a:t>
            </a:r>
          </a:p>
          <a:p>
            <a:pPr algn="l" fontAlgn="ctr"/>
            <a:r>
              <a:rPr lang="en-US" sz="1800" dirty="0" smtClean="0">
                <a:latin typeface="Huawei Sans" panose="020C0503030203020204" pitchFamily="34" charset="0"/>
              </a:rPr>
              <a:t>When a MAC address frequently switches between two interfaces, MAC address flapping occurs.</a:t>
            </a:r>
          </a:p>
          <a:p>
            <a:pPr algn="l" fontAlgn="ctr"/>
            <a:r>
              <a:rPr lang="en-US" sz="1800" dirty="0" smtClean="0">
                <a:latin typeface="Huawei Sans" panose="020C0503030203020204" pitchFamily="34" charset="0"/>
              </a:rPr>
              <a:t>MAC address flapping frequently occurs on networks where loops or network attacks occur.</a:t>
            </a:r>
            <a:endParaRPr lang="en-US" altLang="zh-CN" sz="18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p:txBody>
          <a:bodyPr/>
          <a:lstStyle/>
          <a:p>
            <a:pPr fontAlgn="ctr"/>
            <a:r>
              <a:rPr lang="en-US" dirty="0" smtClean="0">
                <a:latin typeface="Huawei Sans" panose="020C0503030203020204" pitchFamily="34" charset="0"/>
              </a:rPr>
              <a:t>MAC Address Flapping Detection</a:t>
            </a:r>
            <a:endParaRPr lang="en-US" altLang="zh-CN" dirty="0">
              <a:latin typeface="Huawei Sans" panose="020C0503030203020204" pitchFamily="34" charset="0"/>
              <a:sym typeface="Huawei Sans" panose="020C0503030203020204" pitchFamily="34" charset="0"/>
            </a:endParaRPr>
          </a:p>
        </p:txBody>
      </p:sp>
      <p:grpSp>
        <p:nvGrpSpPr>
          <p:cNvPr id="70" name="组合 69"/>
          <p:cNvGrpSpPr/>
          <p:nvPr/>
        </p:nvGrpSpPr>
        <p:grpSpPr>
          <a:xfrm>
            <a:off x="1491146" y="3695628"/>
            <a:ext cx="3551157" cy="2693062"/>
            <a:chOff x="951146" y="3688688"/>
            <a:chExt cx="3551157" cy="2693062"/>
          </a:xfrm>
        </p:grpSpPr>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1146" y="3716338"/>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62526" y="3716338"/>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174639" y="5001766"/>
              <a:ext cx="540000" cy="442800"/>
            </a:xfrm>
            <a:prstGeom prst="rect">
              <a:avLst/>
            </a:prstGeom>
          </p:spPr>
        </p:pic>
        <p:cxnSp>
          <p:nvCxnSpPr>
            <p:cNvPr id="9" name="直接连接符 8"/>
            <p:cNvCxnSpPr>
              <a:stCxn id="5" idx="3"/>
              <a:endCxn id="6" idx="1"/>
            </p:cNvCxnSpPr>
            <p:nvPr/>
          </p:nvCxnSpPr>
          <p:spPr>
            <a:xfrm>
              <a:off x="1491146" y="3937738"/>
              <a:ext cx="197138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 idx="2"/>
              <a:endCxn id="7" idx="3"/>
            </p:cNvCxnSpPr>
            <p:nvPr/>
          </p:nvCxnSpPr>
          <p:spPr>
            <a:xfrm flipH="1">
              <a:off x="2714639" y="4159138"/>
              <a:ext cx="1017887" cy="106402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 idx="1"/>
              <a:endCxn id="5" idx="2"/>
            </p:cNvCxnSpPr>
            <p:nvPr/>
          </p:nvCxnSpPr>
          <p:spPr>
            <a:xfrm flipH="1" flipV="1">
              <a:off x="1221146" y="4159138"/>
              <a:ext cx="953493" cy="106402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7" name="图片 16" descr="PC.png"/>
            <p:cNvPicPr>
              <a:picLocks noChangeAspect="1"/>
            </p:cNvPicPr>
            <p:nvPr/>
          </p:nvPicPr>
          <p:blipFill>
            <a:blip r:embed="rId4" cstate="print"/>
            <a:stretch>
              <a:fillRect/>
            </a:stretch>
          </p:blipFill>
          <p:spPr>
            <a:xfrm>
              <a:off x="2175576" y="5967750"/>
              <a:ext cx="539063" cy="414000"/>
            </a:xfrm>
            <a:prstGeom prst="rect">
              <a:avLst/>
            </a:prstGeom>
          </p:spPr>
        </p:pic>
        <p:cxnSp>
          <p:nvCxnSpPr>
            <p:cNvPr id="21" name="直接连接符 20"/>
            <p:cNvCxnSpPr>
              <a:stCxn id="7" idx="2"/>
              <a:endCxn id="17" idx="0"/>
            </p:cNvCxnSpPr>
            <p:nvPr/>
          </p:nvCxnSpPr>
          <p:spPr>
            <a:xfrm>
              <a:off x="2444639" y="5444566"/>
              <a:ext cx="469" cy="52318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V="1">
              <a:off x="2795831" y="4232311"/>
              <a:ext cx="608110" cy="618186"/>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1606008" y="4159138"/>
              <a:ext cx="1743383" cy="691173"/>
              <a:chOff x="1531219" y="4159137"/>
              <a:chExt cx="1743383" cy="691173"/>
            </a:xfrm>
          </p:grpSpPr>
          <p:cxnSp>
            <p:nvCxnSpPr>
              <p:cNvPr id="44" name="直接箭头连接符 43"/>
              <p:cNvCxnSpPr/>
              <p:nvPr/>
            </p:nvCxnSpPr>
            <p:spPr>
              <a:xfrm>
                <a:off x="1543050" y="4159138"/>
                <a:ext cx="1731552"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flipV="1">
                <a:off x="1531219" y="4159137"/>
                <a:ext cx="577850" cy="691173"/>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cxnSp>
          <p:nvCxnSpPr>
            <p:cNvPr id="49" name="直接箭头连接符 48"/>
            <p:cNvCxnSpPr/>
            <p:nvPr/>
          </p:nvCxnSpPr>
          <p:spPr>
            <a:xfrm flipV="1">
              <a:off x="2604913" y="5530816"/>
              <a:ext cx="0" cy="350684"/>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2735473" y="6085013"/>
              <a:ext cx="1766830"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MAC: 0011-0022-0033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a:xfrm>
              <a:off x="3594843" y="4159139"/>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a:xfrm>
              <a:off x="2710114" y="3688688"/>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9" name="组合 68"/>
          <p:cNvGrpSpPr/>
          <p:nvPr/>
        </p:nvGrpSpPr>
        <p:grpSpPr>
          <a:xfrm>
            <a:off x="6999357" y="3716339"/>
            <a:ext cx="4143356" cy="2644493"/>
            <a:chOff x="6999357" y="3716339"/>
            <a:chExt cx="4143356" cy="2644493"/>
          </a:xfrm>
        </p:grpSpPr>
        <p:pic>
          <p:nvPicPr>
            <p:cNvPr id="28" name="图片 27" descr="PC.png"/>
            <p:cNvPicPr>
              <a:picLocks noChangeAspect="1"/>
            </p:cNvPicPr>
            <p:nvPr/>
          </p:nvPicPr>
          <p:blipFill>
            <a:blip r:embed="rId4" cstate="print"/>
            <a:stretch>
              <a:fillRect/>
            </a:stretch>
          </p:blipFill>
          <p:spPr>
            <a:xfrm>
              <a:off x="9517458" y="5316798"/>
              <a:ext cx="539063" cy="414000"/>
            </a:xfrm>
            <a:prstGeom prst="rect">
              <a:avLst/>
            </a:prstGeom>
          </p:spPr>
        </p:pic>
        <p:pic>
          <p:nvPicPr>
            <p:cNvPr id="29" name="图片 28" descr="PC.png"/>
            <p:cNvPicPr>
              <a:picLocks noChangeAspect="1"/>
            </p:cNvPicPr>
            <p:nvPr/>
          </p:nvPicPr>
          <p:blipFill>
            <a:blip r:embed="rId4" cstate="print"/>
            <a:stretch>
              <a:fillRect/>
            </a:stretch>
          </p:blipFill>
          <p:spPr>
            <a:xfrm>
              <a:off x="7522790" y="5327080"/>
              <a:ext cx="539063" cy="414000"/>
            </a:xfrm>
            <a:prstGeom prst="rect">
              <a:avLst/>
            </a:prstGeom>
          </p:spPr>
        </p:pic>
        <p:cxnSp>
          <p:nvCxnSpPr>
            <p:cNvPr id="31" name="直接连接符 30"/>
            <p:cNvCxnSpPr>
              <a:endCxn id="29" idx="0"/>
            </p:cNvCxnSpPr>
            <p:nvPr/>
          </p:nvCxnSpPr>
          <p:spPr>
            <a:xfrm flipH="1">
              <a:off x="7792322" y="3965687"/>
              <a:ext cx="942472" cy="136139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28" idx="0"/>
            </p:cNvCxnSpPr>
            <p:nvPr/>
          </p:nvCxnSpPr>
          <p:spPr>
            <a:xfrm>
              <a:off x="8745482" y="3965687"/>
              <a:ext cx="1041508" cy="135111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465309" y="3716339"/>
              <a:ext cx="540000" cy="442800"/>
            </a:xfrm>
            <a:prstGeom prst="rect">
              <a:avLst/>
            </a:prstGeom>
          </p:spPr>
        </p:pic>
        <p:sp>
          <p:nvSpPr>
            <p:cNvPr id="54" name="文本框 53"/>
            <p:cNvSpPr txBox="1"/>
            <p:nvPr/>
          </p:nvSpPr>
          <p:spPr>
            <a:xfrm>
              <a:off x="6999357" y="6083833"/>
              <a:ext cx="1766830"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MAC: 0011-0022-0033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7768043" y="4111441"/>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a:xfrm>
              <a:off x="8995892" y="4093810"/>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a:xfrm>
              <a:off x="7595220" y="5705750"/>
              <a:ext cx="453970"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PC1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a:xfrm>
              <a:off x="8476599" y="5706158"/>
              <a:ext cx="2666114" cy="646331"/>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PC2</a:t>
              </a:r>
            </a:p>
            <a:p>
              <a:pPr algn="ctr" fontAlgn="ctr"/>
              <a:r>
                <a:rPr lang="en-US" sz="1200" dirty="0" smtClean="0">
                  <a:latin typeface="Huawei Sans" panose="020C0503030203020204" pitchFamily="34" charset="0"/>
                </a:rPr>
                <a:t>MAC address forged by an attacker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MAC:0011-0022-0033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1" name="文本框 70"/>
          <p:cNvSpPr txBox="1"/>
          <p:nvPr/>
        </p:nvSpPr>
        <p:spPr>
          <a:xfrm>
            <a:off x="4358290" y="4805849"/>
            <a:ext cx="1622560" cy="369332"/>
          </a:xfrm>
          <a:prstGeom prst="rect">
            <a:avLst/>
          </a:prstGeom>
          <a:noFill/>
          <a:ln>
            <a:noFill/>
          </a:ln>
        </p:spPr>
        <p:txBody>
          <a:bodyPr wrap="none" rtlCol="0">
            <a:spAutoFit/>
          </a:bodyPr>
          <a:lstStyle/>
          <a:p>
            <a:pPr fontAlgn="ctr"/>
            <a:r>
              <a:rPr lang="en-US" dirty="0" smtClean="0">
                <a:solidFill>
                  <a:srgbClr val="EC7061"/>
                </a:solidFill>
                <a:latin typeface="Huawei Sans" panose="020C0503030203020204" pitchFamily="34" charset="0"/>
              </a:rPr>
              <a:t>Network loop</a:t>
            </a:r>
            <a:endParaRPr lang="en-US" dirty="0">
              <a:solidFill>
                <a:srgbClr val="EC7061"/>
              </a:solidFill>
              <a:latin typeface="Huawei Sans" panose="020C0503030203020204" pitchFamily="34" charset="0"/>
            </a:endParaRPr>
          </a:p>
        </p:txBody>
      </p:sp>
      <p:sp>
        <p:nvSpPr>
          <p:cNvPr id="72" name="文本框 71"/>
          <p:cNvSpPr txBox="1"/>
          <p:nvPr/>
        </p:nvSpPr>
        <p:spPr>
          <a:xfrm>
            <a:off x="9752830" y="4805849"/>
            <a:ext cx="1811714" cy="369332"/>
          </a:xfrm>
          <a:prstGeom prst="rect">
            <a:avLst/>
          </a:prstGeom>
          <a:noFill/>
          <a:ln>
            <a:noFill/>
          </a:ln>
        </p:spPr>
        <p:txBody>
          <a:bodyPr wrap="none" rtlCol="0">
            <a:spAutoFit/>
          </a:bodyPr>
          <a:lstStyle/>
          <a:p>
            <a:pPr fontAlgn="ctr"/>
            <a:r>
              <a:rPr lang="en-US" dirty="0" smtClean="0">
                <a:solidFill>
                  <a:srgbClr val="EC7061"/>
                </a:solidFill>
                <a:latin typeface="Huawei Sans" panose="020C0503030203020204" pitchFamily="34" charset="0"/>
              </a:rPr>
              <a:t>Network attack</a:t>
            </a:r>
            <a:endParaRPr lang="en-US" dirty="0">
              <a:solidFill>
                <a:srgbClr val="EC7061"/>
              </a:solidFill>
              <a:latin typeface="Huawei Sans" panose="020C0503030203020204" pitchFamily="34" charset="0"/>
            </a:endParaRPr>
          </a:p>
        </p:txBody>
      </p:sp>
      <p:cxnSp>
        <p:nvCxnSpPr>
          <p:cNvPr id="73" name="直接箭头连接符 72"/>
          <p:cNvCxnSpPr/>
          <p:nvPr/>
        </p:nvCxnSpPr>
        <p:spPr>
          <a:xfrm flipV="1">
            <a:off x="8058848" y="4508839"/>
            <a:ext cx="463128" cy="653693"/>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flipH="1" flipV="1">
            <a:off x="8986082" y="4503885"/>
            <a:ext cx="518290" cy="66360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767964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0" indent="0" algn="l" fontAlgn="ctr">
              <a:buNone/>
            </a:pPr>
            <a:r>
              <a:rPr lang="en-US" sz="1400" dirty="0" smtClean="0">
                <a:latin typeface="Huawei Sans" panose="020C0503030203020204" pitchFamily="34" charset="0"/>
              </a:rPr>
              <a:t>If MAC address flapping is caused by loops, deploy loop prevention technologies, such as STP, to eliminate Layer 2 loops. If MAC address flapping is caused by network attacks or other reasons, you can use the following MAC address flapping prevention measures.</a:t>
            </a:r>
          </a:p>
          <a:p>
            <a:pPr algn="l" fontAlgn="ctr"/>
            <a:endParaRPr lang="en-US" altLang="zh-CN" sz="14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p:txBody>
          <a:bodyPr/>
          <a:lstStyle/>
          <a:p>
            <a:pPr fontAlgn="ctr"/>
            <a:r>
              <a:rPr lang="en-US" dirty="0" smtClean="0">
                <a:latin typeface="Huawei Sans" panose="020C0503030203020204" pitchFamily="34" charset="0"/>
              </a:rPr>
              <a:t>MAC Address Flapping Prevention</a:t>
            </a:r>
            <a:endParaRPr lang="en-US" dirty="0">
              <a:latin typeface="Huawei Sans" panose="020C0503030203020204" pitchFamily="34" charset="0"/>
            </a:endParaRPr>
          </a:p>
        </p:txBody>
      </p:sp>
      <p:sp>
        <p:nvSpPr>
          <p:cNvPr id="5" name="圆角矩形 75"/>
          <p:cNvSpPr/>
          <p:nvPr/>
        </p:nvSpPr>
        <p:spPr>
          <a:xfrm>
            <a:off x="446088" y="1952625"/>
            <a:ext cx="5649912" cy="540000"/>
          </a:xfrm>
          <a:prstGeom prst="roundRect">
            <a:avLst>
              <a:gd name="adj" fmla="val 10604"/>
            </a:avLst>
          </a:prstGeom>
          <a:solidFill>
            <a:srgbClr val="00B0F0"/>
          </a:solidFill>
          <a:ln>
            <a:solidFill>
              <a:srgbClr val="00B0F0"/>
            </a:solidFill>
          </a:ln>
        </p:spPr>
        <p:txBody>
          <a:bodyPr wrap="square" rtlCol="0" anchor="ctr" anchorCtr="0">
            <a:noAutofit/>
          </a:bodyPr>
          <a:lstStyle/>
          <a:p>
            <a:pPr algn="ctr" fontAlgn="ctr">
              <a:spcBef>
                <a:spcPts val="0"/>
              </a:spcBef>
              <a:spcAft>
                <a:spcPts val="0"/>
              </a:spcAft>
            </a:pPr>
            <a:r>
              <a:rPr lang="en-US" sz="1600" b="1" dirty="0" smtClean="0">
                <a:solidFill>
                  <a:prstClr val="white"/>
                </a:solidFill>
                <a:latin typeface="Huawei Sans" panose="020C0503030203020204" pitchFamily="34" charset="0"/>
              </a:rPr>
              <a:t>Configuring a MAC address learning priority for an interface</a:t>
            </a:r>
            <a:endParaRPr lang="en-US" sz="1600" b="1" dirty="0">
              <a:solidFill>
                <a:prstClr val="white"/>
              </a:solidFill>
              <a:latin typeface="Huawei Sans" panose="020C0503030203020204" pitchFamily="34" charset="0"/>
            </a:endParaRPr>
          </a:p>
        </p:txBody>
      </p:sp>
      <p:sp>
        <p:nvSpPr>
          <p:cNvPr id="6" name="圆角矩形 75"/>
          <p:cNvSpPr/>
          <p:nvPr/>
        </p:nvSpPr>
        <p:spPr>
          <a:xfrm>
            <a:off x="446088" y="2549740"/>
            <a:ext cx="5649912" cy="38320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ts val="2200"/>
              </a:lnSpc>
              <a:spcBef>
                <a:spcPts val="0"/>
              </a:spcBef>
              <a:spcAft>
                <a:spcPts val="600"/>
              </a:spcAft>
            </a:pPr>
            <a:r>
              <a:rPr lang="en-US" sz="1100" dirty="0" smtClean="0">
                <a:solidFill>
                  <a:prstClr val="black"/>
                </a:solidFill>
                <a:latin typeface="Huawei Sans" panose="020C0503030203020204" pitchFamily="34" charset="0"/>
              </a:rPr>
              <a:t>If the same MAC address is learned on interfaces that have different priorities, the MAC address entry on the interface with the highest priority overrides that on the other interfaces.</a:t>
            </a:r>
            <a:endParaRPr lang="en-US" sz="1100" dirty="0">
              <a:solidFill>
                <a:prstClr val="black"/>
              </a:solidFill>
              <a:latin typeface="Huawei Sans" panose="020C0503030203020204" pitchFamily="34" charset="0"/>
            </a:endParaRPr>
          </a:p>
        </p:txBody>
      </p:sp>
      <p:sp>
        <p:nvSpPr>
          <p:cNvPr id="7" name="圆角矩形 75"/>
          <p:cNvSpPr/>
          <p:nvPr/>
        </p:nvSpPr>
        <p:spPr>
          <a:xfrm>
            <a:off x="6203950" y="1952625"/>
            <a:ext cx="5541963" cy="540000"/>
          </a:xfrm>
          <a:prstGeom prst="roundRect">
            <a:avLst>
              <a:gd name="adj" fmla="val 10604"/>
            </a:avLst>
          </a:prstGeom>
          <a:solidFill>
            <a:srgbClr val="00B0F0"/>
          </a:solidFill>
          <a:ln>
            <a:solidFill>
              <a:srgbClr val="00B0F0"/>
            </a:solidFill>
          </a:ln>
        </p:spPr>
        <p:txBody>
          <a:bodyPr wrap="square" rtlCol="0" anchor="ctr" anchorCtr="0">
            <a:noAutofit/>
          </a:bodyPr>
          <a:lstStyle/>
          <a:p>
            <a:pPr algn="ctr" fontAlgn="ctr">
              <a:spcBef>
                <a:spcPts val="0"/>
              </a:spcBef>
              <a:spcAft>
                <a:spcPts val="0"/>
              </a:spcAft>
            </a:pPr>
            <a:r>
              <a:rPr lang="en-US" sz="1600" b="1" dirty="0" smtClean="0">
                <a:solidFill>
                  <a:prstClr val="white"/>
                </a:solidFill>
                <a:latin typeface="Huawei Sans" panose="020C0503030203020204" pitchFamily="34" charset="0"/>
              </a:rPr>
              <a:t>Preventing MAC address entries from being overridden on interfaces with the same priority</a:t>
            </a:r>
            <a:endParaRPr lang="en-US" sz="1600" b="1" dirty="0">
              <a:solidFill>
                <a:prstClr val="white"/>
              </a:solidFill>
              <a:latin typeface="Huawei Sans" panose="020C0503030203020204" pitchFamily="34" charset="0"/>
            </a:endParaRPr>
          </a:p>
        </p:txBody>
      </p:sp>
      <p:sp>
        <p:nvSpPr>
          <p:cNvPr id="8" name="圆角矩形 75"/>
          <p:cNvSpPr/>
          <p:nvPr/>
        </p:nvSpPr>
        <p:spPr>
          <a:xfrm>
            <a:off x="6203950" y="2549740"/>
            <a:ext cx="5541963" cy="38320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ts val="2200"/>
              </a:lnSpc>
              <a:spcBef>
                <a:spcPts val="0"/>
              </a:spcBef>
              <a:spcAft>
                <a:spcPts val="600"/>
              </a:spcAft>
            </a:pPr>
            <a:r>
              <a:rPr lang="en-US" sz="1100" dirty="0" smtClean="0">
                <a:solidFill>
                  <a:prstClr val="black"/>
                </a:solidFill>
                <a:latin typeface="Huawei Sans" panose="020C0503030203020204" pitchFamily="34" charset="0"/>
              </a:rPr>
              <a:t>If the interface connected to a bogus network device has the same priority as the interface connected to an authorized device, the MAC address entry of the bogus device learned later does not override the original correct MAC address entry.</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 name="组合 8"/>
          <p:cNvGrpSpPr/>
          <p:nvPr/>
        </p:nvGrpSpPr>
        <p:grpSpPr>
          <a:xfrm>
            <a:off x="1577901" y="3779027"/>
            <a:ext cx="3939429" cy="2573269"/>
            <a:chOff x="7041381" y="3716339"/>
            <a:chExt cx="3939429" cy="2573269"/>
          </a:xfrm>
        </p:grpSpPr>
        <p:pic>
          <p:nvPicPr>
            <p:cNvPr id="10" name="图片 9" descr="PC.png"/>
            <p:cNvPicPr>
              <a:picLocks noChangeAspect="1"/>
            </p:cNvPicPr>
            <p:nvPr/>
          </p:nvPicPr>
          <p:blipFill>
            <a:blip r:embed="rId3" cstate="print"/>
            <a:stretch>
              <a:fillRect/>
            </a:stretch>
          </p:blipFill>
          <p:spPr>
            <a:xfrm>
              <a:off x="9517458" y="5316798"/>
              <a:ext cx="539063" cy="414000"/>
            </a:xfrm>
            <a:prstGeom prst="rect">
              <a:avLst/>
            </a:prstGeom>
          </p:spPr>
        </p:pic>
        <p:pic>
          <p:nvPicPr>
            <p:cNvPr id="11" name="图片 10" descr="PC.png"/>
            <p:cNvPicPr>
              <a:picLocks noChangeAspect="1"/>
            </p:cNvPicPr>
            <p:nvPr/>
          </p:nvPicPr>
          <p:blipFill>
            <a:blip r:embed="rId3" cstate="print"/>
            <a:stretch>
              <a:fillRect/>
            </a:stretch>
          </p:blipFill>
          <p:spPr>
            <a:xfrm>
              <a:off x="7522790" y="5327080"/>
              <a:ext cx="539063" cy="414000"/>
            </a:xfrm>
            <a:prstGeom prst="rect">
              <a:avLst/>
            </a:prstGeom>
          </p:spPr>
        </p:pic>
        <p:cxnSp>
          <p:nvCxnSpPr>
            <p:cNvPr id="12" name="直接连接符 11"/>
            <p:cNvCxnSpPr>
              <a:endCxn id="11" idx="0"/>
            </p:cNvCxnSpPr>
            <p:nvPr/>
          </p:nvCxnSpPr>
          <p:spPr>
            <a:xfrm flipH="1">
              <a:off x="7792322" y="3965687"/>
              <a:ext cx="942472" cy="136139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endCxn id="10" idx="0"/>
            </p:cNvCxnSpPr>
            <p:nvPr/>
          </p:nvCxnSpPr>
          <p:spPr>
            <a:xfrm>
              <a:off x="8745482" y="3965687"/>
              <a:ext cx="1041508" cy="135111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465309" y="3716339"/>
              <a:ext cx="540000" cy="442800"/>
            </a:xfrm>
            <a:prstGeom prst="rect">
              <a:avLst/>
            </a:prstGeom>
          </p:spPr>
        </p:pic>
        <p:sp>
          <p:nvSpPr>
            <p:cNvPr id="15" name="文本框 14"/>
            <p:cNvSpPr txBox="1"/>
            <p:nvPr/>
          </p:nvSpPr>
          <p:spPr>
            <a:xfrm>
              <a:off x="7041381" y="5874110"/>
              <a:ext cx="1561646" cy="415498"/>
            </a:xfrm>
            <a:prstGeom prst="rect">
              <a:avLst/>
            </a:prstGeom>
            <a:noFill/>
            <a:ln>
              <a:noFill/>
            </a:ln>
          </p:spPr>
          <p:txBody>
            <a:bodyPr wrap="none" rtlCol="0">
              <a:spAutoFit/>
            </a:bodyPr>
            <a:lstStyle/>
            <a:p>
              <a:pPr algn="ctr" fontAlgn="ctr"/>
              <a:r>
                <a:rPr lang="en-US" sz="1050" dirty="0" smtClean="0">
                  <a:latin typeface="Huawei Sans" panose="020C0503030203020204" pitchFamily="34" charset="0"/>
                </a:rPr>
                <a:t>Secure network</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050" dirty="0" smtClean="0">
                  <a:latin typeface="Huawei Sans" panose="020C0503030203020204" pitchFamily="34" charset="0"/>
                </a:rPr>
                <a:t>MAC: 0011-0022-0033</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a:xfrm>
              <a:off x="7768043" y="4111441"/>
              <a:ext cx="707245" cy="261610"/>
            </a:xfrm>
            <a:prstGeom prst="rect">
              <a:avLst/>
            </a:prstGeom>
            <a:noFill/>
            <a:ln>
              <a:noFill/>
            </a:ln>
          </p:spPr>
          <p:txBody>
            <a:bodyPr wrap="none" rtlCol="0">
              <a:spAutoFit/>
            </a:bodyPr>
            <a:lstStyle/>
            <a:p>
              <a:pPr fontAlgn="ctr"/>
              <a:r>
                <a:rPr lang="en-US" sz="1050" dirty="0" smtClean="0">
                  <a:latin typeface="Huawei Sans" panose="020C0503030203020204" pitchFamily="34" charset="0"/>
                </a:rPr>
                <a:t>GE0/0/1</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8995892" y="4093810"/>
              <a:ext cx="707245" cy="261610"/>
            </a:xfrm>
            <a:prstGeom prst="rect">
              <a:avLst/>
            </a:prstGeom>
            <a:noFill/>
            <a:ln>
              <a:noFill/>
            </a:ln>
          </p:spPr>
          <p:txBody>
            <a:bodyPr wrap="none" rtlCol="0">
              <a:spAutoFit/>
            </a:bodyPr>
            <a:lstStyle/>
            <a:p>
              <a:pPr fontAlgn="ctr"/>
              <a:r>
                <a:rPr lang="en-US" sz="1050" dirty="0" smtClean="0">
                  <a:latin typeface="Huawei Sans" panose="020C0503030203020204" pitchFamily="34" charset="0"/>
                </a:rPr>
                <a:t>GE0/0/2</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a:xfrm>
              <a:off x="7595220" y="5705750"/>
              <a:ext cx="429926" cy="261610"/>
            </a:xfrm>
            <a:prstGeom prst="rect">
              <a:avLst/>
            </a:prstGeom>
            <a:noFill/>
            <a:ln>
              <a:noFill/>
            </a:ln>
          </p:spPr>
          <p:txBody>
            <a:bodyPr wrap="none" rtlCol="0">
              <a:spAutoFit/>
            </a:bodyPr>
            <a:lstStyle/>
            <a:p>
              <a:pPr fontAlgn="ctr"/>
              <a:r>
                <a:rPr lang="en-US" sz="1050" dirty="0" smtClean="0">
                  <a:latin typeface="Huawei Sans" panose="020C0503030203020204" pitchFamily="34" charset="0"/>
                </a:rPr>
                <a:t>PC1</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a:xfrm>
              <a:off x="8638502" y="5706158"/>
              <a:ext cx="2342308" cy="577081"/>
            </a:xfrm>
            <a:prstGeom prst="rect">
              <a:avLst/>
            </a:prstGeom>
            <a:noFill/>
            <a:ln>
              <a:noFill/>
            </a:ln>
          </p:spPr>
          <p:txBody>
            <a:bodyPr wrap="none" rtlCol="0">
              <a:spAutoFit/>
            </a:bodyPr>
            <a:lstStyle/>
            <a:p>
              <a:pPr algn="ctr" fontAlgn="ctr"/>
              <a:r>
                <a:rPr lang="en-US" sz="1050" dirty="0" smtClean="0">
                  <a:latin typeface="Huawei Sans" panose="020C0503030203020204" pitchFamily="34" charset="0"/>
                </a:rPr>
                <a:t>PC2</a:t>
              </a:r>
            </a:p>
            <a:p>
              <a:pPr algn="ctr" fontAlgn="ctr"/>
              <a:r>
                <a:rPr lang="en-US" sz="1050" dirty="0" smtClean="0">
                  <a:latin typeface="Huawei Sans" panose="020C0503030203020204" pitchFamily="34" charset="0"/>
                </a:rPr>
                <a:t>MAC address forged by an attacker</a:t>
              </a:r>
            </a:p>
            <a:p>
              <a:pPr algn="ctr" fontAlgn="ctr"/>
              <a:r>
                <a:rPr lang="en-US" sz="1050" dirty="0" smtClean="0">
                  <a:latin typeface="Huawei Sans" panose="020C0503030203020204" pitchFamily="34" charset="0"/>
                </a:rPr>
                <a:t>MAC: 0011-0022-0033</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 name="文本框 1"/>
          <p:cNvSpPr txBox="1"/>
          <p:nvPr/>
        </p:nvSpPr>
        <p:spPr>
          <a:xfrm>
            <a:off x="886822" y="4332685"/>
            <a:ext cx="1745991" cy="261610"/>
          </a:xfrm>
          <a:prstGeom prst="rect">
            <a:avLst/>
          </a:prstGeom>
          <a:noFill/>
          <a:ln>
            <a:noFill/>
          </a:ln>
        </p:spPr>
        <p:txBody>
          <a:bodyPr wrap="none" rtlCol="0">
            <a:spAutoFit/>
          </a:bodyPr>
          <a:lstStyle/>
          <a:p>
            <a:pPr fontAlgn="ctr"/>
            <a:r>
              <a:rPr lang="en-US" sz="1100" dirty="0" smtClean="0">
                <a:solidFill>
                  <a:srgbClr val="EC7061"/>
                </a:solidFill>
                <a:latin typeface="Huawei Sans" panose="020C0503030203020204" pitchFamily="34" charset="0"/>
              </a:rPr>
              <a:t> mac-learning priority 5 </a:t>
            </a:r>
            <a:endParaRPr lang="en-US" altLang="zh-CN"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a:xfrm>
            <a:off x="3540846" y="4303410"/>
            <a:ext cx="1745991" cy="261610"/>
          </a:xfrm>
          <a:prstGeom prst="rect">
            <a:avLst/>
          </a:prstGeom>
          <a:noFill/>
          <a:ln>
            <a:noFill/>
          </a:ln>
        </p:spPr>
        <p:txBody>
          <a:bodyPr wrap="none" rtlCol="0">
            <a:spAutoFit/>
          </a:bodyPr>
          <a:lstStyle/>
          <a:p>
            <a:pPr fontAlgn="ctr"/>
            <a:r>
              <a:rPr lang="en-US" sz="1100" dirty="0" smtClean="0">
                <a:solidFill>
                  <a:srgbClr val="EC7061"/>
                </a:solidFill>
                <a:latin typeface="Huawei Sans" panose="020C0503030203020204" pitchFamily="34" charset="0"/>
              </a:rPr>
              <a:t> mac-learning priority 0 </a:t>
            </a:r>
            <a:endParaRPr lang="en-US" altLang="zh-CN" sz="1100" dirty="0" smtClean="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箭头连接符 20"/>
          <p:cNvCxnSpPr/>
          <p:nvPr/>
        </p:nvCxnSpPr>
        <p:spPr>
          <a:xfrm flipV="1">
            <a:off x="2605966" y="4637969"/>
            <a:ext cx="463128" cy="653693"/>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H="1" flipV="1">
            <a:off x="3533200" y="4633015"/>
            <a:ext cx="518290" cy="66360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6293323" y="3716338"/>
            <a:ext cx="3939429" cy="2573269"/>
            <a:chOff x="7041381" y="3716339"/>
            <a:chExt cx="3939429" cy="2573269"/>
          </a:xfrm>
        </p:grpSpPr>
        <p:pic>
          <p:nvPicPr>
            <p:cNvPr id="27" name="图片 26" descr="PC.png"/>
            <p:cNvPicPr>
              <a:picLocks noChangeAspect="1"/>
            </p:cNvPicPr>
            <p:nvPr/>
          </p:nvPicPr>
          <p:blipFill>
            <a:blip r:embed="rId3" cstate="print"/>
            <a:stretch>
              <a:fillRect/>
            </a:stretch>
          </p:blipFill>
          <p:spPr>
            <a:xfrm>
              <a:off x="9517458" y="5316798"/>
              <a:ext cx="539063" cy="414000"/>
            </a:xfrm>
            <a:prstGeom prst="rect">
              <a:avLst/>
            </a:prstGeom>
          </p:spPr>
        </p:pic>
        <p:pic>
          <p:nvPicPr>
            <p:cNvPr id="28" name="图片 27" descr="PC.png"/>
            <p:cNvPicPr>
              <a:picLocks noChangeAspect="1"/>
            </p:cNvPicPr>
            <p:nvPr/>
          </p:nvPicPr>
          <p:blipFill>
            <a:blip r:embed="rId3" cstate="print"/>
            <a:stretch>
              <a:fillRect/>
            </a:stretch>
          </p:blipFill>
          <p:spPr>
            <a:xfrm>
              <a:off x="7522790" y="5327080"/>
              <a:ext cx="539063" cy="414000"/>
            </a:xfrm>
            <a:prstGeom prst="rect">
              <a:avLst/>
            </a:prstGeom>
          </p:spPr>
        </p:pic>
        <p:cxnSp>
          <p:nvCxnSpPr>
            <p:cNvPr id="29" name="直接连接符 28"/>
            <p:cNvCxnSpPr>
              <a:endCxn id="28" idx="0"/>
            </p:cNvCxnSpPr>
            <p:nvPr/>
          </p:nvCxnSpPr>
          <p:spPr>
            <a:xfrm flipH="1">
              <a:off x="7792322" y="3965687"/>
              <a:ext cx="942472" cy="136139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7" idx="0"/>
            </p:cNvCxnSpPr>
            <p:nvPr/>
          </p:nvCxnSpPr>
          <p:spPr>
            <a:xfrm>
              <a:off x="8745482" y="3965687"/>
              <a:ext cx="1041508" cy="135111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31" name="图片 3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465309" y="3716339"/>
              <a:ext cx="540000" cy="442800"/>
            </a:xfrm>
            <a:prstGeom prst="rect">
              <a:avLst/>
            </a:prstGeom>
          </p:spPr>
        </p:pic>
        <p:sp>
          <p:nvSpPr>
            <p:cNvPr id="32" name="文本框 31"/>
            <p:cNvSpPr txBox="1"/>
            <p:nvPr/>
          </p:nvSpPr>
          <p:spPr>
            <a:xfrm>
              <a:off x="7041381" y="5874110"/>
              <a:ext cx="1561646" cy="415498"/>
            </a:xfrm>
            <a:prstGeom prst="rect">
              <a:avLst/>
            </a:prstGeom>
            <a:noFill/>
            <a:ln>
              <a:noFill/>
            </a:ln>
          </p:spPr>
          <p:txBody>
            <a:bodyPr wrap="none" rtlCol="0">
              <a:spAutoFit/>
            </a:bodyPr>
            <a:lstStyle/>
            <a:p>
              <a:pPr algn="ctr" fontAlgn="ctr"/>
              <a:r>
                <a:rPr lang="en-US" sz="1050" dirty="0" smtClean="0">
                  <a:latin typeface="Huawei Sans" panose="020C0503030203020204" pitchFamily="34" charset="0"/>
                </a:rPr>
                <a:t>Secure network</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050" dirty="0" smtClean="0">
                  <a:latin typeface="Huawei Sans" panose="020C0503030203020204" pitchFamily="34" charset="0"/>
                </a:rPr>
                <a:t>MAC: 0011-0022-0033</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7768043" y="4111441"/>
              <a:ext cx="707245" cy="261610"/>
            </a:xfrm>
            <a:prstGeom prst="rect">
              <a:avLst/>
            </a:prstGeom>
            <a:noFill/>
            <a:ln>
              <a:noFill/>
            </a:ln>
          </p:spPr>
          <p:txBody>
            <a:bodyPr wrap="none" rtlCol="0">
              <a:spAutoFit/>
            </a:bodyPr>
            <a:lstStyle/>
            <a:p>
              <a:pPr fontAlgn="ctr"/>
              <a:r>
                <a:rPr lang="en-US" sz="1050" dirty="0" smtClean="0">
                  <a:latin typeface="Huawei Sans" panose="020C0503030203020204" pitchFamily="34" charset="0"/>
                </a:rPr>
                <a:t>GE0/0/1</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a:xfrm>
              <a:off x="8995892" y="4093810"/>
              <a:ext cx="707245" cy="261610"/>
            </a:xfrm>
            <a:prstGeom prst="rect">
              <a:avLst/>
            </a:prstGeom>
            <a:noFill/>
            <a:ln>
              <a:noFill/>
            </a:ln>
          </p:spPr>
          <p:txBody>
            <a:bodyPr wrap="none" rtlCol="0">
              <a:spAutoFit/>
            </a:bodyPr>
            <a:lstStyle/>
            <a:p>
              <a:pPr fontAlgn="ctr"/>
              <a:r>
                <a:rPr lang="en-US" sz="1050" dirty="0" smtClean="0">
                  <a:latin typeface="Huawei Sans" panose="020C0503030203020204" pitchFamily="34" charset="0"/>
                </a:rPr>
                <a:t>GE0/0/2</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a:off x="7595220" y="5705750"/>
              <a:ext cx="429926" cy="261610"/>
            </a:xfrm>
            <a:prstGeom prst="rect">
              <a:avLst/>
            </a:prstGeom>
            <a:noFill/>
            <a:ln>
              <a:noFill/>
            </a:ln>
          </p:spPr>
          <p:txBody>
            <a:bodyPr wrap="none" rtlCol="0">
              <a:spAutoFit/>
            </a:bodyPr>
            <a:lstStyle/>
            <a:p>
              <a:pPr fontAlgn="ctr"/>
              <a:r>
                <a:rPr lang="en-US" sz="1050" dirty="0" smtClean="0">
                  <a:latin typeface="Huawei Sans" panose="020C0503030203020204" pitchFamily="34" charset="0"/>
                </a:rPr>
                <a:t>PC1</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8638502" y="5706158"/>
              <a:ext cx="2342308" cy="577081"/>
            </a:xfrm>
            <a:prstGeom prst="rect">
              <a:avLst/>
            </a:prstGeom>
            <a:noFill/>
            <a:ln>
              <a:noFill/>
            </a:ln>
          </p:spPr>
          <p:txBody>
            <a:bodyPr wrap="none" rtlCol="0">
              <a:spAutoFit/>
            </a:bodyPr>
            <a:lstStyle/>
            <a:p>
              <a:pPr algn="ctr" fontAlgn="ctr"/>
              <a:r>
                <a:rPr lang="en-US" sz="1050" dirty="0" smtClean="0">
                  <a:latin typeface="Huawei Sans" panose="020C0503030203020204" pitchFamily="34" charset="0"/>
                </a:rPr>
                <a:t>PC2</a:t>
              </a:r>
            </a:p>
            <a:p>
              <a:pPr algn="ctr" fontAlgn="ctr"/>
              <a:r>
                <a:rPr lang="en-US" sz="1050" dirty="0" smtClean="0">
                  <a:latin typeface="Huawei Sans" panose="020C0503030203020204" pitchFamily="34" charset="0"/>
                </a:rPr>
                <a:t>MAC address forged by an attacker</a:t>
              </a:r>
            </a:p>
            <a:p>
              <a:pPr algn="ctr" fontAlgn="ctr"/>
              <a:r>
                <a:rPr lang="en-US" sz="1050" dirty="0" smtClean="0">
                  <a:latin typeface="Huawei Sans" panose="020C0503030203020204" pitchFamily="34" charset="0"/>
                </a:rPr>
                <a:t>MAC: 0011-0022-0033</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37" name="直接箭头连接符 36"/>
          <p:cNvCxnSpPr/>
          <p:nvPr/>
        </p:nvCxnSpPr>
        <p:spPr>
          <a:xfrm flipV="1">
            <a:off x="7313795" y="4533088"/>
            <a:ext cx="463128" cy="653693"/>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flipH="1" flipV="1">
            <a:off x="8241029" y="4528134"/>
            <a:ext cx="518290" cy="66360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1" name="Oval 4"/>
          <p:cNvSpPr>
            <a:spLocks noChangeAspect="1"/>
          </p:cNvSpPr>
          <p:nvPr/>
        </p:nvSpPr>
        <p:spPr>
          <a:xfrm>
            <a:off x="7397619" y="5050663"/>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100" b="1" dirty="0" smtClean="0">
                <a:solidFill>
                  <a:schemeClr val="bg1"/>
                </a:solidFill>
                <a:latin typeface="Huawei Sans" panose="020C0503030203020204" pitchFamily="34" charset="0"/>
              </a:rPr>
              <a:t>1</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Oval 4"/>
          <p:cNvSpPr>
            <a:spLocks noChangeAspect="1"/>
          </p:cNvSpPr>
          <p:nvPr/>
        </p:nvSpPr>
        <p:spPr>
          <a:xfrm>
            <a:off x="8383855" y="5050663"/>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100" b="1" dirty="0" smtClean="0">
                <a:solidFill>
                  <a:schemeClr val="bg1"/>
                </a:solidFill>
                <a:latin typeface="Huawei Sans" panose="020C0503030203020204" pitchFamily="34" charset="0"/>
              </a:rPr>
              <a:t>2</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a:xfrm>
            <a:off x="8423507" y="3655361"/>
            <a:ext cx="2864887" cy="253916"/>
          </a:xfrm>
          <a:prstGeom prst="rect">
            <a:avLst/>
          </a:prstGeom>
        </p:spPr>
        <p:txBody>
          <a:bodyPr wrap="none">
            <a:spAutoFit/>
          </a:bodyPr>
          <a:lstStyle/>
          <a:p>
            <a:pPr fontAlgn="ctr"/>
            <a:r>
              <a:rPr lang="en-US" sz="1050" dirty="0" smtClean="0">
                <a:solidFill>
                  <a:srgbClr val="EC7061"/>
                </a:solidFill>
                <a:latin typeface="Huawei Sans" panose="020C0503030203020204" pitchFamily="34" charset="0"/>
              </a:rPr>
              <a:t>undo mac-learning priority 0 allow-flapping</a:t>
            </a:r>
            <a:endParaRPr lang="en-US" altLang="zh-CN" sz="105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圆角矩形标注 46"/>
          <p:cNvSpPr/>
          <p:nvPr/>
        </p:nvSpPr>
        <p:spPr>
          <a:xfrm>
            <a:off x="8423507" y="3642010"/>
            <a:ext cx="3219574" cy="313066"/>
          </a:xfrm>
          <a:prstGeom prst="wedgeRoundRectCallout">
            <a:avLst>
              <a:gd name="adj1" fmla="val -53235"/>
              <a:gd name="adj2" fmla="val 41930"/>
              <a:gd name="adj3" fmla="val 16667"/>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1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8" name="组合 28"/>
          <p:cNvGrpSpPr>
            <a:grpSpLocks noChangeAspect="1"/>
          </p:cNvGrpSpPr>
          <p:nvPr/>
        </p:nvGrpSpPr>
        <p:grpSpPr>
          <a:xfrm>
            <a:off x="3361597" y="4148442"/>
            <a:ext cx="165471" cy="165471"/>
            <a:chOff x="5076056" y="3356992"/>
            <a:chExt cx="436268" cy="436268"/>
          </a:xfrm>
        </p:grpSpPr>
        <p:sp>
          <p:nvSpPr>
            <p:cNvPr id="49" name="椭圆 27"/>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禁止符 23"/>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1" name="组合 28"/>
          <p:cNvGrpSpPr>
            <a:grpSpLocks noChangeAspect="1"/>
          </p:cNvGrpSpPr>
          <p:nvPr/>
        </p:nvGrpSpPr>
        <p:grpSpPr>
          <a:xfrm>
            <a:off x="8057422" y="4083728"/>
            <a:ext cx="165471" cy="165471"/>
            <a:chOff x="5076056" y="3356992"/>
            <a:chExt cx="436268" cy="436268"/>
          </a:xfrm>
        </p:grpSpPr>
        <p:sp>
          <p:nvSpPr>
            <p:cNvPr id="52" name="椭圆 27"/>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禁止符 23"/>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73565695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0" indent="0" fontAlgn="ctr">
              <a:buNone/>
            </a:pPr>
            <a:r>
              <a:rPr lang="en-US" sz="2000" dirty="0" smtClean="0">
                <a:latin typeface="Huawei Sans" panose="020C0503030203020204" pitchFamily="34" charset="0"/>
              </a:rPr>
              <a:t>The switch supports the following MAC address flapping detection mechanisms.</a:t>
            </a:r>
          </a:p>
          <a:p>
            <a:pPr marL="302400" lvl="1" indent="-302400" fontAlgn="ctr"/>
            <a:r>
              <a:rPr lang="en-US" sz="1800" dirty="0" smtClean="0">
                <a:latin typeface="Huawei Sans" panose="020C0503030203020204" pitchFamily="34" charset="0"/>
              </a:rPr>
              <a:t>VLAN-based MAC address flapping detection</a:t>
            </a:r>
          </a:p>
          <a:p>
            <a:pPr marL="623888" lvl="2" indent="-298450" fontAlgn="ctr"/>
            <a:r>
              <a:rPr lang="en-US" sz="1600" dirty="0" smtClean="0">
                <a:latin typeface="Huawei Sans" panose="020C0503030203020204" pitchFamily="34" charset="0"/>
              </a:rPr>
              <a:t>After MAC address flapping detection is configured in a VLAN, the switch can detect MAC address flapping in a specified VLAN.</a:t>
            </a:r>
            <a:endParaRPr lang="en-US" altLang="zh-CN" sz="1600" dirty="0" smtClean="0">
              <a:latin typeface="Huawei Sans" panose="020C0503030203020204" pitchFamily="34" charset="0"/>
              <a:sym typeface="Huawei Sans" panose="020C0503030203020204" pitchFamily="34" charset="0"/>
            </a:endParaRPr>
          </a:p>
          <a:p>
            <a:pPr marL="623888" lvl="2" indent="-298450" fontAlgn="ctr"/>
            <a:r>
              <a:rPr lang="en-US" sz="1600" dirty="0" smtClean="0">
                <a:latin typeface="Huawei Sans" panose="020C0503030203020204" pitchFamily="34" charset="0"/>
              </a:rPr>
              <a:t>You can configure an action to take on an interface when MAC address flapping is detected on an interface, for example, sending a trap or blocking the interface or MAC address.</a:t>
            </a:r>
          </a:p>
          <a:p>
            <a:pPr marL="302400" lvl="1" indent="-302400" fontAlgn="ctr"/>
            <a:r>
              <a:rPr lang="en-US" sz="1800" dirty="0" smtClean="0">
                <a:latin typeface="Huawei Sans" panose="020C0503030203020204" pitchFamily="34" charset="0"/>
              </a:rPr>
              <a:t>Global MAC address flapping detection</a:t>
            </a:r>
          </a:p>
          <a:p>
            <a:pPr marL="623888" lvl="2" indent="-298450" fontAlgn="ctr"/>
            <a:r>
              <a:rPr lang="en-US" sz="1600" dirty="0" smtClean="0">
                <a:latin typeface="Huawei Sans" panose="020C0503030203020204" pitchFamily="34" charset="0"/>
              </a:rPr>
              <a:t>The global MAC address flapping detection function detects all MAC addresses on the device.</a:t>
            </a:r>
            <a:endParaRPr lang="en-US" altLang="zh-CN" sz="1600" dirty="0" smtClean="0">
              <a:latin typeface="Huawei Sans" panose="020C0503030203020204" pitchFamily="34" charset="0"/>
              <a:sym typeface="Huawei Sans" panose="020C0503030203020204" pitchFamily="34" charset="0"/>
            </a:endParaRPr>
          </a:p>
          <a:p>
            <a:pPr marL="623888" lvl="2" indent="-298450" fontAlgn="ctr"/>
            <a:r>
              <a:rPr lang="en-US" sz="1600" dirty="0" smtClean="0">
                <a:latin typeface="Huawei Sans" panose="020C0503030203020204" pitchFamily="34" charset="0"/>
              </a:rPr>
              <a:t>If MAC address flapping occurs, the device will send a trap to the NMS.</a:t>
            </a:r>
            <a:endParaRPr lang="en-US" altLang="zh-CN" sz="1600" dirty="0" smtClean="0">
              <a:latin typeface="Huawei Sans" panose="020C0503030203020204" pitchFamily="34" charset="0"/>
              <a:sym typeface="Huawei Sans" panose="020C0503030203020204" pitchFamily="34" charset="0"/>
            </a:endParaRPr>
          </a:p>
          <a:p>
            <a:pPr marL="623888" lvl="2" indent="-298450" fontAlgn="ctr"/>
            <a:r>
              <a:rPr lang="en-US" sz="1600" dirty="0" smtClean="0">
                <a:latin typeface="Huawei Sans" panose="020C0503030203020204" pitchFamily="34" charset="0"/>
              </a:rPr>
              <a:t>You can also specify an action to take when MAC address flapping is detected, for example, shutting down the interface or removing the interface from the VLAN.</a:t>
            </a:r>
          </a:p>
          <a:p>
            <a:pPr fontAlgn="ctr"/>
            <a:endParaRPr lang="en-US" altLang="zh-CN" sz="20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p:txBody>
          <a:bodyPr/>
          <a:lstStyle/>
          <a:p>
            <a:pPr fontAlgn="ctr"/>
            <a:r>
              <a:rPr lang="en-US" dirty="0" smtClean="0">
                <a:latin typeface="Huawei Sans" panose="020C0503030203020204" pitchFamily="34" charset="0"/>
              </a:rPr>
              <a:t>MAC Address Flapping Detection</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2469543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548781" y="2988632"/>
            <a:ext cx="5176951" cy="3092088"/>
          </a:xfrm>
          <a:prstGeom prst="roundRect">
            <a:avLst>
              <a:gd name="adj" fmla="val 4756"/>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占位符 3"/>
          <p:cNvSpPr>
            <a:spLocks noGrp="1"/>
          </p:cNvSpPr>
          <p:nvPr>
            <p:ph type="body" sz="quarter" idx="10"/>
          </p:nvPr>
        </p:nvSpPr>
        <p:spPr>
          <a:xfrm>
            <a:off x="6063662" y="1410495"/>
            <a:ext cx="5608090" cy="4807425"/>
          </a:xfrm>
        </p:spPr>
        <p:txBody>
          <a:bodyPr/>
          <a:lstStyle/>
          <a:p>
            <a:pPr marL="0" indent="0" fontAlgn="ctr">
              <a:lnSpc>
                <a:spcPct val="150000"/>
              </a:lnSpc>
              <a:buNone/>
            </a:pPr>
            <a:r>
              <a:rPr lang="en-US" sz="1800" dirty="0" smtClean="0">
                <a:latin typeface="Huawei Sans" panose="020C0503030203020204" pitchFamily="34" charset="0"/>
              </a:rPr>
              <a:t>When VLAN-based MAC address flapping detection is configured and detects MAC address flapping on an interface, you can configure one of the following actions:</a:t>
            </a:r>
            <a:endParaRPr lang="en-US" altLang="zh-CN" sz="1800" dirty="0" smtClean="0">
              <a:latin typeface="Huawei Sans" panose="020C0503030203020204" pitchFamily="34" charset="0"/>
              <a:sym typeface="Huawei Sans" panose="020C0503030203020204" pitchFamily="34" charset="0"/>
            </a:endParaRPr>
          </a:p>
          <a:p>
            <a:pPr marL="302400" lvl="1" indent="-302400" fontAlgn="ctr">
              <a:lnSpc>
                <a:spcPct val="150000"/>
              </a:lnSpc>
              <a:buFont typeface="+mj-lt"/>
              <a:buAutoNum type="arabicPeriod"/>
            </a:pPr>
            <a:r>
              <a:rPr lang="en-US" sz="1600" dirty="0" smtClean="0">
                <a:latin typeface="Huawei Sans" panose="020C0503030203020204" pitchFamily="34" charset="0"/>
              </a:rPr>
              <a:t>Trap sending: The device only sends a trap to the NMS.</a:t>
            </a:r>
            <a:endParaRPr lang="en-US" altLang="zh-CN" sz="1600" dirty="0" smtClean="0">
              <a:latin typeface="Huawei Sans" panose="020C0503030203020204" pitchFamily="34" charset="0"/>
              <a:sym typeface="Huawei Sans" panose="020C0503030203020204" pitchFamily="34" charset="0"/>
            </a:endParaRPr>
          </a:p>
          <a:p>
            <a:pPr marL="302400" lvl="1" indent="-302400" fontAlgn="ctr">
              <a:lnSpc>
                <a:spcPct val="150000"/>
              </a:lnSpc>
              <a:buFont typeface="+mj-lt"/>
              <a:buAutoNum type="arabicPeriod"/>
            </a:pPr>
            <a:r>
              <a:rPr lang="en-US" sz="1600" dirty="0" smtClean="0">
                <a:latin typeface="Huawei Sans" panose="020C0503030203020204" pitchFamily="34" charset="0"/>
              </a:rPr>
              <a:t>Interface blocking: The interface is blocked for a specified period of time and the interface is disabled from sending and receiving packets.</a:t>
            </a:r>
            <a:endParaRPr lang="en-US" altLang="zh-CN" sz="1600" dirty="0" smtClean="0">
              <a:latin typeface="Huawei Sans" panose="020C0503030203020204" pitchFamily="34" charset="0"/>
              <a:sym typeface="Huawei Sans" panose="020C0503030203020204" pitchFamily="34" charset="0"/>
            </a:endParaRPr>
          </a:p>
          <a:p>
            <a:pPr marL="302400" lvl="1" indent="-302400" fontAlgn="ctr">
              <a:lnSpc>
                <a:spcPct val="150000"/>
              </a:lnSpc>
              <a:buFont typeface="+mj-lt"/>
              <a:buAutoNum type="arabicPeriod"/>
            </a:pPr>
            <a:r>
              <a:rPr lang="en-US" sz="1600" dirty="0" smtClean="0">
                <a:latin typeface="Huawei Sans" panose="020C0503030203020204" pitchFamily="34" charset="0"/>
              </a:rPr>
              <a:t>MAC address blocking: The device blocks only the current MAC address but not the physical interface. Communication of other MAC addresses on the current interface is not affected.</a:t>
            </a:r>
            <a:endParaRPr lang="en-US" altLang="zh-CN" sz="16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a:xfrm>
            <a:off x="1594177" y="410400"/>
            <a:ext cx="10151736" cy="640800"/>
          </a:xfrm>
        </p:spPr>
        <p:txBody>
          <a:bodyPr/>
          <a:lstStyle/>
          <a:p>
            <a:pPr fontAlgn="ctr"/>
            <a:r>
              <a:rPr lang="en-US" dirty="0" smtClean="0">
                <a:latin typeface="Huawei Sans" panose="020C0503030203020204" pitchFamily="34" charset="0"/>
              </a:rPr>
              <a:t>VLAN-based MAC Address Flapping Detection</a:t>
            </a:r>
            <a:endParaRPr lang="en-US" altLang="zh-CN" dirty="0">
              <a:latin typeface="Huawei Sans" panose="020C0503030203020204" pitchFamily="34" charset="0"/>
              <a:sym typeface="Huawei Sans" panose="020C0503030203020204" pitchFamily="34" charset="0"/>
            </a:endParaRPr>
          </a:p>
        </p:txBody>
      </p:sp>
      <p:grpSp>
        <p:nvGrpSpPr>
          <p:cNvPr id="32" name="组合 31"/>
          <p:cNvGrpSpPr/>
          <p:nvPr/>
        </p:nvGrpSpPr>
        <p:grpSpPr>
          <a:xfrm>
            <a:off x="711200" y="1757586"/>
            <a:ext cx="5038577" cy="4276959"/>
            <a:chOff x="6461619" y="1672998"/>
            <a:chExt cx="5038577" cy="4276959"/>
          </a:xfrm>
        </p:grpSpPr>
        <p:pic>
          <p:nvPicPr>
            <p:cNvPr id="6" name="图片 5" descr="PC.png"/>
            <p:cNvPicPr>
              <a:picLocks noChangeAspect="1"/>
            </p:cNvPicPr>
            <p:nvPr/>
          </p:nvPicPr>
          <p:blipFill>
            <a:blip r:embed="rId3" cstate="print"/>
            <a:stretch>
              <a:fillRect/>
            </a:stretch>
          </p:blipFill>
          <p:spPr>
            <a:xfrm>
              <a:off x="10324583" y="4685315"/>
              <a:ext cx="539063" cy="414000"/>
            </a:xfrm>
            <a:prstGeom prst="rect">
              <a:avLst/>
            </a:prstGeom>
          </p:spPr>
        </p:pic>
        <p:pic>
          <p:nvPicPr>
            <p:cNvPr id="7" name="图片 6" descr="PC.png"/>
            <p:cNvPicPr>
              <a:picLocks noChangeAspect="1"/>
            </p:cNvPicPr>
            <p:nvPr/>
          </p:nvPicPr>
          <p:blipFill>
            <a:blip r:embed="rId3" cstate="print"/>
            <a:stretch>
              <a:fillRect/>
            </a:stretch>
          </p:blipFill>
          <p:spPr>
            <a:xfrm>
              <a:off x="8329915" y="4695597"/>
              <a:ext cx="539063" cy="414000"/>
            </a:xfrm>
            <a:prstGeom prst="rect">
              <a:avLst/>
            </a:prstGeom>
          </p:spPr>
        </p:pic>
        <p:cxnSp>
          <p:nvCxnSpPr>
            <p:cNvPr id="8" name="直接连接符 7"/>
            <p:cNvCxnSpPr>
              <a:endCxn id="7" idx="0"/>
            </p:cNvCxnSpPr>
            <p:nvPr/>
          </p:nvCxnSpPr>
          <p:spPr>
            <a:xfrm flipH="1">
              <a:off x="8599447" y="3334204"/>
              <a:ext cx="942472" cy="136139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endCxn id="6" idx="0"/>
            </p:cNvCxnSpPr>
            <p:nvPr/>
          </p:nvCxnSpPr>
          <p:spPr>
            <a:xfrm>
              <a:off x="9552607" y="3334204"/>
              <a:ext cx="1041508" cy="135111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272434" y="3084856"/>
              <a:ext cx="540000" cy="442800"/>
            </a:xfrm>
            <a:prstGeom prst="rect">
              <a:avLst/>
            </a:prstGeom>
          </p:spPr>
        </p:pic>
        <p:sp>
          <p:nvSpPr>
            <p:cNvPr id="11" name="文本框 10"/>
            <p:cNvSpPr txBox="1"/>
            <p:nvPr/>
          </p:nvSpPr>
          <p:spPr>
            <a:xfrm>
              <a:off x="6461619" y="3653969"/>
              <a:ext cx="1766830"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MAC: 0011-0022-0033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a:xfrm>
              <a:off x="7390522" y="1739341"/>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a:xfrm>
              <a:off x="8618371" y="1721710"/>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a:xfrm>
              <a:off x="8402345" y="5074267"/>
              <a:ext cx="453970"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PC2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a:xfrm>
              <a:off x="9733366" y="5074675"/>
              <a:ext cx="1766830" cy="646331"/>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PC3</a:t>
              </a:r>
            </a:p>
            <a:p>
              <a:pPr algn="ctr" fontAlgn="ctr"/>
              <a:r>
                <a:rPr lang="en-US" sz="1200" dirty="0" smtClean="0">
                  <a:latin typeface="Huawei Sans" panose="020C0503030203020204" pitchFamily="34" charset="0"/>
                </a:rPr>
                <a:t>Attacker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 0011-0022-0033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7" name="直接箭头连接符 16"/>
            <p:cNvCxnSpPr/>
            <p:nvPr/>
          </p:nvCxnSpPr>
          <p:spPr>
            <a:xfrm flipH="1" flipV="1">
              <a:off x="9783549" y="3876846"/>
              <a:ext cx="518290" cy="66360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8181204" y="5580625"/>
              <a:ext cx="976549" cy="369332"/>
            </a:xfrm>
            <a:prstGeom prst="rect">
              <a:avLst/>
            </a:prstGeom>
            <a:noFill/>
            <a:ln>
              <a:noFill/>
            </a:ln>
          </p:spPr>
          <p:txBody>
            <a:bodyPr wrap="none" rtlCol="0">
              <a:spAutoFit/>
            </a:bodyPr>
            <a:lstStyle/>
            <a:p>
              <a:pPr fontAlgn="ctr"/>
              <a:r>
                <a:rPr lang="en-US" dirty="0" smtClean="0">
                  <a:solidFill>
                    <a:srgbClr val="C00000"/>
                  </a:solidFill>
                  <a:latin typeface="Huawei Sans" panose="020C0503030203020204" pitchFamily="34" charset="0"/>
                </a:rPr>
                <a:t>VLAN 2</a:t>
              </a:r>
              <a:endParaRPr lang="en-US" altLang="zh-CN" dirty="0" smtClean="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1" name="图片 2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112915" y="1672998"/>
              <a:ext cx="540000" cy="442800"/>
            </a:xfrm>
            <a:prstGeom prst="rect">
              <a:avLst/>
            </a:prstGeom>
          </p:spPr>
        </p:pic>
        <p:pic>
          <p:nvPicPr>
            <p:cNvPr id="22" name="图片 21" descr="PC.png"/>
            <p:cNvPicPr>
              <a:picLocks noChangeAspect="1"/>
            </p:cNvPicPr>
            <p:nvPr/>
          </p:nvPicPr>
          <p:blipFill>
            <a:blip r:embed="rId3" cstate="print"/>
            <a:stretch>
              <a:fillRect/>
            </a:stretch>
          </p:blipFill>
          <p:spPr>
            <a:xfrm>
              <a:off x="7051458" y="3065958"/>
              <a:ext cx="539063" cy="414000"/>
            </a:xfrm>
            <a:prstGeom prst="rect">
              <a:avLst/>
            </a:prstGeom>
          </p:spPr>
        </p:pic>
        <p:cxnSp>
          <p:nvCxnSpPr>
            <p:cNvPr id="24" name="直接连接符 23"/>
            <p:cNvCxnSpPr>
              <a:stCxn id="21" idx="1"/>
              <a:endCxn id="22" idx="0"/>
            </p:cNvCxnSpPr>
            <p:nvPr/>
          </p:nvCxnSpPr>
          <p:spPr>
            <a:xfrm flipH="1">
              <a:off x="7320990" y="1894398"/>
              <a:ext cx="791925" cy="117156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1" idx="3"/>
              <a:endCxn id="10" idx="0"/>
            </p:cNvCxnSpPr>
            <p:nvPr/>
          </p:nvCxnSpPr>
          <p:spPr>
            <a:xfrm>
              <a:off x="8652915" y="1894398"/>
              <a:ext cx="889519" cy="119045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7044332" y="3462411"/>
              <a:ext cx="453970"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PC1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 name="文本框 1"/>
          <p:cNvSpPr txBox="1"/>
          <p:nvPr/>
        </p:nvSpPr>
        <p:spPr>
          <a:xfrm>
            <a:off x="2364026" y="2215238"/>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a:xfrm>
            <a:off x="4065662" y="3264297"/>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020150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角矩形 44"/>
          <p:cNvSpPr/>
          <p:nvPr/>
        </p:nvSpPr>
        <p:spPr>
          <a:xfrm>
            <a:off x="8296441" y="5170028"/>
            <a:ext cx="2031131" cy="1211722"/>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45"/>
          <p:cNvSpPr/>
          <p:nvPr/>
        </p:nvSpPr>
        <p:spPr>
          <a:xfrm>
            <a:off x="6273578" y="5175512"/>
            <a:ext cx="1713594" cy="1211722"/>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a:xfrm>
            <a:off x="3165230" y="5178329"/>
            <a:ext cx="1713594" cy="1211722"/>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a:xfrm>
            <a:off x="1176525" y="5153858"/>
            <a:ext cx="1713594" cy="1211722"/>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占位符 3"/>
          <p:cNvSpPr>
            <a:spLocks noGrp="1"/>
          </p:cNvSpPr>
          <p:nvPr>
            <p:ph type="body" sz="quarter" idx="10"/>
          </p:nvPr>
        </p:nvSpPr>
        <p:spPr>
          <a:xfrm>
            <a:off x="468317" y="1233488"/>
            <a:ext cx="11023229" cy="2411412"/>
          </a:xfrm>
        </p:spPr>
        <p:txBody>
          <a:bodyPr/>
          <a:lstStyle/>
          <a:p>
            <a:pPr marL="0" indent="0" fontAlgn="ctr">
              <a:buNone/>
            </a:pPr>
            <a:r>
              <a:rPr lang="en-US" sz="1200" dirty="0" smtClean="0">
                <a:latin typeface="Huawei Sans" panose="020C0503030203020204" pitchFamily="34" charset="0"/>
              </a:rPr>
              <a:t>When a switch detects MAC address flapping, it only reports a trap by default and does not take other actions. In practice, you can define the following actions after MAC address flapping is detected:</a:t>
            </a:r>
            <a:endParaRPr lang="en-US" altLang="zh-CN" sz="1200" dirty="0" smtClean="0">
              <a:latin typeface="Huawei Sans" panose="020C0503030203020204" pitchFamily="34" charset="0"/>
              <a:sym typeface="Huawei Sans" panose="020C0503030203020204" pitchFamily="34" charset="0"/>
            </a:endParaRPr>
          </a:p>
          <a:p>
            <a:pPr marL="302400" lvl="1" indent="-302400" fontAlgn="ctr"/>
            <a:r>
              <a:rPr lang="en-US" sz="1200" dirty="0" smtClean="0">
                <a:latin typeface="Huawei Sans" panose="020C0503030203020204" pitchFamily="34" charset="0"/>
              </a:rPr>
              <a:t>error-down</a:t>
            </a:r>
            <a:endParaRPr lang="en-US" altLang="zh-CN" sz="1200" dirty="0" smtClean="0">
              <a:latin typeface="Huawei Sans" panose="020C0503030203020204" pitchFamily="34" charset="0"/>
              <a:sym typeface="Huawei Sans" panose="020C0503030203020204" pitchFamily="34" charset="0"/>
            </a:endParaRPr>
          </a:p>
          <a:p>
            <a:pPr marL="536575" lvl="2" indent="-211138" fontAlgn="ctr"/>
            <a:r>
              <a:rPr lang="en-US" sz="1100" dirty="0" smtClean="0">
                <a:latin typeface="Huawei Sans" panose="020C0503030203020204" pitchFamily="34" charset="0"/>
              </a:rPr>
              <a:t>When an interface configured with MAC address flapping detection detects MAC address flapping, the interface is set to enter the Error-Down state and does not forward data.</a:t>
            </a:r>
            <a:endParaRPr lang="en-US" altLang="zh-CN" sz="1100" dirty="0" smtClean="0">
              <a:latin typeface="Huawei Sans" panose="020C0503030203020204" pitchFamily="34" charset="0"/>
              <a:sym typeface="Huawei Sans" panose="020C0503030203020204" pitchFamily="34" charset="0"/>
            </a:endParaRPr>
          </a:p>
          <a:p>
            <a:pPr marL="302400" lvl="1" indent="-302400" fontAlgn="ctr"/>
            <a:r>
              <a:rPr lang="en-US" sz="1200" dirty="0" smtClean="0">
                <a:latin typeface="Huawei Sans" panose="020C0503030203020204" pitchFamily="34" charset="0"/>
              </a:rPr>
              <a:t>quit-</a:t>
            </a:r>
            <a:r>
              <a:rPr lang="en-US" sz="1200" dirty="0" err="1" smtClean="0">
                <a:latin typeface="Huawei Sans" panose="020C0503030203020204" pitchFamily="34" charset="0"/>
              </a:rPr>
              <a:t>vlan</a:t>
            </a:r>
            <a:endParaRPr lang="en-US" sz="1200" dirty="0" smtClean="0">
              <a:latin typeface="Huawei Sans" panose="020C0503030203020204" pitchFamily="34" charset="0"/>
            </a:endParaRPr>
          </a:p>
          <a:p>
            <a:pPr marL="536575" lvl="2" indent="-211138" fontAlgn="ctr"/>
            <a:r>
              <a:rPr lang="en-US" sz="1100" dirty="0" smtClean="0">
                <a:latin typeface="Huawei Sans" panose="020C0503030203020204" pitchFamily="34" charset="0"/>
              </a:rPr>
              <a:t>When an interface configured with MAC address flapping detection detects MAC address flapping, the interface is removed from the VLAN to which the interface belongs.</a:t>
            </a:r>
            <a:endParaRPr lang="en-US" altLang="zh-CN" sz="1100" dirty="0" smtClean="0">
              <a:latin typeface="Huawei Sans" panose="020C0503030203020204" pitchFamily="34" charset="0"/>
              <a:sym typeface="Huawei Sans" panose="020C0503030203020204" pitchFamily="34" charset="0"/>
            </a:endParaRPr>
          </a:p>
          <a:p>
            <a:pPr fontAlgn="ctr"/>
            <a:endParaRPr lang="en-US" altLang="zh-CN" sz="1400" dirty="0" smtClean="0">
              <a:latin typeface="Huawei Sans" panose="020C0503030203020204" pitchFamily="34" charset="0"/>
              <a:sym typeface="Huawei Sans" panose="020C0503030203020204" pitchFamily="34" charset="0"/>
            </a:endParaRPr>
          </a:p>
          <a:p>
            <a:pPr fontAlgn="ctr"/>
            <a:endParaRPr lang="en-US" altLang="zh-CN" sz="14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Global MAC Address Flapping Detection</a:t>
            </a:r>
            <a:endParaRPr lang="en-US" altLang="zh-CN" dirty="0">
              <a:latin typeface="Huawei Sans" panose="020C0503030203020204" pitchFamily="34" charset="0"/>
              <a:sym typeface="Huawei Sans" panose="020C0503030203020204" pitchFamily="34" charset="0"/>
            </a:endParaRPr>
          </a:p>
        </p:txBody>
      </p:sp>
      <p:grpSp>
        <p:nvGrpSpPr>
          <p:cNvPr id="5" name="组合 4"/>
          <p:cNvGrpSpPr/>
          <p:nvPr/>
        </p:nvGrpSpPr>
        <p:grpSpPr>
          <a:xfrm>
            <a:off x="1245835" y="3613716"/>
            <a:ext cx="3625836" cy="2728483"/>
            <a:chOff x="7041381" y="3716339"/>
            <a:chExt cx="3625836" cy="2728483"/>
          </a:xfrm>
        </p:grpSpPr>
        <p:pic>
          <p:nvPicPr>
            <p:cNvPr id="6" name="图片 5" descr="PC.png"/>
            <p:cNvPicPr>
              <a:picLocks noChangeAspect="1"/>
            </p:cNvPicPr>
            <p:nvPr/>
          </p:nvPicPr>
          <p:blipFill>
            <a:blip r:embed="rId3" cstate="print"/>
            <a:stretch>
              <a:fillRect/>
            </a:stretch>
          </p:blipFill>
          <p:spPr>
            <a:xfrm>
              <a:off x="9517458" y="5316798"/>
              <a:ext cx="539063" cy="414000"/>
            </a:xfrm>
            <a:prstGeom prst="rect">
              <a:avLst/>
            </a:prstGeom>
          </p:spPr>
        </p:pic>
        <p:pic>
          <p:nvPicPr>
            <p:cNvPr id="7" name="图片 6" descr="PC.png"/>
            <p:cNvPicPr>
              <a:picLocks noChangeAspect="1"/>
            </p:cNvPicPr>
            <p:nvPr/>
          </p:nvPicPr>
          <p:blipFill>
            <a:blip r:embed="rId3" cstate="print"/>
            <a:stretch>
              <a:fillRect/>
            </a:stretch>
          </p:blipFill>
          <p:spPr>
            <a:xfrm>
              <a:off x="7522790" y="5327080"/>
              <a:ext cx="539063" cy="414000"/>
            </a:xfrm>
            <a:prstGeom prst="rect">
              <a:avLst/>
            </a:prstGeom>
          </p:spPr>
        </p:pic>
        <p:cxnSp>
          <p:nvCxnSpPr>
            <p:cNvPr id="8" name="直接连接符 7"/>
            <p:cNvCxnSpPr>
              <a:endCxn id="7" idx="0"/>
            </p:cNvCxnSpPr>
            <p:nvPr/>
          </p:nvCxnSpPr>
          <p:spPr>
            <a:xfrm flipH="1">
              <a:off x="7792322" y="3965687"/>
              <a:ext cx="942472" cy="136139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endCxn id="6" idx="0"/>
            </p:cNvCxnSpPr>
            <p:nvPr/>
          </p:nvCxnSpPr>
          <p:spPr>
            <a:xfrm>
              <a:off x="8745482" y="3965687"/>
              <a:ext cx="1041508" cy="135111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465309" y="3716339"/>
              <a:ext cx="540000" cy="442800"/>
            </a:xfrm>
            <a:prstGeom prst="rect">
              <a:avLst/>
            </a:prstGeom>
          </p:spPr>
        </p:pic>
        <p:sp>
          <p:nvSpPr>
            <p:cNvPr id="11" name="文本框 10"/>
            <p:cNvSpPr txBox="1"/>
            <p:nvPr/>
          </p:nvSpPr>
          <p:spPr>
            <a:xfrm>
              <a:off x="7041381" y="5874110"/>
              <a:ext cx="1561646" cy="415498"/>
            </a:xfrm>
            <a:prstGeom prst="rect">
              <a:avLst/>
            </a:prstGeom>
            <a:noFill/>
            <a:ln>
              <a:noFill/>
            </a:ln>
          </p:spPr>
          <p:txBody>
            <a:bodyPr wrap="none" rtlCol="0">
              <a:spAutoFit/>
            </a:bodyPr>
            <a:lstStyle/>
            <a:p>
              <a:pPr algn="ctr" fontAlgn="ctr"/>
              <a:r>
                <a:rPr lang="en-US" sz="1050" dirty="0" smtClean="0">
                  <a:latin typeface="Huawei Sans" panose="020C0503030203020204" pitchFamily="34" charset="0"/>
                </a:rPr>
                <a:t>Secure network</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050" dirty="0" smtClean="0">
                  <a:latin typeface="Huawei Sans" panose="020C0503030203020204" pitchFamily="34" charset="0"/>
                </a:rPr>
                <a:t>MAC: 0011-0022-0033</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文本框 11"/>
            <p:cNvSpPr txBox="1"/>
            <p:nvPr/>
          </p:nvSpPr>
          <p:spPr>
            <a:xfrm>
              <a:off x="7768043" y="4111441"/>
              <a:ext cx="707245" cy="261610"/>
            </a:xfrm>
            <a:prstGeom prst="rect">
              <a:avLst/>
            </a:prstGeom>
            <a:noFill/>
            <a:ln>
              <a:noFill/>
            </a:ln>
          </p:spPr>
          <p:txBody>
            <a:bodyPr wrap="none" rtlCol="0">
              <a:spAutoFit/>
            </a:bodyPr>
            <a:lstStyle/>
            <a:p>
              <a:pPr fontAlgn="ctr"/>
              <a:r>
                <a:rPr lang="en-US" sz="1050" dirty="0" smtClean="0">
                  <a:latin typeface="Huawei Sans" panose="020C0503030203020204" pitchFamily="34" charset="0"/>
                </a:rPr>
                <a:t>GE0/0/1</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a:xfrm>
              <a:off x="8995892" y="4093810"/>
              <a:ext cx="707245" cy="261610"/>
            </a:xfrm>
            <a:prstGeom prst="rect">
              <a:avLst/>
            </a:prstGeom>
            <a:noFill/>
            <a:ln>
              <a:noFill/>
            </a:ln>
          </p:spPr>
          <p:txBody>
            <a:bodyPr wrap="none" rtlCol="0">
              <a:spAutoFit/>
            </a:bodyPr>
            <a:lstStyle/>
            <a:p>
              <a:pPr fontAlgn="ctr"/>
              <a:r>
                <a:rPr lang="en-US" sz="1050" dirty="0" smtClean="0">
                  <a:latin typeface="Huawei Sans" panose="020C0503030203020204" pitchFamily="34" charset="0"/>
                </a:rPr>
                <a:t>GE0/0/2</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a:xfrm>
              <a:off x="7595220" y="5705750"/>
              <a:ext cx="429926" cy="261610"/>
            </a:xfrm>
            <a:prstGeom prst="rect">
              <a:avLst/>
            </a:prstGeom>
            <a:noFill/>
            <a:ln>
              <a:noFill/>
            </a:ln>
          </p:spPr>
          <p:txBody>
            <a:bodyPr wrap="none" rtlCol="0">
              <a:spAutoFit/>
            </a:bodyPr>
            <a:lstStyle/>
            <a:p>
              <a:pPr fontAlgn="ctr"/>
              <a:r>
                <a:rPr lang="en-US" sz="1050" dirty="0" smtClean="0">
                  <a:latin typeface="Huawei Sans" panose="020C0503030203020204" pitchFamily="34" charset="0"/>
                </a:rPr>
                <a:t>PC1</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a:xfrm>
              <a:off x="8961732" y="5706158"/>
              <a:ext cx="1705485" cy="738664"/>
            </a:xfrm>
            <a:prstGeom prst="rect">
              <a:avLst/>
            </a:prstGeom>
            <a:noFill/>
            <a:ln>
              <a:noFill/>
            </a:ln>
          </p:spPr>
          <p:txBody>
            <a:bodyPr wrap="square" rtlCol="0">
              <a:spAutoFit/>
            </a:bodyPr>
            <a:lstStyle/>
            <a:p>
              <a:pPr algn="ctr" fontAlgn="ctr"/>
              <a:r>
                <a:rPr lang="en-US" sz="1050" dirty="0" smtClean="0">
                  <a:latin typeface="Huawei Sans" panose="020C0503030203020204" pitchFamily="34" charset="0"/>
                </a:rPr>
                <a:t>PC2</a:t>
              </a:r>
            </a:p>
            <a:p>
              <a:pPr algn="ctr" fontAlgn="ctr"/>
              <a:r>
                <a:rPr lang="en-US" sz="1050" dirty="0" smtClean="0">
                  <a:latin typeface="Huawei Sans" panose="020C0503030203020204" pitchFamily="34" charset="0"/>
                </a:rPr>
                <a:t>MAC address forged by an attacker</a:t>
              </a:r>
            </a:p>
            <a:p>
              <a:pPr algn="ctr" fontAlgn="ctr"/>
              <a:r>
                <a:rPr lang="en-US" sz="1050" dirty="0" smtClean="0">
                  <a:latin typeface="Huawei Sans" panose="020C0503030203020204" pitchFamily="34" charset="0"/>
                </a:rPr>
                <a:t>MAC: 0011-0022-0033</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6" name="直接箭头连接符 15"/>
          <p:cNvCxnSpPr/>
          <p:nvPr/>
        </p:nvCxnSpPr>
        <p:spPr>
          <a:xfrm flipV="1">
            <a:off x="2276388" y="4411518"/>
            <a:ext cx="463128" cy="653693"/>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flipV="1">
            <a:off x="3203622" y="4406564"/>
            <a:ext cx="518290" cy="66360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8" name="Oval 4"/>
          <p:cNvSpPr>
            <a:spLocks noChangeAspect="1"/>
          </p:cNvSpPr>
          <p:nvPr/>
        </p:nvSpPr>
        <p:spPr>
          <a:xfrm>
            <a:off x="2459496" y="4819011"/>
            <a:ext cx="203706" cy="20370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100" b="1" dirty="0" smtClean="0">
                <a:solidFill>
                  <a:schemeClr val="bg1"/>
                </a:solidFill>
                <a:latin typeface="Huawei Sans" panose="020C0503030203020204" pitchFamily="34" charset="0"/>
              </a:rPr>
              <a:t>1</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Oval 4"/>
          <p:cNvSpPr>
            <a:spLocks noChangeAspect="1"/>
          </p:cNvSpPr>
          <p:nvPr/>
        </p:nvSpPr>
        <p:spPr>
          <a:xfrm>
            <a:off x="3343879" y="4819011"/>
            <a:ext cx="203706" cy="20370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100" b="1" dirty="0" smtClean="0">
                <a:solidFill>
                  <a:schemeClr val="bg1"/>
                </a:solidFill>
                <a:latin typeface="Huawei Sans" panose="020C0503030203020204" pitchFamily="34" charset="0"/>
              </a:rPr>
              <a:t>2</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 name="组合 28"/>
          <p:cNvGrpSpPr>
            <a:grpSpLocks noChangeAspect="1"/>
          </p:cNvGrpSpPr>
          <p:nvPr/>
        </p:nvGrpSpPr>
        <p:grpSpPr>
          <a:xfrm>
            <a:off x="3000715" y="3954862"/>
            <a:ext cx="165471" cy="165471"/>
            <a:chOff x="5076056" y="3356992"/>
            <a:chExt cx="436268" cy="436268"/>
          </a:xfrm>
        </p:grpSpPr>
        <p:sp>
          <p:nvSpPr>
            <p:cNvPr id="21" name="椭圆 27"/>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spcBef>
                  <a:spcPct val="0"/>
                </a:spcBef>
                <a:spcAft>
                  <a:spcPct val="0"/>
                </a:spcAft>
                <a:buClrTx/>
                <a:buSzTx/>
                <a:buFontTx/>
                <a:buNone/>
                <a:tabLst/>
              </a:pPr>
              <a:endParaRPr kumimoji="0" lang="en-US" altLang="zh-CN"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禁止符 23"/>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 name="文本框 1"/>
          <p:cNvSpPr txBox="1"/>
          <p:nvPr/>
        </p:nvSpPr>
        <p:spPr>
          <a:xfrm>
            <a:off x="3881788" y="4017089"/>
            <a:ext cx="1156010" cy="286943"/>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100" dirty="0" smtClean="0">
                <a:latin typeface="Huawei Sans" panose="020C0503030203020204" pitchFamily="34" charset="0"/>
              </a:rPr>
              <a:t>Error-down</a:t>
            </a:r>
            <a:endParaRPr lang="en-US" altLang="zh-CN" sz="1100" i="0" dirty="0">
              <a:latin typeface="Huawei Sans" panose="020C0503030203020204" pitchFamily="34" charset="0"/>
              <a:sym typeface="Huawei Sans" panose="020C0503030203020204" pitchFamily="34" charset="0"/>
            </a:endParaRPr>
          </a:p>
        </p:txBody>
      </p:sp>
      <p:grpSp>
        <p:nvGrpSpPr>
          <p:cNvPr id="23" name="组合 22"/>
          <p:cNvGrpSpPr/>
          <p:nvPr/>
        </p:nvGrpSpPr>
        <p:grpSpPr>
          <a:xfrm>
            <a:off x="6407631" y="3613716"/>
            <a:ext cx="3691203" cy="2728483"/>
            <a:chOff x="7041381" y="3716339"/>
            <a:chExt cx="3691203" cy="2728483"/>
          </a:xfrm>
        </p:grpSpPr>
        <p:pic>
          <p:nvPicPr>
            <p:cNvPr id="24" name="图片 23" descr="PC.png"/>
            <p:cNvPicPr>
              <a:picLocks noChangeAspect="1"/>
            </p:cNvPicPr>
            <p:nvPr/>
          </p:nvPicPr>
          <p:blipFill>
            <a:blip r:embed="rId3" cstate="print"/>
            <a:stretch>
              <a:fillRect/>
            </a:stretch>
          </p:blipFill>
          <p:spPr>
            <a:xfrm>
              <a:off x="9517458" y="5316798"/>
              <a:ext cx="539063" cy="414000"/>
            </a:xfrm>
            <a:prstGeom prst="rect">
              <a:avLst/>
            </a:prstGeom>
          </p:spPr>
        </p:pic>
        <p:pic>
          <p:nvPicPr>
            <p:cNvPr id="25" name="图片 24" descr="PC.png"/>
            <p:cNvPicPr>
              <a:picLocks noChangeAspect="1"/>
            </p:cNvPicPr>
            <p:nvPr/>
          </p:nvPicPr>
          <p:blipFill>
            <a:blip r:embed="rId3" cstate="print"/>
            <a:stretch>
              <a:fillRect/>
            </a:stretch>
          </p:blipFill>
          <p:spPr>
            <a:xfrm>
              <a:off x="7522790" y="5327080"/>
              <a:ext cx="539063" cy="414000"/>
            </a:xfrm>
            <a:prstGeom prst="rect">
              <a:avLst/>
            </a:prstGeom>
          </p:spPr>
        </p:pic>
        <p:cxnSp>
          <p:nvCxnSpPr>
            <p:cNvPr id="26" name="直接连接符 25"/>
            <p:cNvCxnSpPr>
              <a:endCxn id="25" idx="0"/>
            </p:cNvCxnSpPr>
            <p:nvPr/>
          </p:nvCxnSpPr>
          <p:spPr>
            <a:xfrm flipH="1">
              <a:off x="7792322" y="3965687"/>
              <a:ext cx="942472" cy="136139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endCxn id="24" idx="0"/>
            </p:cNvCxnSpPr>
            <p:nvPr/>
          </p:nvCxnSpPr>
          <p:spPr>
            <a:xfrm>
              <a:off x="8745482" y="3965687"/>
              <a:ext cx="1041508" cy="135111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465309" y="3716339"/>
              <a:ext cx="540000" cy="442800"/>
            </a:xfrm>
            <a:prstGeom prst="rect">
              <a:avLst/>
            </a:prstGeom>
          </p:spPr>
        </p:pic>
        <p:sp>
          <p:nvSpPr>
            <p:cNvPr id="29" name="文本框 28"/>
            <p:cNvSpPr txBox="1"/>
            <p:nvPr/>
          </p:nvSpPr>
          <p:spPr>
            <a:xfrm>
              <a:off x="7041381" y="5874110"/>
              <a:ext cx="1561646" cy="415498"/>
            </a:xfrm>
            <a:prstGeom prst="rect">
              <a:avLst/>
            </a:prstGeom>
            <a:noFill/>
            <a:ln>
              <a:noFill/>
            </a:ln>
          </p:spPr>
          <p:txBody>
            <a:bodyPr wrap="none" rtlCol="0">
              <a:spAutoFit/>
            </a:bodyPr>
            <a:lstStyle/>
            <a:p>
              <a:pPr algn="ctr" fontAlgn="ctr"/>
              <a:r>
                <a:rPr lang="en-US" sz="1050" dirty="0" smtClean="0">
                  <a:latin typeface="Huawei Sans" panose="020C0503030203020204" pitchFamily="34" charset="0"/>
                </a:rPr>
                <a:t>Secure network</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050" dirty="0" smtClean="0">
                  <a:latin typeface="Huawei Sans" panose="020C0503030203020204" pitchFamily="34" charset="0"/>
                </a:rPr>
                <a:t>MAC: 0011-0022-0033</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文本框 29"/>
            <p:cNvSpPr txBox="1"/>
            <p:nvPr/>
          </p:nvSpPr>
          <p:spPr>
            <a:xfrm>
              <a:off x="7768043" y="4111441"/>
              <a:ext cx="707245" cy="261610"/>
            </a:xfrm>
            <a:prstGeom prst="rect">
              <a:avLst/>
            </a:prstGeom>
            <a:noFill/>
            <a:ln>
              <a:noFill/>
            </a:ln>
          </p:spPr>
          <p:txBody>
            <a:bodyPr wrap="none" rtlCol="0">
              <a:spAutoFit/>
            </a:bodyPr>
            <a:lstStyle/>
            <a:p>
              <a:pPr fontAlgn="ctr"/>
              <a:r>
                <a:rPr lang="en-US" sz="1050" dirty="0" smtClean="0">
                  <a:latin typeface="Huawei Sans" panose="020C0503030203020204" pitchFamily="34" charset="0"/>
                </a:rPr>
                <a:t>GE0/0/1</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框 30"/>
            <p:cNvSpPr txBox="1"/>
            <p:nvPr/>
          </p:nvSpPr>
          <p:spPr>
            <a:xfrm>
              <a:off x="8995892" y="4093810"/>
              <a:ext cx="707245" cy="261610"/>
            </a:xfrm>
            <a:prstGeom prst="rect">
              <a:avLst/>
            </a:prstGeom>
            <a:noFill/>
            <a:ln>
              <a:noFill/>
            </a:ln>
          </p:spPr>
          <p:txBody>
            <a:bodyPr wrap="none" rtlCol="0">
              <a:spAutoFit/>
            </a:bodyPr>
            <a:lstStyle/>
            <a:p>
              <a:pPr fontAlgn="ctr"/>
              <a:r>
                <a:rPr lang="en-US" sz="1050" dirty="0" smtClean="0">
                  <a:latin typeface="Huawei Sans" panose="020C0503030203020204" pitchFamily="34" charset="0"/>
                </a:rPr>
                <a:t>GE0/0/2</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a:xfrm>
              <a:off x="7595220" y="5705750"/>
              <a:ext cx="429926" cy="261610"/>
            </a:xfrm>
            <a:prstGeom prst="rect">
              <a:avLst/>
            </a:prstGeom>
            <a:noFill/>
            <a:ln>
              <a:noFill/>
            </a:ln>
          </p:spPr>
          <p:txBody>
            <a:bodyPr wrap="none" rtlCol="0">
              <a:spAutoFit/>
            </a:bodyPr>
            <a:lstStyle/>
            <a:p>
              <a:pPr fontAlgn="ctr"/>
              <a:r>
                <a:rPr lang="en-US" sz="1050" dirty="0" smtClean="0">
                  <a:latin typeface="Huawei Sans" panose="020C0503030203020204" pitchFamily="34" charset="0"/>
                </a:rPr>
                <a:t>PC1</a:t>
              </a:r>
              <a:endParaRPr lang="en-US" altLang="zh-CN" sz="105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8988158" y="5706158"/>
              <a:ext cx="1744426" cy="738664"/>
            </a:xfrm>
            <a:prstGeom prst="rect">
              <a:avLst/>
            </a:prstGeom>
            <a:noFill/>
            <a:ln>
              <a:noFill/>
            </a:ln>
          </p:spPr>
          <p:txBody>
            <a:bodyPr wrap="square" rtlCol="0">
              <a:spAutoFit/>
            </a:bodyPr>
            <a:lstStyle/>
            <a:p>
              <a:pPr algn="ctr" fontAlgn="ctr"/>
              <a:r>
                <a:rPr lang="en-US" sz="1050" dirty="0" smtClean="0">
                  <a:latin typeface="Huawei Sans" panose="020C0503030203020204" pitchFamily="34" charset="0"/>
                </a:rPr>
                <a:t>PC2</a:t>
              </a:r>
            </a:p>
            <a:p>
              <a:pPr algn="ctr" fontAlgn="ctr"/>
              <a:r>
                <a:rPr lang="en-US" sz="1050" dirty="0" smtClean="0">
                  <a:latin typeface="Huawei Sans" panose="020C0503030203020204" pitchFamily="34" charset="0"/>
                </a:rPr>
                <a:t>MAC address forged by an attacker</a:t>
              </a:r>
            </a:p>
            <a:p>
              <a:pPr algn="ctr" fontAlgn="ctr"/>
              <a:r>
                <a:rPr lang="en-US" sz="1050" dirty="0" smtClean="0">
                  <a:latin typeface="Huawei Sans" panose="020C0503030203020204" pitchFamily="34" charset="0"/>
                </a:rPr>
                <a:t>MAC: 0011-0022-0033</a:t>
              </a:r>
              <a:endParaRPr lang="en-US" altLang="zh-CN" sz="105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34" name="直接箭头连接符 33"/>
          <p:cNvCxnSpPr/>
          <p:nvPr/>
        </p:nvCxnSpPr>
        <p:spPr>
          <a:xfrm flipV="1">
            <a:off x="7438184" y="4411518"/>
            <a:ext cx="463128" cy="653693"/>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flipH="1" flipV="1">
            <a:off x="8365418" y="4406564"/>
            <a:ext cx="518290" cy="66360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9080850" y="3995837"/>
            <a:ext cx="954426" cy="276999"/>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100" dirty="0" smtClean="0">
                <a:latin typeface="Huawei Sans" panose="020C0503030203020204" pitchFamily="34" charset="0"/>
              </a:rPr>
              <a:t>Quit-</a:t>
            </a:r>
            <a:r>
              <a:rPr lang="en-US" sz="1100" dirty="0" err="1" smtClean="0">
                <a:latin typeface="Huawei Sans" panose="020C0503030203020204" pitchFamily="34" charset="0"/>
              </a:rPr>
              <a:t>vlan</a:t>
            </a:r>
            <a:endParaRPr lang="en-US" altLang="zh-CN" sz="1100" i="0" dirty="0">
              <a:latin typeface="Huawei Sans" panose="020C0503030203020204" pitchFamily="34" charset="0"/>
              <a:sym typeface="Huawei Sans" panose="020C0503030203020204" pitchFamily="34" charset="0"/>
            </a:endParaRPr>
          </a:p>
        </p:txBody>
      </p:sp>
      <p:sp>
        <p:nvSpPr>
          <p:cNvPr id="47" name="Oval 4"/>
          <p:cNvSpPr>
            <a:spLocks noChangeAspect="1"/>
          </p:cNvSpPr>
          <p:nvPr/>
        </p:nvSpPr>
        <p:spPr>
          <a:xfrm>
            <a:off x="7589912" y="4866458"/>
            <a:ext cx="203706" cy="20370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100" b="1" dirty="0" smtClean="0">
                <a:solidFill>
                  <a:schemeClr val="bg1"/>
                </a:solidFill>
                <a:latin typeface="Huawei Sans" panose="020C0503030203020204" pitchFamily="34" charset="0"/>
              </a:rPr>
              <a:t>1</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Oval 4"/>
          <p:cNvSpPr>
            <a:spLocks noChangeAspect="1"/>
          </p:cNvSpPr>
          <p:nvPr/>
        </p:nvSpPr>
        <p:spPr>
          <a:xfrm>
            <a:off x="8474295" y="4866458"/>
            <a:ext cx="203706" cy="203706"/>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100" b="1" dirty="0" smtClean="0">
                <a:solidFill>
                  <a:schemeClr val="bg1"/>
                </a:solidFill>
                <a:latin typeface="Huawei Sans" panose="020C0503030203020204" pitchFamily="34" charset="0"/>
              </a:rPr>
              <a:t>2</a:t>
            </a: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9548877" y="5207633"/>
            <a:ext cx="747320" cy="261610"/>
          </a:xfrm>
          <a:prstGeom prst="rect">
            <a:avLst/>
          </a:prstGeom>
          <a:noFill/>
        </p:spPr>
        <p:txBody>
          <a:bodyPr wrap="none" rtlCol="0">
            <a:spAutoFit/>
          </a:bodyPr>
          <a:lstStyle/>
          <a:p>
            <a:pPr fontAlgn="ctr"/>
            <a:r>
              <a:rPr lang="en-US" sz="1050" dirty="0" smtClean="0">
                <a:latin typeface="Huawei Sans" panose="020C0503030203020204" pitchFamily="34" charset="0"/>
              </a:rPr>
              <a:t>VLAN 10</a:t>
            </a:r>
            <a:endParaRPr lang="en-US" altLang="zh-CN" sz="1050" dirty="0">
              <a:latin typeface="Huawei Sans" panose="020C0503030203020204" pitchFamily="34" charset="0"/>
            </a:endParaRPr>
          </a:p>
        </p:txBody>
      </p:sp>
    </p:spTree>
    <p:extLst>
      <p:ext uri="{BB962C8B-B14F-4D97-AF65-F5344CB8AC3E}">
        <p14:creationId xmlns:p14="http://schemas.microsoft.com/office/powerpoint/2010/main" val="33638920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177" y="410400"/>
            <a:ext cx="9827761" cy="640800"/>
          </a:xfrm>
        </p:spPr>
        <p:txBody>
          <a:bodyPr anchor="ctr"/>
          <a:lstStyle/>
          <a:p>
            <a:pPr fontAlgn="ctr"/>
            <a:r>
              <a:rPr lang="en-US" dirty="0" smtClean="0">
                <a:latin typeface="Huawei Sans" panose="020C0503030203020204" pitchFamily="34" charset="0"/>
              </a:rPr>
              <a:t>Configuration Commands of MAC Address Flapping Prevention and Detection (1)</a:t>
            </a:r>
            <a:endParaRPr lang="en-US" altLang="zh-CN" dirty="0">
              <a:latin typeface="Huawei Sans" panose="020C0503030203020204" pitchFamily="34" charset="0"/>
              <a:sym typeface="Huawei Sans" panose="020C0503030203020204" pitchFamily="34" charset="0"/>
            </a:endParaRPr>
          </a:p>
        </p:txBody>
      </p:sp>
      <p:sp>
        <p:nvSpPr>
          <p:cNvPr id="5" name="矩形 4"/>
          <p:cNvSpPr/>
          <p:nvPr/>
        </p:nvSpPr>
        <p:spPr>
          <a:xfrm>
            <a:off x="1031916" y="1717143"/>
            <a:ext cx="10608699"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rPr>
              <a:t>[Huawei-GigabitEthernet0/0/1] </a:t>
            </a:r>
            <a:r>
              <a:rPr lang="en-US" sz="1400" b="1" dirty="0" smtClean="0">
                <a:latin typeface="Huawei Sans" panose="020C0503030203020204" pitchFamily="34" charset="0"/>
              </a:rPr>
              <a:t>mac-learning priority </a:t>
            </a:r>
            <a:r>
              <a:rPr lang="en-US" sz="1400" i="1" dirty="0" smtClean="0">
                <a:latin typeface="Huawei Sans" panose="020C0503030203020204" pitchFamily="34" charset="0"/>
              </a:rPr>
              <a:t>priority-id</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a:xfrm>
            <a:off x="551382" y="1304658"/>
            <a:ext cx="11089232" cy="307777"/>
          </a:xfrm>
          <a:prstGeom prst="rect">
            <a:avLst/>
          </a:prstGeom>
        </p:spPr>
        <p:txBody>
          <a:bodyPr wrap="square">
            <a:spAutoFit/>
          </a:bodyPr>
          <a:lstStyle/>
          <a:p>
            <a:pPr marL="342900" indent="-342900" fontAlgn="ctr">
              <a:buFont typeface="+mj-lt"/>
              <a:buAutoNum type="arabicPeriod"/>
            </a:pPr>
            <a:r>
              <a:rPr lang="en-US" sz="1400" dirty="0" smtClean="0">
                <a:latin typeface="Huawei Sans" panose="020C0503030203020204" pitchFamily="34" charset="0"/>
              </a:rPr>
              <a:t>Configure a MAC address learning priority for an interface.</a:t>
            </a:r>
            <a:endParaRPr lang="en-US" sz="1400" dirty="0">
              <a:latin typeface="Huawei Sans" panose="020C0503030203020204" pitchFamily="34" charset="0"/>
            </a:endParaRPr>
          </a:p>
        </p:txBody>
      </p:sp>
      <p:sp>
        <p:nvSpPr>
          <p:cNvPr id="7" name="矩形 6"/>
          <p:cNvSpPr/>
          <p:nvPr/>
        </p:nvSpPr>
        <p:spPr>
          <a:xfrm>
            <a:off x="1031916" y="2023093"/>
            <a:ext cx="10521909"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By default, the MAC address learning priority of an interface is 0. A larger priority value indicates a higher MAC address learning priority.</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a:xfrm>
            <a:off x="1031916" y="5591798"/>
            <a:ext cx="10608699"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rPr>
              <a:t>[Huawei</a:t>
            </a:r>
            <a:r>
              <a:rPr lang="en-US" sz="1400" i="1" dirty="0" smtClean="0">
                <a:latin typeface="Huawei Sans" panose="020C0503030203020204" pitchFamily="34" charset="0"/>
              </a:rPr>
              <a:t>-</a:t>
            </a:r>
            <a:r>
              <a:rPr lang="en-US" sz="1400" dirty="0" smtClean="0">
                <a:latin typeface="Huawei Sans" panose="020C0503030203020204" pitchFamily="34" charset="0"/>
              </a:rPr>
              <a:t>vlan2] </a:t>
            </a:r>
            <a:r>
              <a:rPr lang="en-US" sz="1400" b="1" dirty="0" smtClean="0">
                <a:latin typeface="Huawei Sans" panose="020C0503030203020204" pitchFamily="34" charset="0"/>
              </a:rPr>
              <a:t>mac-address flapping detection</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p:cNvSpPr/>
          <p:nvPr/>
        </p:nvSpPr>
        <p:spPr>
          <a:xfrm>
            <a:off x="551382" y="5179313"/>
            <a:ext cx="11089232" cy="307777"/>
          </a:xfrm>
          <a:prstGeom prst="rect">
            <a:avLst/>
          </a:prstGeom>
        </p:spPr>
        <p:txBody>
          <a:bodyPr wrap="square">
            <a:spAutoFit/>
          </a:bodyPr>
          <a:lstStyle/>
          <a:p>
            <a:pPr marL="342900" indent="-342900" fontAlgn="ctr">
              <a:buFont typeface="+mj-lt"/>
              <a:buAutoNum type="arabicPeriod" startAt="4"/>
            </a:pPr>
            <a:r>
              <a:rPr lang="en-US" sz="1400" dirty="0" smtClean="0">
                <a:latin typeface="Huawei Sans" panose="020C0503030203020204" pitchFamily="34" charset="0"/>
              </a:rPr>
              <a:t>Configuring MAC Address Flapping Detection</a:t>
            </a:r>
            <a:endParaRPr lang="en-US" sz="1400" dirty="0">
              <a:latin typeface="Huawei Sans" panose="020C0503030203020204" pitchFamily="34" charset="0"/>
            </a:endParaRPr>
          </a:p>
        </p:txBody>
      </p:sp>
      <p:sp>
        <p:nvSpPr>
          <p:cNvPr id="10" name="矩形 9"/>
          <p:cNvSpPr/>
          <p:nvPr/>
        </p:nvSpPr>
        <p:spPr>
          <a:xfrm>
            <a:off x="1031916" y="3203326"/>
            <a:ext cx="10608699"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rPr>
              <a:t>[Huawei-GigabitEthernet0/0/1] </a:t>
            </a:r>
            <a:r>
              <a:rPr lang="en-US" sz="1400" b="1" dirty="0" smtClean="0">
                <a:latin typeface="Huawei Sans" panose="020C0503030203020204" pitchFamily="34" charset="0"/>
              </a:rPr>
              <a:t>mac-learning priority flapping-defend action discard</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a:xfrm>
            <a:off x="1031918" y="3472936"/>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By default, the action is </a:t>
            </a:r>
            <a:r>
              <a:rPr lang="en-US" sz="1400" b="1" dirty="0" smtClean="0">
                <a:latin typeface="Huawei Sans" panose="020C0503030203020204" pitchFamily="34" charset="0"/>
              </a:rPr>
              <a:t>forward</a:t>
            </a:r>
            <a:r>
              <a:rPr lang="en-US" sz="1400" dirty="0" smtClean="0">
                <a:latin typeface="Huawei Sans" panose="020C0503030203020204" pitchFamily="34" charset="0"/>
              </a:rPr>
              <a:t> when the device is configured to prohibit MAC address flapping.</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a:xfrm>
            <a:off x="1031916" y="4349937"/>
            <a:ext cx="10608699"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undo mac-learning priority </a:t>
            </a:r>
            <a:r>
              <a:rPr lang="en-US" sz="1400" i="1" dirty="0" smtClean="0">
                <a:latin typeface="Huawei Sans" panose="020C0503030203020204" pitchFamily="34" charset="0"/>
              </a:rPr>
              <a:t>priority-id</a:t>
            </a:r>
            <a:r>
              <a:rPr lang="en-US" sz="1400" b="1" dirty="0" smtClean="0">
                <a:latin typeface="Huawei Sans" panose="020C0503030203020204" pitchFamily="34" charset="0"/>
              </a:rPr>
              <a:t> allow-flapping</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a:xfrm>
            <a:off x="1031918" y="4705272"/>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By default, MAC address flapping between interfaces with the same priority is allowed.</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a:xfrm>
            <a:off x="551382" y="2790841"/>
            <a:ext cx="11089232" cy="307777"/>
          </a:xfrm>
          <a:prstGeom prst="rect">
            <a:avLst/>
          </a:prstGeom>
        </p:spPr>
        <p:txBody>
          <a:bodyPr wrap="square">
            <a:spAutoFit/>
          </a:bodyPr>
          <a:lstStyle/>
          <a:p>
            <a:pPr marL="342900" indent="-342900" fontAlgn="ctr">
              <a:buFont typeface="+mj-lt"/>
              <a:buAutoNum type="arabicPeriod" startAt="2"/>
            </a:pPr>
            <a:r>
              <a:rPr lang="en-US" sz="1400" dirty="0" smtClean="0">
                <a:latin typeface="Huawei Sans" panose="020C0503030203020204" pitchFamily="34" charset="0"/>
              </a:rPr>
              <a:t>Configure the device to discard packets when the device is configured to prohibit MAC address flapping.</a:t>
            </a:r>
            <a:endParaRPr lang="en-US" sz="1400" dirty="0">
              <a:latin typeface="Huawei Sans" panose="020C0503030203020204" pitchFamily="34" charset="0"/>
            </a:endParaRPr>
          </a:p>
        </p:txBody>
      </p:sp>
      <p:sp>
        <p:nvSpPr>
          <p:cNvPr id="15" name="矩形 14"/>
          <p:cNvSpPr/>
          <p:nvPr/>
        </p:nvSpPr>
        <p:spPr>
          <a:xfrm>
            <a:off x="551382" y="3946977"/>
            <a:ext cx="11089232" cy="307777"/>
          </a:xfrm>
          <a:prstGeom prst="rect">
            <a:avLst/>
          </a:prstGeom>
        </p:spPr>
        <p:txBody>
          <a:bodyPr wrap="square">
            <a:spAutoFit/>
          </a:bodyPr>
          <a:lstStyle/>
          <a:p>
            <a:pPr marL="342900" indent="-342900" fontAlgn="ctr">
              <a:buFont typeface="+mj-lt"/>
              <a:buAutoNum type="arabicPeriod" startAt="3"/>
            </a:pPr>
            <a:r>
              <a:rPr lang="en-US" sz="1400" dirty="0" smtClean="0">
                <a:latin typeface="Huawei Sans" panose="020C0503030203020204" pitchFamily="34" charset="0"/>
              </a:rPr>
              <a:t>Configure the device to prevent MAC address entries from being overridden on interfaces with the same priority.</a:t>
            </a:r>
            <a:endParaRPr lang="en-US" sz="1400" dirty="0">
              <a:latin typeface="Huawei Sans" panose="020C0503030203020204" pitchFamily="34" charset="0"/>
            </a:endParaRPr>
          </a:p>
        </p:txBody>
      </p:sp>
      <p:sp>
        <p:nvSpPr>
          <p:cNvPr id="16" name="矩形 15"/>
          <p:cNvSpPr/>
          <p:nvPr/>
        </p:nvSpPr>
        <p:spPr>
          <a:xfrm>
            <a:off x="1031915" y="5937608"/>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By default, the device performs MAC address flapping detection in all VLANs.</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72719966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anchor="ctr"/>
          <a:lstStyle/>
          <a:p>
            <a:pPr fontAlgn="ctr"/>
            <a:r>
              <a:rPr lang="en-US" dirty="0" smtClean="0">
                <a:latin typeface="Huawei Sans" panose="020C0503030203020204" pitchFamily="34" charset="0"/>
              </a:rPr>
              <a:t>Configuration Commands of MAC Address Flapping Prevention and Detection (2)</a:t>
            </a:r>
            <a:endParaRPr lang="en-US" altLang="zh-CN" dirty="0">
              <a:latin typeface="Huawei Sans" panose="020C0503030203020204" pitchFamily="34" charset="0"/>
              <a:sym typeface="Huawei Sans" panose="020C0503030203020204" pitchFamily="34" charset="0"/>
            </a:endParaRPr>
          </a:p>
        </p:txBody>
      </p:sp>
      <p:sp>
        <p:nvSpPr>
          <p:cNvPr id="4" name="矩形 3"/>
          <p:cNvSpPr/>
          <p:nvPr/>
        </p:nvSpPr>
        <p:spPr>
          <a:xfrm>
            <a:off x="1012866" y="1717143"/>
            <a:ext cx="10608699"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mac-address flapping detection exclude </a:t>
            </a:r>
            <a:r>
              <a:rPr lang="en-US" sz="1400" b="1" dirty="0" err="1" smtClean="0">
                <a:latin typeface="Huawei Sans" panose="020C0503030203020204" pitchFamily="34" charset="0"/>
              </a:rPr>
              <a:t>vlan</a:t>
            </a:r>
            <a:r>
              <a:rPr lang="en-US" sz="1400" b="1" dirty="0" smtClean="0">
                <a:latin typeface="Huawei Sans" panose="020C0503030203020204" pitchFamily="34" charset="0"/>
              </a:rPr>
              <a:t> </a:t>
            </a:r>
            <a:r>
              <a:rPr lang="en-US" sz="1400" dirty="0" smtClean="0">
                <a:latin typeface="Huawei Sans" panose="020C0503030203020204" pitchFamily="34" charset="0"/>
              </a:rPr>
              <a:t>{ </a:t>
            </a:r>
            <a:r>
              <a:rPr lang="en-US" sz="1400" i="1" dirty="0" smtClean="0">
                <a:latin typeface="Huawei Sans" panose="020C0503030203020204" pitchFamily="34" charset="0"/>
              </a:rPr>
              <a:t>vlan-id1</a:t>
            </a:r>
            <a:r>
              <a:rPr lang="en-US" sz="1400" dirty="0" smtClean="0">
                <a:latin typeface="Huawei Sans" panose="020C0503030203020204" pitchFamily="34" charset="0"/>
              </a:rPr>
              <a:t> [ </a:t>
            </a:r>
            <a:r>
              <a:rPr lang="en-US" sz="1400" i="1" dirty="0" smtClean="0">
                <a:latin typeface="Huawei Sans" panose="020C0503030203020204" pitchFamily="34" charset="0"/>
              </a:rPr>
              <a:t>to vlan-id2 </a:t>
            </a:r>
            <a:r>
              <a:rPr lang="en-US" sz="1400" dirty="0" smtClean="0">
                <a:latin typeface="Huawei Sans" panose="020C0503030203020204" pitchFamily="34" charset="0"/>
              </a:rPr>
              <a:t>] } &amp;&lt;1-10&gt;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a:xfrm>
            <a:off x="551382" y="1304658"/>
            <a:ext cx="11089232" cy="307777"/>
          </a:xfrm>
          <a:prstGeom prst="rect">
            <a:avLst/>
          </a:prstGeom>
        </p:spPr>
        <p:txBody>
          <a:bodyPr wrap="square">
            <a:spAutoFit/>
          </a:bodyPr>
          <a:lstStyle/>
          <a:p>
            <a:pPr marL="342900" indent="-342900" fontAlgn="ctr">
              <a:buFont typeface="+mj-lt"/>
              <a:buAutoNum type="arabicPeriod" startAt="5"/>
            </a:pPr>
            <a:r>
              <a:rPr lang="en-US" sz="1400" dirty="0" smtClean="0">
                <a:latin typeface="Huawei Sans" panose="020C0503030203020204" pitchFamily="34" charset="0"/>
              </a:rPr>
              <a:t>(Optional) Configure a VLAN whitelist for MAC address flapping detection.</a:t>
            </a:r>
            <a:endParaRPr lang="en-US" sz="1400" dirty="0">
              <a:latin typeface="Huawei Sans" panose="020C0503030203020204" pitchFamily="34" charset="0"/>
            </a:endParaRPr>
          </a:p>
        </p:txBody>
      </p:sp>
      <p:sp>
        <p:nvSpPr>
          <p:cNvPr id="6" name="矩形 5"/>
          <p:cNvSpPr/>
          <p:nvPr/>
        </p:nvSpPr>
        <p:spPr>
          <a:xfrm>
            <a:off x="1012866" y="2129628"/>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By default, the device performs MAC address flapping detection in all VLANs.</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a:xfrm>
            <a:off x="1012866" y="5848973"/>
            <a:ext cx="10608699"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rPr>
              <a:t>[Huawei-vlan2] </a:t>
            </a:r>
            <a:r>
              <a:rPr lang="en-US" sz="1400" b="1" dirty="0" smtClean="0">
                <a:latin typeface="Huawei Sans" panose="020C0503030203020204" pitchFamily="34" charset="0"/>
              </a:rPr>
              <a:t>loop-detect eth-loop </a:t>
            </a:r>
            <a:r>
              <a:rPr lang="en-US" sz="1400" dirty="0" smtClean="0">
                <a:latin typeface="Huawei Sans" panose="020C0503030203020204" pitchFamily="34" charset="0"/>
              </a:rPr>
              <a:t>{ [ </a:t>
            </a:r>
            <a:r>
              <a:rPr lang="en-US" sz="1400" b="1" dirty="0" smtClean="0">
                <a:latin typeface="Huawei Sans" panose="020C0503030203020204" pitchFamily="34" charset="0"/>
              </a:rPr>
              <a:t>block-mac</a:t>
            </a:r>
            <a:r>
              <a:rPr lang="en-US" sz="1400" dirty="0" smtClean="0">
                <a:latin typeface="Huawei Sans" panose="020C0503030203020204" pitchFamily="34" charset="0"/>
              </a:rPr>
              <a:t> ] </a:t>
            </a:r>
            <a:r>
              <a:rPr lang="en-US" sz="1400" b="1" dirty="0" smtClean="0">
                <a:latin typeface="Huawei Sans" panose="020C0503030203020204" pitchFamily="34" charset="0"/>
              </a:rPr>
              <a:t>block-time</a:t>
            </a:r>
            <a:r>
              <a:rPr lang="en-US" sz="1400" dirty="0" smtClean="0">
                <a:latin typeface="Huawei Sans" panose="020C0503030203020204" pitchFamily="34" charset="0"/>
              </a:rPr>
              <a:t> </a:t>
            </a:r>
            <a:r>
              <a:rPr lang="en-US" sz="1400" i="1" dirty="0" err="1" smtClean="0">
                <a:latin typeface="Huawei Sans" panose="020C0503030203020204" pitchFamily="34" charset="0"/>
              </a:rPr>
              <a:t>block-time</a:t>
            </a:r>
            <a:r>
              <a:rPr lang="en-US" sz="1400" dirty="0" smtClean="0">
                <a:latin typeface="Huawei Sans" panose="020C0503030203020204" pitchFamily="34" charset="0"/>
              </a:rPr>
              <a:t> </a:t>
            </a:r>
            <a:r>
              <a:rPr lang="en-US" sz="1400" b="1" dirty="0" smtClean="0">
                <a:latin typeface="Huawei Sans" panose="020C0503030203020204" pitchFamily="34" charset="0"/>
              </a:rPr>
              <a:t>retry-times</a:t>
            </a:r>
            <a:r>
              <a:rPr lang="en-US" sz="1400" dirty="0" smtClean="0">
                <a:latin typeface="Huawei Sans" panose="020C0503030203020204" pitchFamily="34" charset="0"/>
              </a:rPr>
              <a:t> </a:t>
            </a:r>
            <a:r>
              <a:rPr lang="en-US" sz="1400" i="1" dirty="0" err="1" smtClean="0">
                <a:latin typeface="Huawei Sans" panose="020C0503030203020204" pitchFamily="34" charset="0"/>
              </a:rPr>
              <a:t>retry-times</a:t>
            </a:r>
            <a:r>
              <a:rPr lang="en-US" sz="1400" dirty="0" smtClean="0">
                <a:latin typeface="Huawei Sans" panose="020C0503030203020204" pitchFamily="34" charset="0"/>
              </a:rPr>
              <a:t> | </a:t>
            </a:r>
            <a:r>
              <a:rPr lang="en-US" sz="1400" b="1" dirty="0" smtClean="0">
                <a:latin typeface="Huawei Sans" panose="020C0503030203020204" pitchFamily="34" charset="0"/>
              </a:rPr>
              <a:t>alarm-only</a:t>
            </a:r>
            <a:r>
              <a:rPr lang="en-US" sz="1400" dirty="0" smtClean="0">
                <a:latin typeface="Huawei Sans" panose="020C0503030203020204" pitchFamily="34" charset="0"/>
              </a:rPr>
              <a:t> } </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8" name="矩形 7"/>
          <p:cNvSpPr/>
          <p:nvPr/>
        </p:nvSpPr>
        <p:spPr>
          <a:xfrm>
            <a:off x="656681" y="5436488"/>
            <a:ext cx="11089232" cy="307777"/>
          </a:xfrm>
          <a:prstGeom prst="rect">
            <a:avLst/>
          </a:prstGeom>
        </p:spPr>
        <p:txBody>
          <a:bodyPr wrap="square">
            <a:spAutoFit/>
          </a:bodyPr>
          <a:lstStyle/>
          <a:p>
            <a:pPr marL="342900" indent="-342900" fontAlgn="ctr">
              <a:buFont typeface="+mj-lt"/>
              <a:buAutoNum type="arabicPeriod" startAt="8"/>
            </a:pPr>
            <a:r>
              <a:rPr lang="en-US" sz="1400" dirty="0" smtClean="0">
                <a:latin typeface="Huawei Sans" panose="020C0503030203020204" pitchFamily="34" charset="0"/>
              </a:rPr>
              <a:t>Configure MAC address flapping detection.</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a:xfrm>
            <a:off x="1012866" y="2993776"/>
            <a:ext cx="10608699"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rPr>
              <a:t>[Huawei</a:t>
            </a:r>
            <a:r>
              <a:rPr lang="en-US" sz="1400" i="1" dirty="0" smtClean="0">
                <a:latin typeface="Huawei Sans" panose="020C0503030203020204" pitchFamily="34" charset="0"/>
              </a:rPr>
              <a:t>-</a:t>
            </a:r>
            <a:r>
              <a:rPr lang="en-US" sz="1400" dirty="0" smtClean="0">
                <a:latin typeface="Huawei Sans" panose="020C0503030203020204" pitchFamily="34" charset="0"/>
              </a:rPr>
              <a:t>GigabitEthernet0/0/1] </a:t>
            </a:r>
            <a:r>
              <a:rPr lang="en-US" sz="1400" b="1" dirty="0" smtClean="0">
                <a:latin typeface="Huawei Sans" panose="020C0503030203020204" pitchFamily="34" charset="0"/>
              </a:rPr>
              <a:t>mac-address flapping action </a:t>
            </a:r>
            <a:r>
              <a:rPr lang="en-US" sz="1400" dirty="0" smtClean="0">
                <a:latin typeface="Huawei Sans" panose="020C0503030203020204" pitchFamily="34" charset="0"/>
              </a:rPr>
              <a:t>{ </a:t>
            </a:r>
            <a:r>
              <a:rPr lang="en-US" sz="1400" b="1" dirty="0" smtClean="0">
                <a:latin typeface="Huawei Sans" panose="020C0503030203020204" pitchFamily="34" charset="0"/>
              </a:rPr>
              <a:t>quit-</a:t>
            </a:r>
            <a:r>
              <a:rPr lang="en-US" sz="1400" b="1" dirty="0" err="1" smtClean="0">
                <a:latin typeface="Huawei Sans" panose="020C0503030203020204" pitchFamily="34" charset="0"/>
              </a:rPr>
              <a:t>vlan</a:t>
            </a:r>
            <a:r>
              <a:rPr lang="en-US" sz="1400" dirty="0" smtClean="0">
                <a:latin typeface="Huawei Sans" panose="020C0503030203020204" pitchFamily="34" charset="0"/>
              </a:rPr>
              <a:t> | </a:t>
            </a:r>
            <a:r>
              <a:rPr lang="en-US" sz="1400" b="1" dirty="0" smtClean="0">
                <a:latin typeface="Huawei Sans" panose="020C0503030203020204" pitchFamily="34" charset="0"/>
              </a:rPr>
              <a:t>error-down</a:t>
            </a:r>
            <a:r>
              <a:rPr lang="en-US" sz="1400" dirty="0" smtClean="0">
                <a:latin typeface="Huawei Sans" panose="020C0503030203020204" pitchFamily="34" charset="0"/>
              </a:rPr>
              <a:t> }</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a:xfrm>
            <a:off x="1012866" y="3406261"/>
            <a:ext cx="10608699"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By default, the device discards packets with new MAC addresses when the number of learned MAC address entries reaches the limit on the interface.</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1012866" y="4549962"/>
            <a:ext cx="10608699"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mac-address flapping aging-time </a:t>
            </a:r>
            <a:r>
              <a:rPr lang="en-US" sz="1400" i="1" dirty="0" err="1" smtClean="0">
                <a:latin typeface="Huawei Sans" panose="020C0503030203020204" pitchFamily="34" charset="0"/>
              </a:rPr>
              <a:t>aging-time</a:t>
            </a:r>
            <a:endParaRPr lang="en-US" altLang="zh-CN" sz="14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1012866" y="4962447"/>
            <a:ext cx="10608699" cy="400110"/>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By default, the aging time of flapping MAC addresses is 300 seconds.</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551382" y="2581291"/>
            <a:ext cx="11089232" cy="307777"/>
          </a:xfrm>
          <a:prstGeom prst="rect">
            <a:avLst/>
          </a:prstGeom>
        </p:spPr>
        <p:txBody>
          <a:bodyPr wrap="square">
            <a:spAutoFit/>
          </a:bodyPr>
          <a:lstStyle/>
          <a:p>
            <a:pPr marL="342900" indent="-342900" fontAlgn="ctr">
              <a:buFont typeface="+mj-lt"/>
              <a:buAutoNum type="arabicPeriod" startAt="6"/>
            </a:pPr>
            <a:r>
              <a:rPr lang="en-US" sz="1400" dirty="0" smtClean="0">
                <a:latin typeface="Huawei Sans" panose="020C0503030203020204" pitchFamily="34" charset="0"/>
              </a:rPr>
              <a:t>(Optional) Configure the action for the device to take after MAC address flapping is detected on an interface.</a:t>
            </a:r>
            <a:endParaRPr lang="en-US" sz="1400" dirty="0">
              <a:latin typeface="Huawei Sans" panose="020C0503030203020204" pitchFamily="34" charset="0"/>
            </a:endParaRPr>
          </a:p>
        </p:txBody>
      </p:sp>
      <p:sp>
        <p:nvSpPr>
          <p:cNvPr id="18" name="矩形 17"/>
          <p:cNvSpPr/>
          <p:nvPr/>
        </p:nvSpPr>
        <p:spPr>
          <a:xfrm>
            <a:off x="551382" y="4137477"/>
            <a:ext cx="11089232" cy="307777"/>
          </a:xfrm>
          <a:prstGeom prst="rect">
            <a:avLst/>
          </a:prstGeom>
        </p:spPr>
        <p:txBody>
          <a:bodyPr wrap="square">
            <a:spAutoFit/>
          </a:bodyPr>
          <a:lstStyle/>
          <a:p>
            <a:pPr marL="342900" indent="-342900" fontAlgn="ctr">
              <a:buFont typeface="+mj-lt"/>
              <a:buAutoNum type="arabicPeriod" startAt="7"/>
            </a:pPr>
            <a:r>
              <a:rPr lang="en-US" sz="1400" dirty="0" smtClean="0">
                <a:latin typeface="Huawei Sans" panose="020C0503030203020204" pitchFamily="34" charset="0"/>
              </a:rPr>
              <a:t>(Optional) Set an aging time for flapping MAC addresses.</a:t>
            </a:r>
            <a:endParaRPr lang="en-US" sz="1400" dirty="0">
              <a:latin typeface="Huawei Sans" panose="020C0503030203020204" pitchFamily="34" charset="0"/>
            </a:endParaRPr>
          </a:p>
        </p:txBody>
      </p:sp>
    </p:spTree>
    <p:extLst>
      <p:ext uri="{BB962C8B-B14F-4D97-AF65-F5344CB8AC3E}">
        <p14:creationId xmlns:p14="http://schemas.microsoft.com/office/powerpoint/2010/main" val="15170107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p:txBody>
          <a:bodyPr/>
          <a:lstStyle/>
          <a:p>
            <a:pPr fontAlgn="ctr"/>
            <a:r>
              <a:rPr lang="en-US" dirty="0" smtClean="0">
                <a:latin typeface="Huawei Sans" panose="020C0503030203020204" pitchFamily="34" charset="0"/>
              </a:rPr>
              <a:t>Upon completion of this course, you will be able to:</a:t>
            </a:r>
            <a:endParaRPr lang="en-US" altLang="zh-CN" dirty="0" smtClean="0">
              <a:latin typeface="Huawei Sans" panose="020C0503030203020204" pitchFamily="34" charset="0"/>
              <a:sym typeface="Huawei Sans" panose="020C0503030203020204" pitchFamily="34" charset="0"/>
            </a:endParaRPr>
          </a:p>
          <a:p>
            <a:pPr marL="623888" lvl="1" indent="-298450" fontAlgn="ctr"/>
            <a:r>
              <a:rPr lang="en-US" dirty="0" smtClean="0">
                <a:latin typeface="Huawei Sans" panose="020C0503030203020204" pitchFamily="34" charset="0"/>
              </a:rPr>
              <a:t>Describe types and configurations of port isolation.</a:t>
            </a:r>
            <a:endParaRPr lang="en-US" altLang="zh-CN" dirty="0" smtClean="0">
              <a:latin typeface="Huawei Sans" panose="020C0503030203020204" pitchFamily="34" charset="0"/>
              <a:sym typeface="Huawei Sans" panose="020C0503030203020204" pitchFamily="34" charset="0"/>
            </a:endParaRPr>
          </a:p>
          <a:p>
            <a:pPr marL="623888" lvl="1" indent="-298450" fontAlgn="ctr"/>
            <a:r>
              <a:rPr lang="en-US" dirty="0" smtClean="0">
                <a:latin typeface="Huawei Sans" panose="020C0503030203020204" pitchFamily="34" charset="0"/>
              </a:rPr>
              <a:t>Illustrate the working mechanism of port security.</a:t>
            </a:r>
            <a:endParaRPr lang="en-US" altLang="zh-CN" dirty="0" smtClean="0">
              <a:latin typeface="Huawei Sans" panose="020C0503030203020204" pitchFamily="34" charset="0"/>
              <a:sym typeface="Huawei Sans" panose="020C0503030203020204" pitchFamily="34" charset="0"/>
            </a:endParaRPr>
          </a:p>
          <a:p>
            <a:pPr marL="623888" lvl="1" indent="-298450" fontAlgn="ctr"/>
            <a:r>
              <a:rPr lang="en-US" dirty="0" smtClean="0">
                <a:latin typeface="Huawei Sans" panose="020C0503030203020204" pitchFamily="34" charset="0"/>
              </a:rPr>
              <a:t>Describe MAC address flapping detection.</a:t>
            </a:r>
            <a:endParaRPr lang="en-US" altLang="zh-CN" dirty="0" smtClean="0">
              <a:latin typeface="Huawei Sans" panose="020C0503030203020204" pitchFamily="34" charset="0"/>
              <a:sym typeface="Huawei Sans" panose="020C0503030203020204" pitchFamily="34" charset="0"/>
            </a:endParaRPr>
          </a:p>
          <a:p>
            <a:pPr marL="623888" lvl="1" indent="-298450" fontAlgn="ctr"/>
            <a:r>
              <a:rPr lang="en-US" dirty="0" smtClean="0">
                <a:latin typeface="Huawei Sans" panose="020C0503030203020204" pitchFamily="34" charset="0"/>
              </a:rPr>
              <a:t>Explain traffic suppression and storm control functions of switches.</a:t>
            </a:r>
            <a:endParaRPr lang="en-US" altLang="zh-CN" dirty="0" smtClean="0">
              <a:latin typeface="Huawei Sans" panose="020C0503030203020204" pitchFamily="34" charset="0"/>
              <a:sym typeface="Huawei Sans" panose="020C0503030203020204" pitchFamily="34" charset="0"/>
            </a:endParaRPr>
          </a:p>
          <a:p>
            <a:pPr marL="623888" lvl="1" indent="-298450" fontAlgn="ctr"/>
            <a:r>
              <a:rPr lang="en-US" dirty="0" smtClean="0">
                <a:latin typeface="Huawei Sans" panose="020C0503030203020204" pitchFamily="34" charset="0"/>
              </a:rPr>
              <a:t>Describe application scenarios of DHCP snooping.</a:t>
            </a:r>
            <a:endParaRPr lang="en-US" altLang="zh-CN" dirty="0" smtClean="0">
              <a:latin typeface="Huawei Sans" panose="020C0503030203020204" pitchFamily="34" charset="0"/>
              <a:sym typeface="Huawei Sans" panose="020C0503030203020204" pitchFamily="34" charset="0"/>
            </a:endParaRPr>
          </a:p>
          <a:p>
            <a:pPr marL="623888" lvl="1" indent="-298450" fontAlgn="ctr"/>
            <a:r>
              <a:rPr lang="en-US" dirty="0" smtClean="0">
                <a:latin typeface="Huawei Sans" panose="020C0503030203020204" pitchFamily="34" charset="0"/>
              </a:rPr>
              <a:t>Illustrate the working mechanism of IP source guard.</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5745338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占位符 29"/>
          <p:cNvSpPr>
            <a:spLocks noGrp="1"/>
          </p:cNvSpPr>
          <p:nvPr>
            <p:ph type="body" sz="quarter" idx="10"/>
          </p:nvPr>
        </p:nvSpPr>
        <p:spPr>
          <a:xfrm>
            <a:off x="474606" y="3859886"/>
            <a:ext cx="5621394" cy="2503151"/>
          </a:xfrm>
        </p:spPr>
        <p:txBody>
          <a:bodyPr/>
          <a:lstStyle/>
          <a:p>
            <a:pPr marL="0" indent="0" fontAlgn="ctr">
              <a:buNone/>
            </a:pPr>
            <a:r>
              <a:rPr lang="en-US" sz="1400" dirty="0" smtClean="0">
                <a:latin typeface="Huawei Sans" panose="020C0503030203020204" pitchFamily="34" charset="0"/>
              </a:rPr>
              <a:t>Requirements:</a:t>
            </a:r>
            <a:endParaRPr lang="en-US" altLang="zh-CN" sz="1400" dirty="0" smtClean="0">
              <a:latin typeface="Huawei Sans" panose="020C0503030203020204" pitchFamily="34" charset="0"/>
              <a:sym typeface="Huawei Sans" panose="020C0503030203020204" pitchFamily="34" charset="0"/>
            </a:endParaRPr>
          </a:p>
          <a:p>
            <a:pPr marL="302400" lvl="1" indent="-302400" fontAlgn="ctr"/>
            <a:r>
              <a:rPr lang="en-US" sz="1200" dirty="0" smtClean="0">
                <a:latin typeface="Huawei Sans" panose="020C0503030203020204" pitchFamily="34" charset="0"/>
              </a:rPr>
              <a:t>Basic network configurations are complete, but an incorrect connection of a network cable between Switch3 and Switch4 causes a loop on the network.</a:t>
            </a:r>
            <a:endParaRPr lang="en-US" altLang="zh-CN" sz="1200" dirty="0" smtClean="0">
              <a:latin typeface="Huawei Sans" panose="020C0503030203020204" pitchFamily="34" charset="0"/>
              <a:sym typeface="Huawei Sans" panose="020C0503030203020204" pitchFamily="34" charset="0"/>
            </a:endParaRPr>
          </a:p>
          <a:p>
            <a:pPr marL="302400" lvl="1" indent="-302400" fontAlgn="ctr"/>
            <a:r>
              <a:rPr lang="en-US" sz="1200" dirty="0" smtClean="0">
                <a:latin typeface="Huawei Sans" panose="020C0503030203020204" pitchFamily="34" charset="0"/>
              </a:rPr>
              <a:t>Configure MAC address flapping prevention on GE0/0/1 of Switch1 to prevent attacks from unauthorized users.</a:t>
            </a:r>
            <a:endParaRPr lang="en-US" altLang="zh-CN" sz="1200" dirty="0" smtClean="0">
              <a:latin typeface="Huawei Sans" panose="020C0503030203020204" pitchFamily="34" charset="0"/>
              <a:sym typeface="Huawei Sans" panose="020C0503030203020204" pitchFamily="34" charset="0"/>
            </a:endParaRPr>
          </a:p>
          <a:p>
            <a:pPr marL="302400" lvl="1" indent="-302400" fontAlgn="ctr"/>
            <a:r>
              <a:rPr lang="en-US" sz="1200" dirty="0" smtClean="0">
                <a:latin typeface="Huawei Sans" panose="020C0503030203020204" pitchFamily="34" charset="0"/>
              </a:rPr>
              <a:t>Configure MAC address flapping detection on Switch2 to detect loops on the network and rectify the faults.</a:t>
            </a:r>
            <a:endParaRPr lang="en-US" altLang="zh-CN" sz="1200" dirty="0" smtClean="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nchor="ctr"/>
          <a:lstStyle/>
          <a:p>
            <a:pPr fontAlgn="ctr"/>
            <a:r>
              <a:rPr lang="en-US" dirty="0" smtClean="0">
                <a:latin typeface="Huawei Sans" panose="020C0503030203020204" pitchFamily="34" charset="0"/>
              </a:rPr>
              <a:t>Example for Configuring MAC Address Flapping Prevention and Detection</a:t>
            </a:r>
            <a:endParaRPr lang="en-US" altLang="zh-CN" dirty="0">
              <a:latin typeface="Huawei Sans" panose="020C0503030203020204" pitchFamily="34" charset="0"/>
              <a:sym typeface="Huawei Sans" panose="020C0503030203020204" pitchFamily="34" charset="0"/>
            </a:endParaRPr>
          </a:p>
        </p:txBody>
      </p:sp>
      <p:grpSp>
        <p:nvGrpSpPr>
          <p:cNvPr id="28" name="组合 27"/>
          <p:cNvGrpSpPr/>
          <p:nvPr/>
        </p:nvGrpSpPr>
        <p:grpSpPr>
          <a:xfrm>
            <a:off x="992612" y="1379823"/>
            <a:ext cx="4610058" cy="2558822"/>
            <a:chOff x="777812" y="1612022"/>
            <a:chExt cx="4610058" cy="2558822"/>
          </a:xfrm>
        </p:grpSpPr>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16642" y="3728044"/>
              <a:ext cx="540000" cy="442800"/>
            </a:xfrm>
            <a:prstGeom prst="rect">
              <a:avLst/>
            </a:prstGeom>
          </p:spPr>
        </p:pic>
        <p:pic>
          <p:nvPicPr>
            <p:cNvPr id="5" name="图片 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141142" y="1634037"/>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871142" y="372804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86521" y="1634037"/>
              <a:ext cx="540000" cy="442800"/>
            </a:xfrm>
            <a:prstGeom prst="rect">
              <a:avLst/>
            </a:prstGeom>
          </p:spPr>
        </p:pic>
        <p:cxnSp>
          <p:nvCxnSpPr>
            <p:cNvPr id="9" name="直接连接符 8"/>
            <p:cNvCxnSpPr>
              <a:stCxn id="7" idx="2"/>
              <a:endCxn id="3" idx="0"/>
            </p:cNvCxnSpPr>
            <p:nvPr/>
          </p:nvCxnSpPr>
          <p:spPr>
            <a:xfrm>
              <a:off x="2956521" y="2076837"/>
              <a:ext cx="0" cy="57640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endCxn id="4" idx="0"/>
            </p:cNvCxnSpPr>
            <p:nvPr/>
          </p:nvCxnSpPr>
          <p:spPr>
            <a:xfrm flipH="1">
              <a:off x="1886642" y="2977300"/>
              <a:ext cx="1041521" cy="75074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endCxn id="6" idx="0"/>
            </p:cNvCxnSpPr>
            <p:nvPr/>
          </p:nvCxnSpPr>
          <p:spPr>
            <a:xfrm>
              <a:off x="2956521" y="2977300"/>
              <a:ext cx="1184621" cy="75074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 idx="3"/>
              <a:endCxn id="5" idx="1"/>
            </p:cNvCxnSpPr>
            <p:nvPr/>
          </p:nvCxnSpPr>
          <p:spPr>
            <a:xfrm>
              <a:off x="3226521" y="1855437"/>
              <a:ext cx="914621"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4" idx="3"/>
              <a:endCxn id="6" idx="1"/>
            </p:cNvCxnSpPr>
            <p:nvPr/>
          </p:nvCxnSpPr>
          <p:spPr>
            <a:xfrm>
              <a:off x="2156642" y="3949444"/>
              <a:ext cx="1714500" cy="0"/>
            </a:xfrm>
            <a:prstGeom prst="line">
              <a:avLst/>
            </a:prstGeom>
            <a:ln w="19050">
              <a:solidFill>
                <a:srgbClr val="151515"/>
              </a:solidFill>
              <a:prstDash val="sysDot"/>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901665" y="1716021"/>
              <a:ext cx="867545"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Switch1</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a:xfrm>
              <a:off x="1880714" y="2698848"/>
              <a:ext cx="867545"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Switch2</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a:xfrm>
              <a:off x="777812" y="3795555"/>
              <a:ext cx="867545"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Switch3</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a:xfrm>
              <a:off x="4393242" y="3801113"/>
              <a:ext cx="867545"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Switch4</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4658183" y="1722915"/>
              <a:ext cx="729687"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Server</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a:xfrm>
              <a:off x="3170362" y="1612022"/>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a:xfrm>
              <a:off x="2904345" y="2076837"/>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a:xfrm>
              <a:off x="2907024" y="2423355"/>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a:xfrm>
              <a:off x="2006357" y="2974294"/>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a:xfrm>
              <a:off x="3200736" y="2977300"/>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686521" y="2653241"/>
              <a:ext cx="540000" cy="442800"/>
            </a:xfrm>
            <a:prstGeom prst="rect">
              <a:avLst/>
            </a:prstGeom>
          </p:spPr>
        </p:pic>
      </p:grpSp>
      <p:sp>
        <p:nvSpPr>
          <p:cNvPr id="36" name="文本框 35"/>
          <p:cNvSpPr txBox="1"/>
          <p:nvPr/>
        </p:nvSpPr>
        <p:spPr>
          <a:xfrm>
            <a:off x="6067642" y="1366632"/>
            <a:ext cx="5678271" cy="738664"/>
          </a:xfrm>
          <a:prstGeom prst="rect">
            <a:avLst/>
          </a:prstGeom>
          <a:noFill/>
          <a:ln>
            <a:noFill/>
          </a:ln>
        </p:spPr>
        <p:txBody>
          <a:bodyPr wrap="square" rtlCol="0">
            <a:spAutoFit/>
          </a:bodyPr>
          <a:lstStyle/>
          <a:p>
            <a:pPr marL="342900" indent="-342900" fontAlgn="ctr">
              <a:buFont typeface="+mj-lt"/>
              <a:buAutoNum type="arabicPeriod"/>
            </a:pPr>
            <a:r>
              <a:rPr lang="en-US" sz="1400" dirty="0" smtClean="0">
                <a:latin typeface="Huawei Sans" panose="020C0503030203020204" pitchFamily="34" charset="0"/>
              </a:rPr>
              <a:t>Set the MAC address learning priority of GE0/0/1 that connects Switch1 to the server to be higher than that of other interfaces. The default MAC address learning priority is 0.</a:t>
            </a:r>
            <a:endParaRPr lang="en-US" sz="1400" dirty="0">
              <a:latin typeface="Huawei Sans" panose="020C0503030203020204" pitchFamily="34" charset="0"/>
            </a:endParaRPr>
          </a:p>
        </p:txBody>
      </p:sp>
      <p:sp>
        <p:nvSpPr>
          <p:cNvPr id="37" name="矩形 36"/>
          <p:cNvSpPr/>
          <p:nvPr/>
        </p:nvSpPr>
        <p:spPr>
          <a:xfrm>
            <a:off x="6505574" y="2179794"/>
            <a:ext cx="5109776" cy="707886"/>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smtClean="0">
                <a:solidFill>
                  <a:prstClr val="black"/>
                </a:solidFill>
                <a:latin typeface="Huawei Sans" panose="020C0503030203020204" pitchFamily="34" charset="0"/>
              </a:rPr>
              <a:t>[Switch1] interface </a:t>
            </a:r>
            <a:r>
              <a:rPr lang="en-US" sz="1400" dirty="0" err="1" smtClean="0">
                <a:solidFill>
                  <a:prstClr val="black"/>
                </a:solidFill>
                <a:latin typeface="Huawei Sans" panose="020C0503030203020204" pitchFamily="34" charset="0"/>
              </a:rPr>
              <a:t>GigabitEthernet</a:t>
            </a:r>
            <a:r>
              <a:rPr lang="en-US" sz="1400" dirty="0" smtClean="0">
                <a:solidFill>
                  <a:prstClr val="black"/>
                </a:solidFill>
                <a:latin typeface="Huawei Sans" panose="020C0503030203020204" pitchFamily="34" charset="0"/>
              </a:rPr>
              <a:t> 0/0/1</a:t>
            </a:r>
          </a:p>
          <a:p>
            <a:pPr fontAlgn="ctr">
              <a:lnSpc>
                <a:spcPts val="2400"/>
              </a:lnSpc>
            </a:pPr>
            <a:r>
              <a:rPr lang="en-US" sz="1400" dirty="0" smtClean="0">
                <a:solidFill>
                  <a:prstClr val="black"/>
                </a:solidFill>
                <a:latin typeface="Huawei Sans" panose="020C0503030203020204" pitchFamily="34" charset="0"/>
              </a:rPr>
              <a:t>[Switch1-GigabitEthernet 0/0/1] mac-learning priority 3</a:t>
            </a:r>
            <a:endParaRPr lang="en-US" sz="1400" dirty="0">
              <a:solidFill>
                <a:prstClr val="black"/>
              </a:solidFill>
              <a:latin typeface="Huawei Sans" panose="020C0503030203020204" pitchFamily="34" charset="0"/>
            </a:endParaRPr>
          </a:p>
        </p:txBody>
      </p:sp>
      <p:sp>
        <p:nvSpPr>
          <p:cNvPr id="38" name="文本框 37"/>
          <p:cNvSpPr txBox="1"/>
          <p:nvPr/>
        </p:nvSpPr>
        <p:spPr>
          <a:xfrm>
            <a:off x="6067642" y="2972957"/>
            <a:ext cx="5413896" cy="738664"/>
          </a:xfrm>
          <a:prstGeom prst="rect">
            <a:avLst/>
          </a:prstGeom>
          <a:noFill/>
          <a:ln>
            <a:noFill/>
          </a:ln>
        </p:spPr>
        <p:txBody>
          <a:bodyPr wrap="square" rtlCol="0">
            <a:spAutoFit/>
          </a:bodyPr>
          <a:lstStyle/>
          <a:p>
            <a:pPr marL="342900" indent="-342900" fontAlgn="ctr">
              <a:buFont typeface="+mj-lt"/>
              <a:buAutoNum type="arabicPeriod" startAt="2"/>
            </a:pPr>
            <a:r>
              <a:rPr lang="en-US" sz="1400" dirty="0" smtClean="0">
                <a:latin typeface="Huawei Sans" panose="020C0503030203020204" pitchFamily="34" charset="0"/>
              </a:rPr>
              <a:t>Configure MAC address flapping detection on Switch2 and configure an action to taken when MAC address flapping is detected on an interface.</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矩形 38"/>
          <p:cNvSpPr/>
          <p:nvPr/>
        </p:nvSpPr>
        <p:spPr>
          <a:xfrm>
            <a:off x="6505575" y="3755341"/>
            <a:ext cx="5109776" cy="2554545"/>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smtClean="0">
                <a:solidFill>
                  <a:prstClr val="black"/>
                </a:solidFill>
                <a:latin typeface="Huawei Sans" panose="020C0503030203020204" pitchFamily="34" charset="0"/>
              </a:rPr>
              <a:t>[Switch2] mac-address flapping detection</a:t>
            </a:r>
          </a:p>
          <a:p>
            <a:pPr fontAlgn="ctr">
              <a:lnSpc>
                <a:spcPts val="2400"/>
              </a:lnSpc>
            </a:pPr>
            <a:r>
              <a:rPr lang="en-US" sz="1400" dirty="0" smtClean="0">
                <a:solidFill>
                  <a:prstClr val="black"/>
                </a:solidFill>
                <a:latin typeface="Huawei Sans" panose="020C0503030203020204" pitchFamily="34" charset="0"/>
              </a:rPr>
              <a:t>[Switch2] mac-address flapping aging-time 500</a:t>
            </a:r>
          </a:p>
          <a:p>
            <a:pPr fontAlgn="ctr">
              <a:lnSpc>
                <a:spcPts val="2400"/>
              </a:lnSpc>
            </a:pPr>
            <a:r>
              <a:rPr lang="en-US" sz="1400" dirty="0" smtClean="0">
                <a:solidFill>
                  <a:prstClr val="black"/>
                </a:solidFill>
                <a:latin typeface="Huawei Sans" panose="020C0503030203020204" pitchFamily="34" charset="0"/>
              </a:rPr>
              <a:t>[Switch2-GigabitEthernet0/0/1] mac-address flapping action error-down</a:t>
            </a:r>
          </a:p>
          <a:p>
            <a:pPr fontAlgn="ctr">
              <a:lnSpc>
                <a:spcPts val="2400"/>
              </a:lnSpc>
            </a:pPr>
            <a:r>
              <a:rPr lang="en-US" sz="1400" dirty="0" smtClean="0">
                <a:solidFill>
                  <a:prstClr val="black"/>
                </a:solidFill>
                <a:latin typeface="Huawei Sans" panose="020C0503030203020204" pitchFamily="34" charset="0"/>
              </a:rPr>
              <a:t>[Switch2-GigabitEthernet0/0/2] mac-address flapping action error-down</a:t>
            </a:r>
          </a:p>
          <a:p>
            <a:pPr fontAlgn="ctr">
              <a:lnSpc>
                <a:spcPts val="2400"/>
              </a:lnSpc>
            </a:pPr>
            <a:r>
              <a:rPr lang="en-US" sz="1400" dirty="0" smtClean="0">
                <a:solidFill>
                  <a:prstClr val="black"/>
                </a:solidFill>
                <a:latin typeface="Huawei Sans" panose="020C0503030203020204" pitchFamily="34" charset="0"/>
              </a:rPr>
              <a:t>[Switch2] error-down auto-recovery cause mac-address-flapping interval 500</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40293378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0" indent="0" algn="l" fontAlgn="ctr">
              <a:buNone/>
            </a:pPr>
            <a:r>
              <a:rPr lang="en-US" sz="1600" dirty="0" smtClean="0">
                <a:latin typeface="Huawei Sans" panose="020C0503030203020204" pitchFamily="34" charset="0"/>
              </a:rPr>
              <a:t>When the MAC address of GE0/0/1 on Switch2 is learned by GE0/0/2, GE0/0/2 is shut down. You can run the </a:t>
            </a:r>
            <a:r>
              <a:rPr lang="en-US" sz="1600" b="1" dirty="0" smtClean="0">
                <a:latin typeface="Huawei Sans" panose="020C0503030203020204" pitchFamily="34" charset="0"/>
              </a:rPr>
              <a:t>display mac-address flapping record</a:t>
            </a:r>
            <a:r>
              <a:rPr lang="en-US" sz="1600" dirty="0" smtClean="0">
                <a:latin typeface="Huawei Sans" panose="020C0503030203020204" pitchFamily="34" charset="0"/>
              </a:rPr>
              <a:t> command to check MAC address flapping records.</a:t>
            </a:r>
            <a:endParaRPr lang="en-US" sz="1600" dirty="0">
              <a:latin typeface="Huawei Sans" panose="020C0503030203020204" pitchFamily="34" charset="0"/>
            </a:endParaRPr>
          </a:p>
        </p:txBody>
      </p:sp>
      <p:sp>
        <p:nvSpPr>
          <p:cNvPr id="3" name="标题 2"/>
          <p:cNvSpPr>
            <a:spLocks noGrp="1"/>
          </p:cNvSpPr>
          <p:nvPr>
            <p:ph type="title"/>
          </p:nvPr>
        </p:nvSpPr>
        <p:spPr/>
        <p:txBody>
          <a:bodyPr/>
          <a:lstStyle/>
          <a:p>
            <a:pPr fontAlgn="ctr"/>
            <a:r>
              <a:rPr lang="en-US" dirty="0" smtClean="0">
                <a:latin typeface="Huawei Sans" panose="020C0503030203020204" pitchFamily="34" charset="0"/>
              </a:rPr>
              <a:t>Verifying the Configuration</a:t>
            </a:r>
            <a:endParaRPr lang="en-US" altLang="zh-CN" dirty="0">
              <a:latin typeface="Huawei Sans" panose="020C0503030203020204" pitchFamily="34" charset="0"/>
              <a:sym typeface="Huawei Sans" panose="020C0503030203020204" pitchFamily="34" charset="0"/>
            </a:endParaRPr>
          </a:p>
        </p:txBody>
      </p:sp>
      <p:sp>
        <p:nvSpPr>
          <p:cNvPr id="5" name="矩形 4"/>
          <p:cNvSpPr/>
          <p:nvPr/>
        </p:nvSpPr>
        <p:spPr>
          <a:xfrm>
            <a:off x="2339951" y="2315872"/>
            <a:ext cx="7532914" cy="3785652"/>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smtClean="0">
                <a:solidFill>
                  <a:prstClr val="black"/>
                </a:solidFill>
                <a:latin typeface="Huawei Sans" panose="020C0503030203020204" pitchFamily="34" charset="0"/>
              </a:rPr>
              <a:t>[Switch2] display mac-address flapping record</a:t>
            </a:r>
          </a:p>
          <a:p>
            <a:pPr fontAlgn="ctr">
              <a:lnSpc>
                <a:spcPts val="2400"/>
              </a:lnSpc>
            </a:pPr>
            <a:r>
              <a:rPr lang="en-US" sz="1400" dirty="0" smtClean="0">
                <a:solidFill>
                  <a:prstClr val="black"/>
                </a:solidFill>
                <a:latin typeface="Huawei Sans" panose="020C0503030203020204" pitchFamily="34" charset="0"/>
              </a:rPr>
              <a:t> S  : start time                                                                </a:t>
            </a:r>
          </a:p>
          <a:p>
            <a:pPr fontAlgn="ctr">
              <a:lnSpc>
                <a:spcPts val="2400"/>
              </a:lnSpc>
            </a:pPr>
            <a:r>
              <a:rPr lang="en-US" sz="1400" dirty="0" smtClean="0">
                <a:solidFill>
                  <a:prstClr val="black"/>
                </a:solidFill>
                <a:latin typeface="Huawei Sans" panose="020C0503030203020204" pitchFamily="34" charset="0"/>
              </a:rPr>
              <a:t> E  : end time                                                                  </a:t>
            </a:r>
          </a:p>
          <a:p>
            <a:pPr fontAlgn="ctr">
              <a:lnSpc>
                <a:spcPts val="2400"/>
              </a:lnSpc>
            </a:pPr>
            <a:r>
              <a:rPr lang="en-US" sz="1400" dirty="0" smtClean="0">
                <a:solidFill>
                  <a:prstClr val="black"/>
                </a:solidFill>
                <a:latin typeface="Huawei Sans" panose="020C0503030203020204" pitchFamily="34" charset="0"/>
              </a:rPr>
              <a:t>(Q) : quit </a:t>
            </a:r>
            <a:r>
              <a:rPr lang="en-US" sz="1400" dirty="0" err="1" smtClean="0">
                <a:solidFill>
                  <a:prstClr val="black"/>
                </a:solidFill>
                <a:latin typeface="Huawei Sans" panose="020C0503030203020204" pitchFamily="34" charset="0"/>
              </a:rPr>
              <a:t>vlan</a:t>
            </a:r>
            <a:r>
              <a:rPr lang="en-US" sz="1400" dirty="0" smtClean="0">
                <a:solidFill>
                  <a:prstClr val="black"/>
                </a:solidFill>
                <a:latin typeface="Huawei Sans" panose="020C0503030203020204" pitchFamily="34" charset="0"/>
              </a:rPr>
              <a:t>                                                                 </a:t>
            </a:r>
          </a:p>
          <a:p>
            <a:pPr fontAlgn="ctr">
              <a:lnSpc>
                <a:spcPts val="2400"/>
              </a:lnSpc>
            </a:pPr>
            <a:r>
              <a:rPr lang="en-US" sz="1400" dirty="0" smtClean="0">
                <a:solidFill>
                  <a:prstClr val="black"/>
                </a:solidFill>
                <a:latin typeface="Huawei Sans" panose="020C0503030203020204" pitchFamily="34" charset="0"/>
              </a:rPr>
              <a:t>(D) : error down </a:t>
            </a:r>
          </a:p>
          <a:p>
            <a:pPr fontAlgn="ctr">
              <a:lnSpc>
                <a:spcPts val="2400"/>
              </a:lnSpc>
            </a:pPr>
            <a:r>
              <a:rPr lang="en-US" sz="1400" dirty="0" smtClean="0">
                <a:solidFill>
                  <a:prstClr val="black"/>
                </a:solidFill>
                <a:latin typeface="Huawei Sans" panose="020C0503030203020204" pitchFamily="34" charset="0"/>
              </a:rPr>
              <a:t>---------------------------------------------------------------------------------------------------</a:t>
            </a:r>
          </a:p>
          <a:p>
            <a:pPr fontAlgn="ctr">
              <a:lnSpc>
                <a:spcPts val="2400"/>
              </a:lnSpc>
            </a:pPr>
            <a:r>
              <a:rPr lang="en-US" sz="1400" dirty="0" smtClean="0">
                <a:solidFill>
                  <a:prstClr val="black"/>
                </a:solidFill>
                <a:latin typeface="Huawei Sans" panose="020C0503030203020204" pitchFamily="34" charset="0"/>
              </a:rPr>
              <a:t>Move-Time                 VLAN MAC-Address     Original-Port    Move-Ports   </a:t>
            </a:r>
            <a:r>
              <a:rPr lang="en-US" sz="1400" dirty="0" err="1" smtClean="0">
                <a:solidFill>
                  <a:prstClr val="black"/>
                </a:solidFill>
                <a:latin typeface="Huawei Sans" panose="020C0503030203020204" pitchFamily="34" charset="0"/>
              </a:rPr>
              <a:t>MoveNum</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a:t>
            </a:r>
          </a:p>
          <a:p>
            <a:pPr fontAlgn="ctr">
              <a:lnSpc>
                <a:spcPts val="2400"/>
              </a:lnSpc>
            </a:pPr>
            <a:r>
              <a:rPr lang="en-US" sz="1400" dirty="0" smtClean="0">
                <a:solidFill>
                  <a:prstClr val="black"/>
                </a:solidFill>
                <a:latin typeface="Huawei Sans" panose="020C0503030203020204" pitchFamily="34" charset="0"/>
              </a:rPr>
              <a:t>S:2020-06-22 17:22:36     1    5489-9815-662b  GE0/0/1         GE0/0/2(D)   83</a:t>
            </a:r>
          </a:p>
          <a:p>
            <a:pPr fontAlgn="ctr">
              <a:lnSpc>
                <a:spcPts val="2400"/>
              </a:lnSpc>
            </a:pPr>
            <a:r>
              <a:rPr lang="en-US" sz="1400" dirty="0" smtClean="0">
                <a:solidFill>
                  <a:prstClr val="black"/>
                </a:solidFill>
                <a:latin typeface="Huawei Sans" panose="020C0503030203020204" pitchFamily="34" charset="0"/>
              </a:rPr>
              <a:t>E:2020-06-22 17:22:44</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a:t>
            </a:r>
          </a:p>
          <a:p>
            <a:pPr fontAlgn="ctr">
              <a:lnSpc>
                <a:spcPts val="2400"/>
              </a:lnSpc>
            </a:pPr>
            <a:r>
              <a:rPr lang="en-US" sz="1400" dirty="0" smtClean="0">
                <a:solidFill>
                  <a:prstClr val="black"/>
                </a:solidFill>
                <a:latin typeface="Huawei Sans" panose="020C0503030203020204" pitchFamily="34" charset="0"/>
              </a:rPr>
              <a:t>Total items on slot 0: 1</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77715492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dirty="0" smtClean="0">
                <a:solidFill>
                  <a:schemeClr val="bg1">
                    <a:lumMod val="50000"/>
                  </a:schemeClr>
                </a:solidFill>
                <a:latin typeface="Huawei Sans" panose="020C0503030203020204" pitchFamily="34" charset="0"/>
              </a:rPr>
              <a:t>Port Isolation</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MAC Address Table Security</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Port Security</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MAC Address Flapping Prevention and Detection</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b="1" dirty="0" err="1" smtClean="0">
                <a:latin typeface="Huawei Sans" panose="020C0503030203020204" pitchFamily="34" charset="0"/>
              </a:rPr>
              <a:t>MACsec</a:t>
            </a:r>
            <a:endParaRPr lang="en-US" altLang="zh-CN" b="1" dirty="0" smtClean="0">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Traffic Control</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DHCP Snooping</a:t>
            </a:r>
          </a:p>
          <a:p>
            <a:pPr fontAlgn="ctr"/>
            <a:r>
              <a:rPr lang="en-US" dirty="0" smtClean="0">
                <a:solidFill>
                  <a:schemeClr val="bg1">
                    <a:lumMod val="50000"/>
                  </a:schemeClr>
                </a:solidFill>
                <a:latin typeface="Huawei Sans" panose="020C0503030203020204" pitchFamily="34" charset="0"/>
              </a:rPr>
              <a:t>IP Source Guard</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16558777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lstStyle/>
          <a:p>
            <a:pPr fontAlgn="ctr"/>
            <a:r>
              <a:rPr lang="en-US" dirty="0" err="1" smtClean="0">
                <a:latin typeface="Huawei Sans" panose="020C0503030203020204" pitchFamily="34" charset="0"/>
              </a:rPr>
              <a:t>MACsec</a:t>
            </a:r>
            <a:r>
              <a:rPr lang="en-US" dirty="0" smtClean="0">
                <a:latin typeface="Huawei Sans" panose="020C0503030203020204" pitchFamily="34" charset="0"/>
              </a:rPr>
              <a:t> Provides Secure Layer 2 Data Transmission</a:t>
            </a:r>
            <a:endParaRPr lang="en-US" dirty="0">
              <a:latin typeface="Huawei Sans" panose="020C0503030203020204" pitchFamily="34" charset="0"/>
            </a:endParaRPr>
          </a:p>
        </p:txBody>
      </p:sp>
      <p:cxnSp>
        <p:nvCxnSpPr>
          <p:cNvPr id="3" name="Straight Connector 166"/>
          <p:cNvCxnSpPr/>
          <p:nvPr/>
        </p:nvCxnSpPr>
        <p:spPr>
          <a:xfrm>
            <a:off x="2724053" y="1818207"/>
            <a:ext cx="0" cy="6447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166"/>
          <p:cNvCxnSpPr/>
          <p:nvPr/>
        </p:nvCxnSpPr>
        <p:spPr>
          <a:xfrm>
            <a:off x="2724052" y="3647276"/>
            <a:ext cx="1" cy="7380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166"/>
          <p:cNvCxnSpPr/>
          <p:nvPr/>
        </p:nvCxnSpPr>
        <p:spPr>
          <a:xfrm flipH="1">
            <a:off x="1228852" y="5452708"/>
            <a:ext cx="1" cy="555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166"/>
          <p:cNvCxnSpPr/>
          <p:nvPr/>
        </p:nvCxnSpPr>
        <p:spPr>
          <a:xfrm flipH="1">
            <a:off x="4214188" y="5452708"/>
            <a:ext cx="1" cy="5552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165"/>
          <p:cNvGrpSpPr/>
          <p:nvPr/>
        </p:nvGrpSpPr>
        <p:grpSpPr>
          <a:xfrm rot="10800000">
            <a:off x="1306340" y="4501171"/>
            <a:ext cx="2835430" cy="773558"/>
            <a:chOff x="-1233037" y="914446"/>
            <a:chExt cx="1573823" cy="778776"/>
          </a:xfrm>
        </p:grpSpPr>
        <p:cxnSp>
          <p:nvCxnSpPr>
            <p:cNvPr id="8"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00915" y="3531388"/>
            <a:ext cx="446281" cy="365139"/>
          </a:xfrm>
          <a:prstGeom prst="rect">
            <a:avLst/>
          </a:prstGeom>
        </p:spPr>
      </p:pic>
      <p:pic>
        <p:nvPicPr>
          <p:cNvPr id="11" name="图片 86" descr="核心交换机.png"/>
          <p:cNvPicPr>
            <a:picLocks noChangeAspect="1"/>
          </p:cNvPicPr>
          <p:nvPr/>
        </p:nvPicPr>
        <p:blipFill>
          <a:blip r:embed="rId4" cstate="print"/>
          <a:stretch>
            <a:fillRect/>
          </a:stretch>
        </p:blipFill>
        <p:spPr>
          <a:xfrm>
            <a:off x="2500915" y="4292485"/>
            <a:ext cx="446281" cy="365139"/>
          </a:xfrm>
          <a:prstGeom prst="rect">
            <a:avLst/>
          </a:prstGeom>
        </p:spPr>
      </p:pic>
      <p:pic>
        <p:nvPicPr>
          <p:cNvPr id="12" name="图片 76" descr="接入交换机.png"/>
          <p:cNvPicPr>
            <a:picLocks noChangeAspect="1"/>
          </p:cNvPicPr>
          <p:nvPr/>
        </p:nvPicPr>
        <p:blipFill>
          <a:blip r:embed="rId5" cstate="print"/>
          <a:stretch>
            <a:fillRect/>
          </a:stretch>
        </p:blipFill>
        <p:spPr>
          <a:xfrm>
            <a:off x="1010782" y="5149659"/>
            <a:ext cx="446281" cy="365139"/>
          </a:xfrm>
          <a:prstGeom prst="rect">
            <a:avLst/>
          </a:prstGeom>
        </p:spPr>
      </p:pic>
      <p:pic>
        <p:nvPicPr>
          <p:cNvPr id="13" name="图片 14" descr="日志告警服务器-蓝.png"/>
          <p:cNvPicPr>
            <a:picLocks noChangeAspect="1"/>
          </p:cNvPicPr>
          <p:nvPr/>
        </p:nvPicPr>
        <p:blipFill>
          <a:blip r:embed="rId6" cstate="print"/>
          <a:stretch>
            <a:fillRect/>
          </a:stretch>
        </p:blipFill>
        <p:spPr>
          <a:xfrm>
            <a:off x="988646" y="5945890"/>
            <a:ext cx="490552" cy="306312"/>
          </a:xfrm>
          <a:prstGeom prst="rect">
            <a:avLst/>
          </a:prstGeom>
        </p:spPr>
      </p:pic>
      <p:pic>
        <p:nvPicPr>
          <p:cNvPr id="14" name="图片 76" descr="接入交换机.png"/>
          <p:cNvPicPr>
            <a:picLocks noChangeAspect="1"/>
          </p:cNvPicPr>
          <p:nvPr/>
        </p:nvPicPr>
        <p:blipFill>
          <a:blip r:embed="rId5" cstate="print"/>
          <a:stretch>
            <a:fillRect/>
          </a:stretch>
        </p:blipFill>
        <p:spPr>
          <a:xfrm>
            <a:off x="3991048" y="5149659"/>
            <a:ext cx="446281" cy="365139"/>
          </a:xfrm>
          <a:prstGeom prst="rect">
            <a:avLst/>
          </a:prstGeom>
        </p:spPr>
      </p:pic>
      <p:pic>
        <p:nvPicPr>
          <p:cNvPr id="15" name="图片 14" descr="日志告警服务器-蓝.png"/>
          <p:cNvPicPr>
            <a:picLocks noChangeAspect="1"/>
          </p:cNvPicPr>
          <p:nvPr/>
        </p:nvPicPr>
        <p:blipFill>
          <a:blip r:embed="rId6" cstate="print"/>
          <a:stretch>
            <a:fillRect/>
          </a:stretch>
        </p:blipFill>
        <p:spPr>
          <a:xfrm>
            <a:off x="3968912" y="5945890"/>
            <a:ext cx="490552" cy="306312"/>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00915" y="2342060"/>
            <a:ext cx="446281" cy="365139"/>
          </a:xfrm>
          <a:prstGeom prst="rect">
            <a:avLst/>
          </a:prstGeom>
        </p:spPr>
      </p:pic>
      <p:pic>
        <p:nvPicPr>
          <p:cNvPr id="17" name="图片 14" descr="日志告警服务器-蓝.png"/>
          <p:cNvPicPr>
            <a:picLocks noChangeAspect="1"/>
          </p:cNvPicPr>
          <p:nvPr/>
        </p:nvPicPr>
        <p:blipFill>
          <a:blip r:embed="rId6" cstate="print"/>
          <a:stretch>
            <a:fillRect/>
          </a:stretch>
        </p:blipFill>
        <p:spPr>
          <a:xfrm>
            <a:off x="2478777" y="1516322"/>
            <a:ext cx="490552" cy="306312"/>
          </a:xfrm>
          <a:prstGeom prst="rect">
            <a:avLst/>
          </a:prstGeom>
        </p:spPr>
      </p:pic>
      <p:sp>
        <p:nvSpPr>
          <p:cNvPr id="18" name="圆角矩形 17"/>
          <p:cNvSpPr/>
          <p:nvPr/>
        </p:nvSpPr>
        <p:spPr>
          <a:xfrm>
            <a:off x="547674" y="3445933"/>
            <a:ext cx="4352762" cy="2935817"/>
          </a:xfrm>
          <a:prstGeom prst="roundRect">
            <a:avLst>
              <a:gd name="adj" fmla="val 14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9" name="圆角矩形 18"/>
          <p:cNvSpPr/>
          <p:nvPr/>
        </p:nvSpPr>
        <p:spPr>
          <a:xfrm>
            <a:off x="547674" y="1354250"/>
            <a:ext cx="4352762" cy="1474578"/>
          </a:xfrm>
          <a:prstGeom prst="roundRect">
            <a:avLst>
              <a:gd name="adj" fmla="val 14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0" name="文本框 19"/>
          <p:cNvSpPr txBox="1"/>
          <p:nvPr/>
        </p:nvSpPr>
        <p:spPr>
          <a:xfrm>
            <a:off x="547674" y="2485272"/>
            <a:ext cx="644728"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Site 1</a:t>
            </a:r>
            <a:endParaRPr lang="en-US" altLang="zh-CN" sz="1400" dirty="0">
              <a:solidFill>
                <a:schemeClr val="bg1">
                  <a:lumMod val="50000"/>
                </a:schemeClr>
              </a:solidFill>
              <a:latin typeface="Huawei Sans" panose="020C0503030203020204" pitchFamily="34" charset="0"/>
            </a:endParaRPr>
          </a:p>
        </p:txBody>
      </p:sp>
      <p:sp>
        <p:nvSpPr>
          <p:cNvPr id="21" name="文本框 20"/>
          <p:cNvSpPr txBox="1"/>
          <p:nvPr/>
        </p:nvSpPr>
        <p:spPr>
          <a:xfrm>
            <a:off x="547674" y="3464210"/>
            <a:ext cx="644728"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Site 2</a:t>
            </a:r>
            <a:endParaRPr lang="en-US" altLang="zh-CN" sz="1400" dirty="0">
              <a:solidFill>
                <a:schemeClr val="bg1">
                  <a:lumMod val="50000"/>
                </a:schemeClr>
              </a:solidFill>
              <a:latin typeface="Huawei Sans" panose="020C0503030203020204" pitchFamily="34" charset="0"/>
            </a:endParaRPr>
          </a:p>
        </p:txBody>
      </p:sp>
      <p:grpSp>
        <p:nvGrpSpPr>
          <p:cNvPr id="22" name="Group 6"/>
          <p:cNvGrpSpPr/>
          <p:nvPr/>
        </p:nvGrpSpPr>
        <p:grpSpPr>
          <a:xfrm>
            <a:off x="2359535" y="2881888"/>
            <a:ext cx="729034" cy="436655"/>
            <a:chOff x="7877711" y="3990014"/>
            <a:chExt cx="998434" cy="598013"/>
          </a:xfrm>
        </p:grpSpPr>
        <p:sp>
          <p:nvSpPr>
            <p:cNvPr id="23" name="Freeform 200"/>
            <p:cNvSpPr/>
            <p:nvPr/>
          </p:nvSpPr>
          <p:spPr>
            <a:xfrm>
              <a:off x="7877711" y="3990014"/>
              <a:ext cx="998434" cy="566030"/>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24" name="TextBox 2"/>
            <p:cNvSpPr txBox="1"/>
            <p:nvPr/>
          </p:nvSpPr>
          <p:spPr>
            <a:xfrm>
              <a:off x="8254692" y="4208668"/>
              <a:ext cx="252995" cy="379359"/>
            </a:xfrm>
            <a:prstGeom prst="rect">
              <a:avLst/>
            </a:prstGeom>
            <a:noFill/>
          </p:spPr>
          <p:txBody>
            <a:bodyPr wrap="none" rtlCol="0">
              <a:spAutoFit/>
            </a:bodyPr>
            <a:lstStyle/>
            <a:p>
              <a:pPr algn="ctr" fontAlgn="ctr"/>
              <a:endParaRPr lang="en-US" altLang="zh-CN" sz="1200" b="1" dirty="0">
                <a:solidFill>
                  <a:schemeClr val="bg1"/>
                </a:solidFill>
                <a:latin typeface="Huawei Sans" panose="020C0503030203020204" pitchFamily="34" charset="0"/>
              </a:endParaRPr>
            </a:p>
          </p:txBody>
        </p:sp>
      </p:grpSp>
      <p:sp>
        <p:nvSpPr>
          <p:cNvPr id="25" name="Can 9"/>
          <p:cNvSpPr/>
          <p:nvPr/>
        </p:nvSpPr>
        <p:spPr>
          <a:xfrm>
            <a:off x="2609316" y="2613703"/>
            <a:ext cx="229472" cy="980398"/>
          </a:xfrm>
          <a:prstGeom prst="can">
            <a:avLst>
              <a:gd name="adj" fmla="val 40000"/>
            </a:avLst>
          </a:prstGeom>
          <a:solidFill>
            <a:srgbClr val="FFF2CC"/>
          </a:solidFill>
          <a:ln w="12700" cap="flat" cmpd="sng" algn="ctr">
            <a:solidFill>
              <a:srgbClr val="FFD17D"/>
            </a:solidFill>
            <a:prstDash val="solid"/>
            <a:miter lim="800000"/>
          </a:ln>
          <a:effectLst/>
        </p:spPr>
        <p:txBody>
          <a:bodyPr vert="vert27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26" name="Can 9"/>
          <p:cNvSpPr/>
          <p:nvPr/>
        </p:nvSpPr>
        <p:spPr>
          <a:xfrm rot="3683218">
            <a:off x="1879120" y="4156624"/>
            <a:ext cx="172405" cy="1485219"/>
          </a:xfrm>
          <a:prstGeom prst="can">
            <a:avLst>
              <a:gd name="adj" fmla="val 40000"/>
            </a:avLst>
          </a:prstGeom>
          <a:solidFill>
            <a:srgbClr val="99DFF9"/>
          </a:solidFill>
          <a:ln w="12700" cap="flat" cmpd="sng" algn="ctr">
            <a:solidFill>
              <a:srgbClr val="00B0F0"/>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27" name="文本框 26"/>
          <p:cNvSpPr txBox="1"/>
          <p:nvPr/>
        </p:nvSpPr>
        <p:spPr>
          <a:xfrm>
            <a:off x="1568278" y="2973925"/>
            <a:ext cx="832279" cy="307777"/>
          </a:xfrm>
          <a:prstGeom prst="rect">
            <a:avLst/>
          </a:prstGeom>
          <a:noFill/>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Internet</a:t>
            </a:r>
            <a:endParaRPr lang="en-US" altLang="zh-CN" sz="1400" dirty="0">
              <a:solidFill>
                <a:schemeClr val="bg1">
                  <a:lumMod val="50000"/>
                </a:schemeClr>
              </a:solidFill>
              <a:latin typeface="Huawei Sans" panose="020C0503030203020204" pitchFamily="34" charset="0"/>
            </a:endParaRPr>
          </a:p>
        </p:txBody>
      </p:sp>
      <p:sp>
        <p:nvSpPr>
          <p:cNvPr id="28" name="Can 9"/>
          <p:cNvSpPr/>
          <p:nvPr/>
        </p:nvSpPr>
        <p:spPr>
          <a:xfrm rot="17905139">
            <a:off x="3420263" y="4153017"/>
            <a:ext cx="172405" cy="1485219"/>
          </a:xfrm>
          <a:prstGeom prst="can">
            <a:avLst>
              <a:gd name="adj" fmla="val 40000"/>
            </a:avLst>
          </a:prstGeom>
          <a:solidFill>
            <a:srgbClr val="99DFF9"/>
          </a:solidFill>
          <a:ln w="12700" cap="flat" cmpd="sng" algn="ctr">
            <a:solidFill>
              <a:srgbClr val="00B0F0"/>
            </a:solidFill>
            <a:prstDash val="solid"/>
            <a:miter lim="800000"/>
          </a:ln>
          <a:effectLst/>
        </p:spPr>
        <p:txBody>
          <a:bodyPr rtlCol="0" anchor="ctr"/>
          <a:lstStyle/>
          <a:p>
            <a:pPr marL="0" marR="0" lvl="0" indent="0" algn="ctr" defTabSz="914478"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29" name="文本框 28"/>
          <p:cNvSpPr txBox="1"/>
          <p:nvPr/>
        </p:nvSpPr>
        <p:spPr>
          <a:xfrm rot="19880899">
            <a:off x="1413009" y="4551161"/>
            <a:ext cx="829073" cy="307777"/>
          </a:xfrm>
          <a:prstGeom prst="rect">
            <a:avLst/>
          </a:prstGeom>
          <a:noFill/>
        </p:spPr>
        <p:txBody>
          <a:bodyPr wrap="none" rtlCol="0">
            <a:spAutoFit/>
          </a:bodyPr>
          <a:lstStyle/>
          <a:p>
            <a:pPr fontAlgn="ctr"/>
            <a:r>
              <a:rPr lang="en-US" sz="1400" dirty="0" err="1" smtClean="0">
                <a:solidFill>
                  <a:schemeClr val="accent4">
                    <a:lumMod val="50000"/>
                  </a:schemeClr>
                </a:solidFill>
                <a:latin typeface="Huawei Sans" panose="020C0503030203020204" pitchFamily="34" charset="0"/>
              </a:rPr>
              <a:t>MACsec</a:t>
            </a:r>
            <a:endParaRPr lang="en-US" altLang="zh-CN" sz="1400" dirty="0">
              <a:solidFill>
                <a:schemeClr val="accent4">
                  <a:lumMod val="50000"/>
                </a:schemeClr>
              </a:solidFill>
              <a:latin typeface="Huawei Sans" panose="020C0503030203020204" pitchFamily="34" charset="0"/>
            </a:endParaRPr>
          </a:p>
        </p:txBody>
      </p:sp>
      <p:sp>
        <p:nvSpPr>
          <p:cNvPr id="30" name="文本框 29"/>
          <p:cNvSpPr txBox="1"/>
          <p:nvPr/>
        </p:nvSpPr>
        <p:spPr>
          <a:xfrm rot="1500659">
            <a:off x="3208848" y="4551161"/>
            <a:ext cx="829073" cy="307777"/>
          </a:xfrm>
          <a:prstGeom prst="rect">
            <a:avLst/>
          </a:prstGeom>
          <a:noFill/>
        </p:spPr>
        <p:txBody>
          <a:bodyPr wrap="none" rtlCol="0">
            <a:spAutoFit/>
          </a:bodyPr>
          <a:lstStyle/>
          <a:p>
            <a:pPr fontAlgn="ctr"/>
            <a:r>
              <a:rPr lang="en-US" sz="1400" dirty="0" err="1" smtClean="0">
                <a:solidFill>
                  <a:schemeClr val="accent4">
                    <a:lumMod val="50000"/>
                  </a:schemeClr>
                </a:solidFill>
                <a:latin typeface="Huawei Sans" panose="020C0503030203020204" pitchFamily="34" charset="0"/>
              </a:rPr>
              <a:t>MACsec</a:t>
            </a:r>
            <a:endParaRPr lang="en-US" altLang="zh-CN" sz="1400" dirty="0">
              <a:solidFill>
                <a:schemeClr val="accent4">
                  <a:lumMod val="50000"/>
                </a:schemeClr>
              </a:solidFill>
              <a:latin typeface="Huawei Sans" panose="020C0503030203020204" pitchFamily="34" charset="0"/>
            </a:endParaRPr>
          </a:p>
        </p:txBody>
      </p:sp>
      <p:sp>
        <p:nvSpPr>
          <p:cNvPr id="31" name="文本框 30"/>
          <p:cNvSpPr txBox="1"/>
          <p:nvPr/>
        </p:nvSpPr>
        <p:spPr>
          <a:xfrm rot="16200000">
            <a:off x="2418521" y="2965380"/>
            <a:ext cx="611065" cy="307777"/>
          </a:xfrm>
          <a:prstGeom prst="rect">
            <a:avLst/>
          </a:prstGeom>
          <a:noFill/>
        </p:spPr>
        <p:txBody>
          <a:bodyPr wrap="none" rtlCol="0">
            <a:spAutoFit/>
          </a:bodyPr>
          <a:lstStyle/>
          <a:p>
            <a:pPr fontAlgn="ctr"/>
            <a:r>
              <a:rPr lang="en-US" sz="1400" dirty="0" smtClean="0">
                <a:solidFill>
                  <a:schemeClr val="accent6">
                    <a:lumMod val="75000"/>
                  </a:schemeClr>
                </a:solidFill>
                <a:latin typeface="Huawei Sans" panose="020C0503030203020204" pitchFamily="34" charset="0"/>
              </a:rPr>
              <a:t>IPsec</a:t>
            </a:r>
            <a:endParaRPr lang="en-US" altLang="zh-CN" sz="1400" dirty="0">
              <a:solidFill>
                <a:schemeClr val="accent6">
                  <a:lumMod val="75000"/>
                </a:schemeClr>
              </a:solidFill>
              <a:latin typeface="Huawei Sans" panose="020C0503030203020204" pitchFamily="34" charset="0"/>
            </a:endParaRPr>
          </a:p>
        </p:txBody>
      </p:sp>
      <p:sp>
        <p:nvSpPr>
          <p:cNvPr id="32" name="圆角矩形 75"/>
          <p:cNvSpPr/>
          <p:nvPr/>
        </p:nvSpPr>
        <p:spPr>
          <a:xfrm>
            <a:off x="5161777" y="1303450"/>
            <a:ext cx="6258064" cy="360000"/>
          </a:xfrm>
          <a:prstGeom prst="roundRect">
            <a:avLst>
              <a:gd name="adj" fmla="val 10604"/>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r>
              <a:rPr lang="en-US" sz="1600" dirty="0" smtClean="0">
                <a:solidFill>
                  <a:srgbClr val="0070C0"/>
                </a:solidFill>
                <a:latin typeface="Huawei Sans" panose="020C0503030203020204" pitchFamily="34" charset="0"/>
              </a:rPr>
              <a:t>Background</a:t>
            </a:r>
            <a:endParaRPr lang="en-US" altLang="zh-CN" sz="1600" dirty="0">
              <a:solidFill>
                <a:srgbClr val="0070C0"/>
              </a:solidFill>
              <a:latin typeface="Huawei Sans" panose="020C0503030203020204" pitchFamily="34" charset="0"/>
            </a:endParaRPr>
          </a:p>
        </p:txBody>
      </p:sp>
      <p:sp>
        <p:nvSpPr>
          <p:cNvPr id="33" name="圆角矩形 75"/>
          <p:cNvSpPr/>
          <p:nvPr/>
        </p:nvSpPr>
        <p:spPr>
          <a:xfrm>
            <a:off x="5161777" y="1707409"/>
            <a:ext cx="6258064" cy="755552"/>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lnSpc>
                <a:spcPts val="2000"/>
              </a:lnSpc>
            </a:pPr>
            <a:r>
              <a:rPr lang="en-US" sz="1100" dirty="0" smtClean="0">
                <a:solidFill>
                  <a:schemeClr val="tx1"/>
                </a:solidFill>
                <a:latin typeface="Huawei Sans" panose="020C0503030203020204" pitchFamily="34" charset="0"/>
              </a:rPr>
              <a:t>Most data is transmitted in plain text on LAN links, posing security risks in scenarios demanding high security.</a:t>
            </a:r>
            <a:endParaRPr lang="en-US" altLang="zh-CN" sz="1100" dirty="0" smtClean="0">
              <a:solidFill>
                <a:schemeClr val="tx1"/>
              </a:solidFill>
              <a:latin typeface="Huawei Sans" panose="020C0503030203020204" pitchFamily="34" charset="0"/>
              <a:ea typeface="微软雅黑" panose="020B0503020204020204" pitchFamily="34" charset="-122"/>
              <a:cs typeface="Arial" panose="020B0604020202020204" pitchFamily="34" charset="0"/>
            </a:endParaRPr>
          </a:p>
          <a:p>
            <a:pPr marL="182563" indent="-182563" fontAlgn="ctr">
              <a:lnSpc>
                <a:spcPts val="2000"/>
              </a:lnSpc>
              <a:buFont typeface="+mj-lt"/>
              <a:buAutoNum type="arabicPeriod"/>
            </a:pPr>
            <a:endParaRPr lang="en-US" altLang="zh-CN" sz="1100" dirty="0">
              <a:solidFill>
                <a:schemeClr val="tx1"/>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34" name="圆角矩形 75"/>
          <p:cNvSpPr/>
          <p:nvPr/>
        </p:nvSpPr>
        <p:spPr>
          <a:xfrm>
            <a:off x="5161777" y="2541119"/>
            <a:ext cx="6258064" cy="360000"/>
          </a:xfrm>
          <a:prstGeom prst="roundRect">
            <a:avLst>
              <a:gd name="adj" fmla="val 10604"/>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r>
              <a:rPr lang="en-US" sz="1600" dirty="0" smtClean="0">
                <a:solidFill>
                  <a:srgbClr val="0070C0"/>
                </a:solidFill>
                <a:latin typeface="Huawei Sans" panose="020C0503030203020204" pitchFamily="34" charset="0"/>
              </a:rPr>
              <a:t>Overview of </a:t>
            </a:r>
            <a:r>
              <a:rPr lang="en-US" sz="1600" dirty="0" err="1" smtClean="0">
                <a:solidFill>
                  <a:srgbClr val="0070C0"/>
                </a:solidFill>
                <a:latin typeface="Huawei Sans" panose="020C0503030203020204" pitchFamily="34" charset="0"/>
              </a:rPr>
              <a:t>MACsec</a:t>
            </a:r>
            <a:endParaRPr lang="en-US" altLang="zh-CN" sz="1600" dirty="0">
              <a:solidFill>
                <a:srgbClr val="0070C0"/>
              </a:solidFill>
              <a:latin typeface="Huawei Sans" panose="020C0503030203020204" pitchFamily="34" charset="0"/>
            </a:endParaRPr>
          </a:p>
        </p:txBody>
      </p:sp>
      <p:sp>
        <p:nvSpPr>
          <p:cNvPr id="35" name="圆角矩形 75"/>
          <p:cNvSpPr/>
          <p:nvPr/>
        </p:nvSpPr>
        <p:spPr>
          <a:xfrm>
            <a:off x="5161777" y="2945077"/>
            <a:ext cx="6258064" cy="1712547"/>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fontAlgn="ctr">
              <a:lnSpc>
                <a:spcPts val="2000"/>
              </a:lnSpc>
            </a:pPr>
            <a:r>
              <a:rPr lang="en-US" sz="1100" dirty="0" smtClean="0">
                <a:solidFill>
                  <a:schemeClr val="tx1"/>
                </a:solidFill>
                <a:latin typeface="Huawei Sans" panose="020C0503030203020204" pitchFamily="34" charset="0"/>
              </a:rPr>
              <a:t>Media Access Control Security (</a:t>
            </a:r>
            <a:r>
              <a:rPr lang="en-US" sz="1100" dirty="0" err="1" smtClean="0">
                <a:solidFill>
                  <a:schemeClr val="tx1"/>
                </a:solidFill>
                <a:latin typeface="Huawei Sans" panose="020C0503030203020204" pitchFamily="34" charset="0"/>
              </a:rPr>
              <a:t>MACsec</a:t>
            </a:r>
            <a:r>
              <a:rPr lang="en-US" sz="1100" dirty="0" smtClean="0">
                <a:solidFill>
                  <a:schemeClr val="tx1"/>
                </a:solidFill>
                <a:latin typeface="Huawei Sans" panose="020C0503030203020204" pitchFamily="34" charset="0"/>
              </a:rPr>
              <a:t>), in compliance with 802.1AE, defines an Ethernet-based data security communication method. It encrypts data hop by hop to ensure data transmission security.</a:t>
            </a:r>
            <a:endParaRPr lang="en-US" sz="1100" dirty="0">
              <a:solidFill>
                <a:schemeClr val="tx1"/>
              </a:solidFill>
              <a:latin typeface="Huawei Sans" panose="020C0503030203020204" pitchFamily="34" charset="0"/>
            </a:endParaRPr>
          </a:p>
        </p:txBody>
      </p:sp>
      <p:sp>
        <p:nvSpPr>
          <p:cNvPr id="36" name="圆角矩形 35"/>
          <p:cNvSpPr/>
          <p:nvPr/>
        </p:nvSpPr>
        <p:spPr>
          <a:xfrm>
            <a:off x="5315905" y="4028813"/>
            <a:ext cx="1347330" cy="455264"/>
          </a:xfrm>
          <a:prstGeom prst="roundRect">
            <a:avLst>
              <a:gd name="adj" fmla="val 15000"/>
            </a:avLst>
          </a:prstGeom>
          <a:solidFill>
            <a:srgbClr val="99DFF9"/>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latin typeface="Huawei Sans" panose="020C0503030203020204" pitchFamily="34" charset="0"/>
              </a:rPr>
              <a:t>Data integrity check</a:t>
            </a:r>
            <a:endParaRPr lang="en-US" sz="1200" dirty="0">
              <a:latin typeface="Huawei Sans" panose="020C0503030203020204" pitchFamily="34" charset="0"/>
            </a:endParaRPr>
          </a:p>
        </p:txBody>
      </p:sp>
      <p:sp>
        <p:nvSpPr>
          <p:cNvPr id="37" name="圆角矩形 36"/>
          <p:cNvSpPr/>
          <p:nvPr/>
        </p:nvSpPr>
        <p:spPr>
          <a:xfrm>
            <a:off x="6851818" y="4028813"/>
            <a:ext cx="1347330" cy="455264"/>
          </a:xfrm>
          <a:prstGeom prst="roundRect">
            <a:avLst>
              <a:gd name="adj" fmla="val 15000"/>
            </a:avLst>
          </a:prstGeom>
          <a:solidFill>
            <a:srgbClr val="99DFF9"/>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latin typeface="Huawei Sans" panose="020C0503030203020204" pitchFamily="34" charset="0"/>
              </a:rPr>
              <a:t>Data encryption</a:t>
            </a:r>
            <a:endParaRPr lang="en-US" sz="1200" dirty="0">
              <a:latin typeface="Huawei Sans" panose="020C0503030203020204" pitchFamily="34" charset="0"/>
            </a:endParaRPr>
          </a:p>
        </p:txBody>
      </p:sp>
      <p:sp>
        <p:nvSpPr>
          <p:cNvPr id="38" name="圆角矩形 37"/>
          <p:cNvSpPr/>
          <p:nvPr/>
        </p:nvSpPr>
        <p:spPr>
          <a:xfrm>
            <a:off x="8387731" y="4028813"/>
            <a:ext cx="1347330" cy="455264"/>
          </a:xfrm>
          <a:prstGeom prst="roundRect">
            <a:avLst>
              <a:gd name="adj" fmla="val 15000"/>
            </a:avLst>
          </a:prstGeom>
          <a:solidFill>
            <a:srgbClr val="99DFF9"/>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latin typeface="Huawei Sans" panose="020C0503030203020204" pitchFamily="34" charset="0"/>
              </a:rPr>
              <a:t>Identity authentication</a:t>
            </a:r>
            <a:endParaRPr lang="en-US" sz="1200" dirty="0">
              <a:latin typeface="Huawei Sans" panose="020C0503030203020204" pitchFamily="34" charset="0"/>
            </a:endParaRPr>
          </a:p>
        </p:txBody>
      </p:sp>
      <p:sp>
        <p:nvSpPr>
          <p:cNvPr id="39" name="圆角矩形 38"/>
          <p:cNvSpPr/>
          <p:nvPr/>
        </p:nvSpPr>
        <p:spPr>
          <a:xfrm>
            <a:off x="9923645" y="4028813"/>
            <a:ext cx="1347330" cy="455264"/>
          </a:xfrm>
          <a:prstGeom prst="roundRect">
            <a:avLst>
              <a:gd name="adj" fmla="val 15000"/>
            </a:avLst>
          </a:prstGeom>
          <a:solidFill>
            <a:srgbClr val="99DFF9"/>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latin typeface="Huawei Sans" panose="020C0503030203020204" pitchFamily="34" charset="0"/>
              </a:rPr>
              <a:t>Replay protection</a:t>
            </a:r>
            <a:endParaRPr lang="en-US" sz="1200" dirty="0">
              <a:latin typeface="Huawei Sans" panose="020C0503030203020204" pitchFamily="34" charset="0"/>
            </a:endParaRPr>
          </a:p>
        </p:txBody>
      </p:sp>
      <p:sp>
        <p:nvSpPr>
          <p:cNvPr id="40" name="圆角矩形 75"/>
          <p:cNvSpPr/>
          <p:nvPr/>
        </p:nvSpPr>
        <p:spPr>
          <a:xfrm>
            <a:off x="5161777" y="4747749"/>
            <a:ext cx="6258064" cy="360000"/>
          </a:xfrm>
          <a:prstGeom prst="roundRect">
            <a:avLst>
              <a:gd name="adj" fmla="val 10604"/>
            </a:avLst>
          </a:prstGeom>
          <a:gradFill>
            <a:gsLst>
              <a:gs pos="0">
                <a:schemeClr val="bg1"/>
              </a:gs>
              <a:gs pos="100000">
                <a:srgbClr val="CCECFF"/>
              </a:gs>
            </a:gsLst>
            <a:lin ang="5400000" scaled="1"/>
          </a:gradFill>
          <a:ln w="9525">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algn="ctr" defTabSz="914478" fontAlgn="ctr"/>
            <a:r>
              <a:rPr lang="en-US" sz="1600" dirty="0" smtClean="0">
                <a:solidFill>
                  <a:srgbClr val="0070C0"/>
                </a:solidFill>
                <a:latin typeface="Huawei Sans" panose="020C0503030203020204" pitchFamily="34" charset="0"/>
              </a:rPr>
              <a:t>Typical Application Scenarios</a:t>
            </a:r>
            <a:endParaRPr lang="en-US" altLang="zh-CN" sz="1600" dirty="0">
              <a:solidFill>
                <a:srgbClr val="0070C0"/>
              </a:solidFill>
              <a:latin typeface="Huawei Sans" panose="020C0503030203020204" pitchFamily="34" charset="0"/>
            </a:endParaRPr>
          </a:p>
        </p:txBody>
      </p:sp>
      <p:sp>
        <p:nvSpPr>
          <p:cNvPr id="41" name="圆角矩形 75"/>
          <p:cNvSpPr/>
          <p:nvPr/>
        </p:nvSpPr>
        <p:spPr>
          <a:xfrm>
            <a:off x="5161777" y="5151707"/>
            <a:ext cx="6258064" cy="1230043"/>
          </a:xfrm>
          <a:prstGeom prst="roundRect">
            <a:avLst>
              <a:gd name="adj" fmla="val 3921"/>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285750" indent="-285750" fontAlgn="ctr">
              <a:lnSpc>
                <a:spcPts val="2000"/>
              </a:lnSpc>
              <a:buFont typeface="Arial" panose="020B0604020202020204" pitchFamily="34" charset="0"/>
              <a:buChar char="•"/>
            </a:pPr>
            <a:r>
              <a:rPr lang="en-US" sz="1100" dirty="0" err="1" smtClean="0">
                <a:solidFill>
                  <a:schemeClr val="tx1"/>
                </a:solidFill>
                <a:latin typeface="Huawei Sans" panose="020C0503030203020204" pitchFamily="34" charset="0"/>
              </a:rPr>
              <a:t>MACsec</a:t>
            </a:r>
            <a:r>
              <a:rPr lang="en-US" sz="1100" dirty="0" smtClean="0">
                <a:solidFill>
                  <a:schemeClr val="tx1"/>
                </a:solidFill>
                <a:latin typeface="Huawei Sans" panose="020C0503030203020204" pitchFamily="34" charset="0"/>
              </a:rPr>
              <a:t> is deployed between switches to ensure data security. For example, </a:t>
            </a:r>
            <a:r>
              <a:rPr lang="en-US" sz="1100" dirty="0" err="1" smtClean="0">
                <a:solidFill>
                  <a:schemeClr val="tx1"/>
                </a:solidFill>
                <a:latin typeface="Huawei Sans" panose="020C0503030203020204" pitchFamily="34" charset="0"/>
              </a:rPr>
              <a:t>MACsec</a:t>
            </a:r>
            <a:r>
              <a:rPr lang="en-US" sz="1100" dirty="0" smtClean="0">
                <a:solidFill>
                  <a:schemeClr val="tx1"/>
                </a:solidFill>
                <a:latin typeface="Huawei Sans" panose="020C0503030203020204" pitchFamily="34" charset="0"/>
              </a:rPr>
              <a:t> is deployed between access switches and uplink aggregation or core switches.</a:t>
            </a:r>
            <a:endParaRPr lang="en-US" altLang="zh-CN" sz="1100" dirty="0" smtClean="0">
              <a:solidFill>
                <a:schemeClr val="tx1"/>
              </a:solidFill>
              <a:latin typeface="Huawei Sans" panose="020C0503030203020204" pitchFamily="34" charset="0"/>
              <a:ea typeface="微软雅黑" panose="020B0503020204020204" pitchFamily="34" charset="-122"/>
              <a:cs typeface="Arial" panose="020B0604020202020204" pitchFamily="34" charset="0"/>
            </a:endParaRPr>
          </a:p>
          <a:p>
            <a:pPr marL="285750" indent="-285750" fontAlgn="ctr">
              <a:lnSpc>
                <a:spcPts val="2000"/>
              </a:lnSpc>
              <a:buFont typeface="Arial" panose="020B0604020202020204" pitchFamily="34" charset="0"/>
              <a:buChar char="•"/>
            </a:pPr>
            <a:r>
              <a:rPr lang="en-US" sz="1100" dirty="0" smtClean="0">
                <a:solidFill>
                  <a:schemeClr val="tx1"/>
                </a:solidFill>
                <a:latin typeface="Huawei Sans" panose="020C0503030203020204" pitchFamily="34" charset="0"/>
              </a:rPr>
              <a:t>When transmission devices exist between switches, </a:t>
            </a:r>
            <a:r>
              <a:rPr lang="en-US" sz="1100" dirty="0" err="1" smtClean="0">
                <a:solidFill>
                  <a:schemeClr val="tx1"/>
                </a:solidFill>
                <a:latin typeface="Huawei Sans" panose="020C0503030203020204" pitchFamily="34" charset="0"/>
              </a:rPr>
              <a:t>MACsec</a:t>
            </a:r>
            <a:r>
              <a:rPr lang="en-US" sz="1100" dirty="0" smtClean="0">
                <a:solidFill>
                  <a:schemeClr val="tx1"/>
                </a:solidFill>
                <a:latin typeface="Huawei Sans" panose="020C0503030203020204" pitchFamily="34" charset="0"/>
              </a:rPr>
              <a:t> can be deployed to ensure data security.</a:t>
            </a:r>
            <a:endParaRPr lang="en-US" altLang="zh-CN" sz="1100" dirty="0">
              <a:solidFill>
                <a:schemeClr val="tx1"/>
              </a:solidFill>
              <a:latin typeface="Huawei Sans" panose="020C0503030203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158275124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0" indent="0" algn="l" fontAlgn="ctr">
              <a:buNone/>
            </a:pPr>
            <a:r>
              <a:rPr lang="en-US" sz="1600" dirty="0" smtClean="0">
                <a:latin typeface="Huawei Sans" panose="020C0503030203020204" pitchFamily="34" charset="0"/>
              </a:rPr>
              <a:t>When the device runs point-to-point </a:t>
            </a:r>
            <a:r>
              <a:rPr lang="en-US" sz="1600" dirty="0" err="1" smtClean="0">
                <a:latin typeface="Huawei Sans" panose="020C0503030203020204" pitchFamily="34" charset="0"/>
              </a:rPr>
              <a:t>MACsec</a:t>
            </a:r>
            <a:r>
              <a:rPr lang="en-US" sz="1600" dirty="0" smtClean="0">
                <a:latin typeface="Huawei Sans" panose="020C0503030203020204" pitchFamily="34" charset="0"/>
              </a:rPr>
              <a:t>, a network administrator pre-configures the same Secure Connectivity Association Key (CAK) on the two devices using commands. The two devices use the </a:t>
            </a:r>
            <a:r>
              <a:rPr lang="en-US" sz="1600" dirty="0" err="1" smtClean="0">
                <a:latin typeface="Huawei Sans" panose="020C0503030203020204" pitchFamily="34" charset="0"/>
              </a:rPr>
              <a:t>MACsec</a:t>
            </a:r>
            <a:r>
              <a:rPr lang="en-US" sz="1600" dirty="0" smtClean="0">
                <a:latin typeface="Huawei Sans" panose="020C0503030203020204" pitchFamily="34" charset="0"/>
              </a:rPr>
              <a:t> Key Agreement (MKA) to elect a key server. The key server determines the encryption scheme, uses an encryption algorithm to generate a Secure Association Key (SAK) based on parameters such as the CAK, and distributes the SAK to the peer device. In this way, the two devices have the same SAK, which can be used to encrypt and decrypt </a:t>
            </a:r>
            <a:r>
              <a:rPr lang="en-US" sz="1600" dirty="0" err="1" smtClean="0">
                <a:latin typeface="Huawei Sans" panose="020C0503030203020204" pitchFamily="34" charset="0"/>
              </a:rPr>
              <a:t>MACsec</a:t>
            </a:r>
            <a:r>
              <a:rPr lang="en-US" sz="1600" dirty="0" smtClean="0">
                <a:latin typeface="Huawei Sans" panose="020C0503030203020204" pitchFamily="34" charset="0"/>
              </a:rPr>
              <a:t> data packets.</a:t>
            </a:r>
            <a:endParaRPr lang="en-US" sz="1600" dirty="0">
              <a:latin typeface="Huawei Sans" panose="020C0503030203020204" pitchFamily="34" charset="0"/>
            </a:endParaRPr>
          </a:p>
        </p:txBody>
      </p:sp>
      <p:sp>
        <p:nvSpPr>
          <p:cNvPr id="3" name="标题 2"/>
          <p:cNvSpPr>
            <a:spLocks noGrp="1"/>
          </p:cNvSpPr>
          <p:nvPr>
            <p:ph type="title"/>
          </p:nvPr>
        </p:nvSpPr>
        <p:spPr/>
        <p:txBody>
          <a:bodyPr/>
          <a:lstStyle/>
          <a:p>
            <a:pPr fontAlgn="ctr"/>
            <a:r>
              <a:rPr lang="en-US" dirty="0" smtClean="0">
                <a:latin typeface="Huawei Sans" panose="020C0503030203020204" pitchFamily="34" charset="0"/>
              </a:rPr>
              <a:t>Working Mechanism of </a:t>
            </a:r>
            <a:r>
              <a:rPr lang="en-US" dirty="0" err="1" smtClean="0">
                <a:latin typeface="Huawei Sans" panose="020C0503030203020204" pitchFamily="34" charset="0"/>
              </a:rPr>
              <a:t>MACsec</a:t>
            </a:r>
            <a:endParaRPr lang="en-US" altLang="zh-CN" dirty="0">
              <a:latin typeface="Huawei Sans" panose="020C0503030203020204" pitchFamily="34" charset="0"/>
            </a:endParaRPr>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737311" y="3083394"/>
            <a:ext cx="540000" cy="442800"/>
          </a:xfrm>
          <a:prstGeom prst="rect">
            <a:avLst/>
          </a:prstGeom>
        </p:spPr>
      </p:pic>
      <p:pic>
        <p:nvPicPr>
          <p:cNvPr id="8" name="图片 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949309" y="3083394"/>
            <a:ext cx="540000" cy="442800"/>
          </a:xfrm>
          <a:prstGeom prst="rect">
            <a:avLst/>
          </a:prstGeom>
        </p:spPr>
      </p:pic>
      <p:cxnSp>
        <p:nvCxnSpPr>
          <p:cNvPr id="10" name="直接连接符 9"/>
          <p:cNvCxnSpPr>
            <a:stCxn id="8" idx="3"/>
            <a:endCxn id="7" idx="1"/>
          </p:cNvCxnSpPr>
          <p:nvPr/>
        </p:nvCxnSpPr>
        <p:spPr>
          <a:xfrm>
            <a:off x="4489309" y="3304794"/>
            <a:ext cx="324800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4212421" y="3526194"/>
            <a:ext cx="3444" cy="2835102"/>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8007311" y="3526194"/>
            <a:ext cx="3444" cy="2835102"/>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5433646" y="3704499"/>
            <a:ext cx="1691054" cy="461665"/>
          </a:xfrm>
          <a:prstGeom prst="rect">
            <a:avLst/>
          </a:prstGeom>
          <a:noFill/>
        </p:spPr>
        <p:txBody>
          <a:bodyPr wrap="square" rtlCol="0">
            <a:spAutoFit/>
          </a:bodyPr>
          <a:lstStyle/>
          <a:p>
            <a:pPr fontAlgn="ctr"/>
            <a:r>
              <a:rPr lang="en-US" sz="1200" dirty="0" smtClean="0">
                <a:latin typeface="Huawei Sans" panose="020C0503030203020204" pitchFamily="34" charset="0"/>
              </a:rPr>
              <a:t>Pre-configured CAK (obtaining the CAK)</a:t>
            </a:r>
            <a:endParaRPr lang="en-US" altLang="zh-CN" sz="1200" dirty="0">
              <a:latin typeface="Huawei Sans" panose="020C0503030203020204" pitchFamily="34" charset="0"/>
            </a:endParaRPr>
          </a:p>
        </p:txBody>
      </p:sp>
      <p:sp>
        <p:nvSpPr>
          <p:cNvPr id="15" name="文本框 14"/>
          <p:cNvSpPr txBox="1"/>
          <p:nvPr/>
        </p:nvSpPr>
        <p:spPr>
          <a:xfrm>
            <a:off x="5019493" y="4542134"/>
            <a:ext cx="2450346" cy="461665"/>
          </a:xfrm>
          <a:prstGeom prst="rect">
            <a:avLst/>
          </a:prstGeom>
          <a:noFill/>
        </p:spPr>
        <p:txBody>
          <a:bodyPr wrap="square" rtlCol="0">
            <a:spAutoFit/>
          </a:bodyPr>
          <a:lstStyle/>
          <a:p>
            <a:pPr fontAlgn="ctr"/>
            <a:r>
              <a:rPr lang="en-US" sz="1200" dirty="0" smtClean="0">
                <a:latin typeface="Huawei Sans" panose="020C0503030203020204" pitchFamily="34" charset="0"/>
              </a:rPr>
              <a:t>MKA key negotiation (generating a data key SAK)</a:t>
            </a:r>
            <a:endParaRPr lang="en-US" altLang="zh-CN" sz="1200" dirty="0">
              <a:latin typeface="Huawei Sans" panose="020C0503030203020204" pitchFamily="34" charset="0"/>
            </a:endParaRPr>
          </a:p>
        </p:txBody>
      </p:sp>
      <p:sp>
        <p:nvSpPr>
          <p:cNvPr id="16" name="文本框 15"/>
          <p:cNvSpPr txBox="1"/>
          <p:nvPr/>
        </p:nvSpPr>
        <p:spPr>
          <a:xfrm>
            <a:off x="4824763" y="5504433"/>
            <a:ext cx="3248017" cy="461665"/>
          </a:xfrm>
          <a:prstGeom prst="rect">
            <a:avLst/>
          </a:prstGeom>
          <a:noFill/>
        </p:spPr>
        <p:txBody>
          <a:bodyPr wrap="square" rtlCol="0">
            <a:spAutoFit/>
          </a:bodyPr>
          <a:lstStyle/>
          <a:p>
            <a:pPr fontAlgn="ctr"/>
            <a:r>
              <a:rPr lang="en-US" sz="1200" dirty="0" err="1" smtClean="0">
                <a:latin typeface="Huawei Sans" panose="020C0503030203020204" pitchFamily="34" charset="0"/>
              </a:rPr>
              <a:t>MACsec</a:t>
            </a:r>
            <a:r>
              <a:rPr lang="en-US" sz="1200" dirty="0" smtClean="0">
                <a:latin typeface="Huawei Sans" panose="020C0503030203020204" pitchFamily="34" charset="0"/>
              </a:rPr>
              <a:t> data encryption and decryption (using the SAK to encrypt data)</a:t>
            </a:r>
            <a:endParaRPr lang="en-US" altLang="zh-CN" sz="1200" dirty="0">
              <a:latin typeface="Huawei Sans" panose="020C0503030203020204" pitchFamily="34" charset="0"/>
            </a:endParaRPr>
          </a:p>
        </p:txBody>
      </p:sp>
      <p:cxnSp>
        <p:nvCxnSpPr>
          <p:cNvPr id="18" name="直接箭头连接符 17"/>
          <p:cNvCxnSpPr/>
          <p:nvPr/>
        </p:nvCxnSpPr>
        <p:spPr>
          <a:xfrm>
            <a:off x="4219309" y="5019117"/>
            <a:ext cx="3788002"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4212407" y="5980536"/>
            <a:ext cx="3788002" cy="0"/>
          </a:xfrm>
          <a:prstGeom prst="straightConnector1">
            <a:avLst/>
          </a:prstGeom>
          <a:ln w="1905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14" idx="1"/>
          </p:cNvCxnSpPr>
          <p:nvPr/>
        </p:nvCxnSpPr>
        <p:spPr>
          <a:xfrm flipH="1">
            <a:off x="4225392" y="3935332"/>
            <a:ext cx="1208254" cy="241832"/>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14" idx="3"/>
          </p:cNvCxnSpPr>
          <p:nvPr/>
        </p:nvCxnSpPr>
        <p:spPr>
          <a:xfrm>
            <a:off x="7124700" y="3935332"/>
            <a:ext cx="892136" cy="241832"/>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3100207" y="3514947"/>
            <a:ext cx="1128835" cy="276999"/>
          </a:xfrm>
          <a:prstGeom prst="rect">
            <a:avLst/>
          </a:prstGeom>
          <a:noFill/>
        </p:spPr>
        <p:txBody>
          <a:bodyPr wrap="none" rtlCol="0">
            <a:spAutoFit/>
          </a:bodyPr>
          <a:lstStyle/>
          <a:p>
            <a:pPr fontAlgn="ctr"/>
            <a:r>
              <a:rPr lang="en-US" sz="1200" dirty="0" smtClean="0">
                <a:latin typeface="Huawei Sans" panose="020C0503030203020204" pitchFamily="34" charset="0"/>
              </a:rPr>
              <a:t>Access switch</a:t>
            </a:r>
            <a:endParaRPr lang="en-US" altLang="zh-CN" sz="1200" dirty="0">
              <a:latin typeface="Huawei Sans" panose="020C0503030203020204" pitchFamily="34" charset="0"/>
            </a:endParaRPr>
          </a:p>
        </p:txBody>
      </p:sp>
      <p:sp>
        <p:nvSpPr>
          <p:cNvPr id="25" name="文本框 24"/>
          <p:cNvSpPr txBox="1"/>
          <p:nvPr/>
        </p:nvSpPr>
        <p:spPr>
          <a:xfrm>
            <a:off x="8000409" y="3523093"/>
            <a:ext cx="1535998" cy="276999"/>
          </a:xfrm>
          <a:prstGeom prst="rect">
            <a:avLst/>
          </a:prstGeom>
          <a:noFill/>
        </p:spPr>
        <p:txBody>
          <a:bodyPr wrap="none" rtlCol="0">
            <a:spAutoFit/>
          </a:bodyPr>
          <a:lstStyle/>
          <a:p>
            <a:pPr fontAlgn="ctr"/>
            <a:r>
              <a:rPr lang="en-US" sz="1200" dirty="0" smtClean="0">
                <a:latin typeface="Huawei Sans" panose="020C0503030203020204" pitchFamily="34" charset="0"/>
              </a:rPr>
              <a:t>Aggregation switch</a:t>
            </a:r>
            <a:endParaRPr lang="en-US" altLang="zh-CN" sz="1200" dirty="0">
              <a:latin typeface="Huawei Sans" panose="020C0503030203020204" pitchFamily="34" charset="0"/>
            </a:endParaRPr>
          </a:p>
        </p:txBody>
      </p:sp>
      <p:sp>
        <p:nvSpPr>
          <p:cNvPr id="26" name="Oval 4"/>
          <p:cNvSpPr>
            <a:spLocks noChangeAspect="1"/>
          </p:cNvSpPr>
          <p:nvPr/>
        </p:nvSpPr>
        <p:spPr>
          <a:xfrm>
            <a:off x="5100628" y="379038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Oval 4"/>
          <p:cNvSpPr>
            <a:spLocks noChangeAspect="1"/>
          </p:cNvSpPr>
          <p:nvPr/>
        </p:nvSpPr>
        <p:spPr>
          <a:xfrm>
            <a:off x="4759893" y="473895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Oval 4"/>
          <p:cNvSpPr>
            <a:spLocks noChangeAspect="1"/>
          </p:cNvSpPr>
          <p:nvPr/>
        </p:nvSpPr>
        <p:spPr>
          <a:xfrm>
            <a:off x="4587063" y="571603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1" name="组合 30"/>
          <p:cNvGrpSpPr/>
          <p:nvPr/>
        </p:nvGrpSpPr>
        <p:grpSpPr>
          <a:xfrm>
            <a:off x="8072779" y="4494807"/>
            <a:ext cx="2579607" cy="964213"/>
            <a:chOff x="8072779" y="4399557"/>
            <a:chExt cx="2579607" cy="964213"/>
          </a:xfrm>
        </p:grpSpPr>
        <p:sp>
          <p:nvSpPr>
            <p:cNvPr id="30" name="任意多边形 29"/>
            <p:cNvSpPr/>
            <p:nvPr/>
          </p:nvSpPr>
          <p:spPr>
            <a:xfrm>
              <a:off x="8072779" y="4427630"/>
              <a:ext cx="2579607" cy="936140"/>
            </a:xfrm>
            <a:custGeom>
              <a:avLst/>
              <a:gdLst>
                <a:gd name="connsiteX0" fmla="*/ 0 w 2702560"/>
                <a:gd name="connsiteY0" fmla="*/ 472440 h 751840"/>
                <a:gd name="connsiteX1" fmla="*/ 807720 w 2702560"/>
                <a:gd name="connsiteY1" fmla="*/ 0 h 751840"/>
                <a:gd name="connsiteX2" fmla="*/ 2702560 w 2702560"/>
                <a:gd name="connsiteY2" fmla="*/ 0 h 751840"/>
                <a:gd name="connsiteX3" fmla="*/ 2702560 w 2702560"/>
                <a:gd name="connsiteY3" fmla="*/ 751840 h 751840"/>
                <a:gd name="connsiteX4" fmla="*/ 843280 w 2702560"/>
                <a:gd name="connsiteY4" fmla="*/ 751840 h 751840"/>
                <a:gd name="connsiteX5" fmla="*/ 0 w 2702560"/>
                <a:gd name="connsiteY5" fmla="*/ 472440 h 751840"/>
                <a:gd name="connsiteX0" fmla="*/ 0 w 2702560"/>
                <a:gd name="connsiteY0" fmla="*/ 417407 h 751840"/>
                <a:gd name="connsiteX1" fmla="*/ 807720 w 2702560"/>
                <a:gd name="connsiteY1" fmla="*/ 0 h 751840"/>
                <a:gd name="connsiteX2" fmla="*/ 2702560 w 2702560"/>
                <a:gd name="connsiteY2" fmla="*/ 0 h 751840"/>
                <a:gd name="connsiteX3" fmla="*/ 2702560 w 2702560"/>
                <a:gd name="connsiteY3" fmla="*/ 751840 h 751840"/>
                <a:gd name="connsiteX4" fmla="*/ 843280 w 2702560"/>
                <a:gd name="connsiteY4" fmla="*/ 751840 h 751840"/>
                <a:gd name="connsiteX5" fmla="*/ 0 w 2702560"/>
                <a:gd name="connsiteY5" fmla="*/ 417407 h 751840"/>
                <a:gd name="connsiteX0" fmla="*/ 0 w 2291080"/>
                <a:gd name="connsiteY0" fmla="*/ 380688 h 751840"/>
                <a:gd name="connsiteX1" fmla="*/ 396240 w 2291080"/>
                <a:gd name="connsiteY1" fmla="*/ 0 h 751840"/>
                <a:gd name="connsiteX2" fmla="*/ 2291080 w 2291080"/>
                <a:gd name="connsiteY2" fmla="*/ 0 h 751840"/>
                <a:gd name="connsiteX3" fmla="*/ 2291080 w 2291080"/>
                <a:gd name="connsiteY3" fmla="*/ 751840 h 751840"/>
                <a:gd name="connsiteX4" fmla="*/ 431800 w 2291080"/>
                <a:gd name="connsiteY4" fmla="*/ 751840 h 751840"/>
                <a:gd name="connsiteX5" fmla="*/ 0 w 2291080"/>
                <a:gd name="connsiteY5" fmla="*/ 380688 h 751840"/>
                <a:gd name="connsiteX0" fmla="*/ 0 w 2291080"/>
                <a:gd name="connsiteY0" fmla="*/ 401088 h 751840"/>
                <a:gd name="connsiteX1" fmla="*/ 396240 w 2291080"/>
                <a:gd name="connsiteY1" fmla="*/ 0 h 751840"/>
                <a:gd name="connsiteX2" fmla="*/ 2291080 w 2291080"/>
                <a:gd name="connsiteY2" fmla="*/ 0 h 751840"/>
                <a:gd name="connsiteX3" fmla="*/ 2291080 w 2291080"/>
                <a:gd name="connsiteY3" fmla="*/ 751840 h 751840"/>
                <a:gd name="connsiteX4" fmla="*/ 431800 w 2291080"/>
                <a:gd name="connsiteY4" fmla="*/ 751840 h 751840"/>
                <a:gd name="connsiteX5" fmla="*/ 0 w 2291080"/>
                <a:gd name="connsiteY5" fmla="*/ 401088 h 751840"/>
                <a:gd name="connsiteX0" fmla="*/ 0 w 2148840"/>
                <a:gd name="connsiteY0" fmla="*/ 401088 h 751840"/>
                <a:gd name="connsiteX1" fmla="*/ 254000 w 2148840"/>
                <a:gd name="connsiteY1" fmla="*/ 0 h 751840"/>
                <a:gd name="connsiteX2" fmla="*/ 2148840 w 2148840"/>
                <a:gd name="connsiteY2" fmla="*/ 0 h 751840"/>
                <a:gd name="connsiteX3" fmla="*/ 2148840 w 2148840"/>
                <a:gd name="connsiteY3" fmla="*/ 751840 h 751840"/>
                <a:gd name="connsiteX4" fmla="*/ 289560 w 2148840"/>
                <a:gd name="connsiteY4" fmla="*/ 751840 h 751840"/>
                <a:gd name="connsiteX5" fmla="*/ 0 w 2148840"/>
                <a:gd name="connsiteY5" fmla="*/ 401088 h 751840"/>
                <a:gd name="connsiteX0" fmla="*/ 0 w 2148840"/>
                <a:gd name="connsiteY0" fmla="*/ 372528 h 751840"/>
                <a:gd name="connsiteX1" fmla="*/ 254000 w 2148840"/>
                <a:gd name="connsiteY1" fmla="*/ 0 h 751840"/>
                <a:gd name="connsiteX2" fmla="*/ 2148840 w 2148840"/>
                <a:gd name="connsiteY2" fmla="*/ 0 h 751840"/>
                <a:gd name="connsiteX3" fmla="*/ 2148840 w 2148840"/>
                <a:gd name="connsiteY3" fmla="*/ 751840 h 751840"/>
                <a:gd name="connsiteX4" fmla="*/ 289560 w 2148840"/>
                <a:gd name="connsiteY4" fmla="*/ 751840 h 751840"/>
                <a:gd name="connsiteX5" fmla="*/ 0 w 2148840"/>
                <a:gd name="connsiteY5" fmla="*/ 372528 h 751840"/>
                <a:gd name="connsiteX0" fmla="*/ 0 w 2148840"/>
                <a:gd name="connsiteY0" fmla="*/ 388848 h 751840"/>
                <a:gd name="connsiteX1" fmla="*/ 254000 w 2148840"/>
                <a:gd name="connsiteY1" fmla="*/ 0 h 751840"/>
                <a:gd name="connsiteX2" fmla="*/ 2148840 w 2148840"/>
                <a:gd name="connsiteY2" fmla="*/ 0 h 751840"/>
                <a:gd name="connsiteX3" fmla="*/ 2148840 w 2148840"/>
                <a:gd name="connsiteY3" fmla="*/ 751840 h 751840"/>
                <a:gd name="connsiteX4" fmla="*/ 289560 w 2148840"/>
                <a:gd name="connsiteY4" fmla="*/ 751840 h 751840"/>
                <a:gd name="connsiteX5" fmla="*/ 0 w 2148840"/>
                <a:gd name="connsiteY5" fmla="*/ 388848 h 751840"/>
                <a:gd name="connsiteX0" fmla="*/ 0 w 2148840"/>
                <a:gd name="connsiteY0" fmla="*/ 401088 h 751840"/>
                <a:gd name="connsiteX1" fmla="*/ 254000 w 2148840"/>
                <a:gd name="connsiteY1" fmla="*/ 0 h 751840"/>
                <a:gd name="connsiteX2" fmla="*/ 2148840 w 2148840"/>
                <a:gd name="connsiteY2" fmla="*/ 0 h 751840"/>
                <a:gd name="connsiteX3" fmla="*/ 2148840 w 2148840"/>
                <a:gd name="connsiteY3" fmla="*/ 751840 h 751840"/>
                <a:gd name="connsiteX4" fmla="*/ 289560 w 2148840"/>
                <a:gd name="connsiteY4" fmla="*/ 751840 h 751840"/>
                <a:gd name="connsiteX5" fmla="*/ 0 w 2148840"/>
                <a:gd name="connsiteY5" fmla="*/ 401088 h 75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8840" h="751840">
                  <a:moveTo>
                    <a:pt x="0" y="401088"/>
                  </a:moveTo>
                  <a:lnTo>
                    <a:pt x="254000" y="0"/>
                  </a:lnTo>
                  <a:lnTo>
                    <a:pt x="2148840" y="0"/>
                  </a:lnTo>
                  <a:lnTo>
                    <a:pt x="2148840" y="751840"/>
                  </a:lnTo>
                  <a:lnTo>
                    <a:pt x="289560" y="751840"/>
                  </a:lnTo>
                  <a:lnTo>
                    <a:pt x="0" y="401088"/>
                  </a:lnTo>
                  <a:close/>
                </a:path>
              </a:pathLst>
            </a:custGeom>
            <a:gradFill flip="none" rotWithShape="1">
              <a:gsLst>
                <a:gs pos="0">
                  <a:srgbClr val="00B0F0"/>
                </a:gs>
                <a:gs pos="100000">
                  <a:schemeClr val="bg1"/>
                </a:gs>
                <a:gs pos="100000">
                  <a:schemeClr val="accent1">
                    <a:tint val="23500"/>
                    <a:satMod val="1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9" name="文本框 28"/>
            <p:cNvSpPr txBox="1"/>
            <p:nvPr/>
          </p:nvSpPr>
          <p:spPr>
            <a:xfrm>
              <a:off x="8264050" y="4399557"/>
              <a:ext cx="2331087" cy="923330"/>
            </a:xfrm>
            <a:prstGeom prst="rect">
              <a:avLst/>
            </a:prstGeom>
            <a:noFill/>
          </p:spPr>
          <p:txBody>
            <a:bodyPr wrap="none" rtlCol="0">
              <a:spAutoFit/>
            </a:bodyPr>
            <a:lstStyle/>
            <a:p>
              <a:pPr marL="266700" indent="-266700" fontAlgn="ctr">
                <a:lnSpc>
                  <a:spcPct val="150000"/>
                </a:lnSpc>
                <a:buFont typeface="+mj-lt"/>
                <a:buAutoNum type="arabicPeriod"/>
              </a:pPr>
              <a:r>
                <a:rPr lang="en-US" sz="1200" dirty="0" smtClean="0">
                  <a:latin typeface="Huawei Sans" panose="020C0503030203020204" pitchFamily="34" charset="0"/>
                </a:rPr>
                <a:t>Elect the key server</a:t>
              </a:r>
            </a:p>
            <a:p>
              <a:pPr marL="266700" indent="-266700" fontAlgn="ctr">
                <a:lnSpc>
                  <a:spcPct val="150000"/>
                </a:lnSpc>
                <a:buFont typeface="+mj-lt"/>
                <a:buAutoNum type="arabicPeriod"/>
              </a:pPr>
              <a:r>
                <a:rPr lang="en-US" sz="1200" dirty="0" smtClean="0">
                  <a:latin typeface="Huawei Sans" panose="020C0503030203020204" pitchFamily="34" charset="0"/>
                </a:rPr>
                <a:t>Generate data key SAK</a:t>
              </a:r>
            </a:p>
            <a:p>
              <a:pPr marL="266700" indent="-266700" fontAlgn="ctr">
                <a:lnSpc>
                  <a:spcPct val="150000"/>
                </a:lnSpc>
                <a:buFont typeface="+mj-lt"/>
                <a:buAutoNum type="arabicPeriod"/>
              </a:pPr>
              <a:r>
                <a:rPr lang="en-US" sz="1200" dirty="0" smtClean="0">
                  <a:latin typeface="Huawei Sans" panose="020C0503030203020204" pitchFamily="34" charset="0"/>
                </a:rPr>
                <a:t>Send SAK to the peer end</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237206697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sz="2000" dirty="0" smtClean="0">
                <a:solidFill>
                  <a:schemeClr val="bg1">
                    <a:lumMod val="50000"/>
                  </a:schemeClr>
                </a:solidFill>
                <a:latin typeface="Huawei Sans" panose="020C0503030203020204" pitchFamily="34" charset="0"/>
              </a:rPr>
              <a:t>Port Isolation</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000" dirty="0" smtClean="0">
                <a:solidFill>
                  <a:schemeClr val="bg1">
                    <a:lumMod val="50000"/>
                  </a:schemeClr>
                </a:solidFill>
                <a:latin typeface="Huawei Sans" panose="020C0503030203020204" pitchFamily="34" charset="0"/>
              </a:rPr>
              <a:t>MAC Address Table Security</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000" dirty="0" smtClean="0">
                <a:solidFill>
                  <a:schemeClr val="bg1">
                    <a:lumMod val="50000"/>
                  </a:schemeClr>
                </a:solidFill>
                <a:latin typeface="Huawei Sans" panose="020C0503030203020204" pitchFamily="34" charset="0"/>
              </a:rPr>
              <a:t>Port Security</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000" dirty="0" smtClean="0">
                <a:solidFill>
                  <a:schemeClr val="bg1">
                    <a:lumMod val="50000"/>
                  </a:schemeClr>
                </a:solidFill>
                <a:latin typeface="Huawei Sans" panose="020C0503030203020204" pitchFamily="34" charset="0"/>
              </a:rPr>
              <a:t>MAC Address Flapping Prevention and Detection</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000" dirty="0" err="1" smtClean="0">
                <a:solidFill>
                  <a:schemeClr val="bg1">
                    <a:lumMod val="50000"/>
                  </a:schemeClr>
                </a:solidFill>
                <a:latin typeface="Huawei Sans" panose="020C0503030203020204" pitchFamily="34" charset="0"/>
              </a:rPr>
              <a:t>MACsec</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000" b="1" dirty="0" smtClean="0">
                <a:latin typeface="Huawei Sans" panose="020C0503030203020204" pitchFamily="34" charset="0"/>
              </a:rPr>
              <a:t>Traffic Control</a:t>
            </a:r>
            <a:endParaRPr lang="en-US" altLang="zh-CN" sz="2000" b="1" dirty="0" smtClean="0">
              <a:latin typeface="Huawei Sans" panose="020C0503030203020204" pitchFamily="34" charset="0"/>
              <a:sym typeface="Huawei Sans" panose="020C0503030203020204" pitchFamily="34" charset="0"/>
            </a:endParaRPr>
          </a:p>
          <a:p>
            <a:pPr marL="809625" lvl="1" indent="-352425" fontAlgn="ctr">
              <a:buFont typeface="Huawei Sans" panose="020C0503030203020204" pitchFamily="34" charset="0"/>
              <a:buChar char="▪"/>
            </a:pPr>
            <a:r>
              <a:rPr lang="en-US" sz="1800" b="1" dirty="0" smtClean="0">
                <a:latin typeface="Huawei Sans" panose="020C0503030203020204" pitchFamily="34" charset="0"/>
              </a:rPr>
              <a:t>Traffic Suppression</a:t>
            </a:r>
          </a:p>
          <a:p>
            <a:pPr marL="809625" lvl="1" indent="-352425" fontAlgn="ctr"/>
            <a:r>
              <a:rPr lang="en-US" sz="1800" b="1" dirty="0" smtClean="0">
                <a:solidFill>
                  <a:schemeClr val="bg1">
                    <a:lumMod val="50000"/>
                  </a:schemeClr>
                </a:solidFill>
                <a:latin typeface="Huawei Sans" panose="020C0503030203020204" pitchFamily="34" charset="0"/>
              </a:rPr>
              <a:t>Storm Control</a:t>
            </a:r>
            <a:endParaRPr lang="en-US" altLang="zh-CN" sz="18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000" dirty="0" smtClean="0">
                <a:solidFill>
                  <a:schemeClr val="bg1">
                    <a:lumMod val="50000"/>
                  </a:schemeClr>
                </a:solidFill>
                <a:latin typeface="Huawei Sans" panose="020C0503030203020204" pitchFamily="34" charset="0"/>
              </a:rPr>
              <a:t>DHCP Snooping</a:t>
            </a:r>
          </a:p>
          <a:p>
            <a:pPr fontAlgn="ctr"/>
            <a:r>
              <a:rPr lang="en-US" sz="2000" dirty="0" smtClean="0">
                <a:solidFill>
                  <a:schemeClr val="bg1">
                    <a:lumMod val="50000"/>
                  </a:schemeClr>
                </a:solidFill>
                <a:latin typeface="Huawei Sans" panose="020C0503030203020204" pitchFamily="34" charset="0"/>
              </a:rPr>
              <a:t>IP Source Guard</a:t>
            </a:r>
            <a:endParaRPr lang="en-US" altLang="zh-CN" sz="2000"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6516364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圆角矩形 60"/>
          <p:cNvSpPr/>
          <p:nvPr/>
        </p:nvSpPr>
        <p:spPr>
          <a:xfrm>
            <a:off x="1066800" y="4408021"/>
            <a:ext cx="4318000" cy="1087904"/>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占位符 68"/>
          <p:cNvSpPr>
            <a:spLocks noGrp="1"/>
          </p:cNvSpPr>
          <p:nvPr>
            <p:ph type="body" sz="quarter" idx="10"/>
          </p:nvPr>
        </p:nvSpPr>
        <p:spPr>
          <a:xfrm>
            <a:off x="6096000" y="1363910"/>
            <a:ext cx="5648500" cy="4170616"/>
          </a:xfrm>
        </p:spPr>
        <p:txBody>
          <a:bodyPr/>
          <a:lstStyle/>
          <a:p>
            <a:pPr fontAlgn="ctr"/>
            <a:r>
              <a:rPr lang="en-US" sz="1400" b="1" dirty="0" smtClean="0">
                <a:latin typeface="Huawei Sans" panose="020C0503030203020204" pitchFamily="34" charset="0"/>
              </a:rPr>
              <a:t>Issues on networks:</a:t>
            </a:r>
            <a:endParaRPr lang="en-US" altLang="zh-CN" sz="1400" b="1" dirty="0" smtClean="0">
              <a:latin typeface="Huawei Sans" panose="020C0503030203020204" pitchFamily="34" charset="0"/>
              <a:sym typeface="Huawei Sans" panose="020C0503030203020204" pitchFamily="34" charset="0"/>
            </a:endParaRPr>
          </a:p>
          <a:p>
            <a:pPr marL="623888" lvl="1" indent="-298450" fontAlgn="ctr"/>
            <a:r>
              <a:rPr lang="en-US" sz="1200" dirty="0" smtClean="0">
                <a:latin typeface="Huawei Sans" panose="020C0503030203020204" pitchFamily="34" charset="0"/>
              </a:rPr>
              <a:t>In normal situations, when a Layer 2 Ethernet interface receives broadcast, unknown multicast, or unknown unicast packets, it forwards the packets to other Layer 2 Ethernet interfaces in the same VLAN. As a result, traffic flooding occurs and the forwarding performance of the device deteriorates.</a:t>
            </a:r>
            <a:endParaRPr lang="en-US" altLang="zh-CN" sz="1200" dirty="0" smtClean="0">
              <a:latin typeface="Huawei Sans" panose="020C0503030203020204" pitchFamily="34" charset="0"/>
              <a:sym typeface="Huawei Sans" panose="020C0503030203020204" pitchFamily="34" charset="0"/>
            </a:endParaRPr>
          </a:p>
          <a:p>
            <a:pPr marL="623888" lvl="1" indent="-298450" fontAlgn="ctr"/>
            <a:r>
              <a:rPr lang="en-US" sz="1200" dirty="0" smtClean="0">
                <a:latin typeface="Huawei Sans" panose="020C0503030203020204" pitchFamily="34" charset="0"/>
              </a:rPr>
              <a:t>When an Ethernet interface on the device receives known multicast or unicast packets, heavy traffic of a certain type of packets may affect the processing of other services on the switch.</a:t>
            </a:r>
            <a:endParaRPr lang="en-US" altLang="zh-CN" sz="1200" b="1" dirty="0" smtClean="0">
              <a:latin typeface="Huawei Sans" panose="020C0503030203020204" pitchFamily="34" charset="0"/>
              <a:sym typeface="Huawei Sans" panose="020C0503030203020204" pitchFamily="34" charset="0"/>
            </a:endParaRPr>
          </a:p>
          <a:p>
            <a:pPr fontAlgn="ctr"/>
            <a:r>
              <a:rPr lang="en-US" sz="1400" b="1" dirty="0" smtClean="0">
                <a:latin typeface="Huawei Sans" panose="020C0503030203020204" pitchFamily="34" charset="0"/>
              </a:rPr>
              <a:t>Solution:</a:t>
            </a:r>
            <a:endParaRPr lang="en-US" altLang="zh-CN" sz="1400" b="1" dirty="0" smtClean="0">
              <a:latin typeface="Huawei Sans" panose="020C0503030203020204" pitchFamily="34" charset="0"/>
              <a:sym typeface="Huawei Sans" panose="020C0503030203020204" pitchFamily="34" charset="0"/>
            </a:endParaRPr>
          </a:p>
          <a:p>
            <a:pPr marL="623888" lvl="1" indent="-298450" fontAlgn="ctr"/>
            <a:r>
              <a:rPr lang="en-US" sz="1200" dirty="0" smtClean="0">
                <a:latin typeface="Huawei Sans" panose="020C0503030203020204" pitchFamily="34" charset="0"/>
              </a:rPr>
              <a:t>Traffic suppression can rate-limit the broadcast, unknown multicast, unknown unicast, known multicast, and known unicast packets by setting thresholds. This prevents traffic flooding caused by broadcast, unknown multicast, and unknown unicast packets and the impact incurred by a large number of known multicast and known unicast packets.</a:t>
            </a:r>
            <a:endParaRPr lang="en-US" altLang="zh-CN" sz="14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Overview of Traffic Suppression</a:t>
            </a:r>
            <a:endParaRPr lang="en-US" altLang="zh-CN" dirty="0">
              <a:latin typeface="Huawei Sans" panose="020C0503030203020204" pitchFamily="34" charset="0"/>
              <a:sym typeface="Huawei Sans" panose="020C0503030203020204" pitchFamily="34" charset="0"/>
            </a:endParaRPr>
          </a:p>
        </p:txBody>
      </p:sp>
      <p:pic>
        <p:nvPicPr>
          <p:cNvPr id="3" name="图片 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58450" y="3363562"/>
            <a:ext cx="540000" cy="442800"/>
          </a:xfrm>
          <a:prstGeom prst="rect">
            <a:avLst/>
          </a:prstGeom>
        </p:spPr>
      </p:pic>
      <p:pic>
        <p:nvPicPr>
          <p:cNvPr id="4"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957513" y="2195351"/>
            <a:ext cx="540000" cy="442800"/>
          </a:xfrm>
          <a:prstGeom prst="rect">
            <a:avLst/>
          </a:prstGeom>
        </p:spPr>
      </p:pic>
      <p:pic>
        <p:nvPicPr>
          <p:cNvPr id="5" name="图片 4"/>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376426" y="2195351"/>
            <a:ext cx="540000" cy="442800"/>
          </a:xfrm>
          <a:prstGeom prst="rect">
            <a:avLst/>
          </a:prstGeom>
        </p:spPr>
      </p:pic>
      <p:pic>
        <p:nvPicPr>
          <p:cNvPr id="6" name="图片 5" descr="PC.png"/>
          <p:cNvPicPr>
            <a:picLocks noChangeAspect="1"/>
          </p:cNvPicPr>
          <p:nvPr/>
        </p:nvPicPr>
        <p:blipFill>
          <a:blip r:embed="rId6" cstate="print"/>
          <a:stretch>
            <a:fillRect/>
          </a:stretch>
        </p:blipFill>
        <p:spPr>
          <a:xfrm>
            <a:off x="1413874" y="4723107"/>
            <a:ext cx="539063" cy="414000"/>
          </a:xfrm>
          <a:prstGeom prst="rect">
            <a:avLst/>
          </a:prstGeom>
        </p:spPr>
      </p:pic>
      <p:pic>
        <p:nvPicPr>
          <p:cNvPr id="7" name="图片 6" descr="PC.png"/>
          <p:cNvPicPr>
            <a:picLocks noChangeAspect="1"/>
          </p:cNvPicPr>
          <p:nvPr/>
        </p:nvPicPr>
        <p:blipFill>
          <a:blip r:embed="rId6" cstate="print"/>
          <a:stretch>
            <a:fillRect/>
          </a:stretch>
        </p:blipFill>
        <p:spPr>
          <a:xfrm>
            <a:off x="2186162" y="4723107"/>
            <a:ext cx="539063" cy="414000"/>
          </a:xfrm>
          <a:prstGeom prst="rect">
            <a:avLst/>
          </a:prstGeom>
        </p:spPr>
      </p:pic>
      <p:pic>
        <p:nvPicPr>
          <p:cNvPr id="8" name="图片 7" descr="PC.png"/>
          <p:cNvPicPr>
            <a:picLocks noChangeAspect="1"/>
          </p:cNvPicPr>
          <p:nvPr/>
        </p:nvPicPr>
        <p:blipFill>
          <a:blip r:embed="rId6" cstate="print"/>
          <a:stretch>
            <a:fillRect/>
          </a:stretch>
        </p:blipFill>
        <p:spPr>
          <a:xfrm>
            <a:off x="2958450" y="4723107"/>
            <a:ext cx="539063" cy="414000"/>
          </a:xfrm>
          <a:prstGeom prst="rect">
            <a:avLst/>
          </a:prstGeom>
        </p:spPr>
      </p:pic>
      <p:pic>
        <p:nvPicPr>
          <p:cNvPr id="9" name="图片 8" descr="PC.png"/>
          <p:cNvPicPr>
            <a:picLocks noChangeAspect="1"/>
          </p:cNvPicPr>
          <p:nvPr/>
        </p:nvPicPr>
        <p:blipFill>
          <a:blip r:embed="rId6" cstate="print"/>
          <a:stretch>
            <a:fillRect/>
          </a:stretch>
        </p:blipFill>
        <p:spPr>
          <a:xfrm>
            <a:off x="3730738" y="4723107"/>
            <a:ext cx="539063" cy="414000"/>
          </a:xfrm>
          <a:prstGeom prst="rect">
            <a:avLst/>
          </a:prstGeom>
        </p:spPr>
      </p:pic>
      <p:pic>
        <p:nvPicPr>
          <p:cNvPr id="10" name="图片 9" descr="PC.png"/>
          <p:cNvPicPr>
            <a:picLocks noChangeAspect="1"/>
          </p:cNvPicPr>
          <p:nvPr/>
        </p:nvPicPr>
        <p:blipFill>
          <a:blip r:embed="rId6" cstate="print"/>
          <a:stretch>
            <a:fillRect/>
          </a:stretch>
        </p:blipFill>
        <p:spPr>
          <a:xfrm>
            <a:off x="4503024" y="4723107"/>
            <a:ext cx="539063" cy="414000"/>
          </a:xfrm>
          <a:prstGeom prst="rect">
            <a:avLst/>
          </a:prstGeom>
        </p:spPr>
      </p:pic>
      <p:cxnSp>
        <p:nvCxnSpPr>
          <p:cNvPr id="13" name="直接连接符 12"/>
          <p:cNvCxnSpPr>
            <a:stCxn id="6" idx="0"/>
          </p:cNvCxnSpPr>
          <p:nvPr/>
        </p:nvCxnSpPr>
        <p:spPr>
          <a:xfrm flipV="1">
            <a:off x="1683406" y="3806362"/>
            <a:ext cx="1311351" cy="916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 idx="0"/>
          </p:cNvCxnSpPr>
          <p:nvPr/>
        </p:nvCxnSpPr>
        <p:spPr>
          <a:xfrm flipV="1">
            <a:off x="2455694" y="3806362"/>
            <a:ext cx="655806" cy="916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0"/>
            <a:endCxn id="3" idx="2"/>
          </p:cNvCxnSpPr>
          <p:nvPr/>
        </p:nvCxnSpPr>
        <p:spPr>
          <a:xfrm flipV="1">
            <a:off x="3227982" y="3806362"/>
            <a:ext cx="468" cy="916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9" idx="0"/>
          </p:cNvCxnSpPr>
          <p:nvPr/>
        </p:nvCxnSpPr>
        <p:spPr>
          <a:xfrm flipH="1" flipV="1">
            <a:off x="3344723" y="3806362"/>
            <a:ext cx="655547" cy="916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0" idx="0"/>
          </p:cNvCxnSpPr>
          <p:nvPr/>
        </p:nvCxnSpPr>
        <p:spPr>
          <a:xfrm flipH="1" flipV="1">
            <a:off x="3461673" y="3806362"/>
            <a:ext cx="1310883" cy="916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 idx="0"/>
            <a:endCxn id="4" idx="2"/>
          </p:cNvCxnSpPr>
          <p:nvPr/>
        </p:nvCxnSpPr>
        <p:spPr>
          <a:xfrm flipH="1" flipV="1">
            <a:off x="3227513" y="2638151"/>
            <a:ext cx="937" cy="72541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4" idx="3"/>
            <a:endCxn id="5" idx="1"/>
          </p:cNvCxnSpPr>
          <p:nvPr/>
        </p:nvCxnSpPr>
        <p:spPr>
          <a:xfrm>
            <a:off x="3497513" y="2416751"/>
            <a:ext cx="878913"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9" name="图片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76195" y="1315984"/>
            <a:ext cx="940461" cy="590523"/>
          </a:xfrm>
          <a:prstGeom prst="rect">
            <a:avLst/>
          </a:prstGeom>
        </p:spPr>
      </p:pic>
      <p:cxnSp>
        <p:nvCxnSpPr>
          <p:cNvPr id="31" name="直接连接符 30"/>
          <p:cNvCxnSpPr>
            <a:stCxn id="5" idx="0"/>
            <a:endCxn id="29" idx="2"/>
          </p:cNvCxnSpPr>
          <p:nvPr/>
        </p:nvCxnSpPr>
        <p:spPr>
          <a:xfrm flipV="1">
            <a:off x="4646426" y="1906507"/>
            <a:ext cx="0" cy="28884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flipH="1" flipV="1">
            <a:off x="3126093" y="4008120"/>
            <a:ext cx="6858" cy="645368"/>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3426894" y="5826967"/>
            <a:ext cx="530135" cy="0"/>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4112164" y="5557369"/>
            <a:ext cx="2271051" cy="461665"/>
          </a:xfrm>
          <a:prstGeom prst="rect">
            <a:avLst/>
          </a:prstGeom>
          <a:noFill/>
        </p:spPr>
        <p:txBody>
          <a:bodyPr wrap="square" rtlCol="0">
            <a:spAutoFit/>
          </a:bodyPr>
          <a:lstStyle/>
          <a:p>
            <a:pPr fontAlgn="ctr"/>
            <a:r>
              <a:rPr lang="en-US" sz="1200" dirty="0" smtClean="0">
                <a:latin typeface="Huawei Sans" panose="020C0503030203020204" pitchFamily="34" charset="0"/>
              </a:rPr>
              <a:t>Broadcast, multicast, and unknown unicast packets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箭头连接符 41"/>
          <p:cNvCxnSpPr/>
          <p:nvPr/>
        </p:nvCxnSpPr>
        <p:spPr>
          <a:xfrm flipH="1">
            <a:off x="2569219" y="3999614"/>
            <a:ext cx="284923" cy="408407"/>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flipH="1">
            <a:off x="1998325" y="3936691"/>
            <a:ext cx="652586" cy="448415"/>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3614257" y="4008120"/>
            <a:ext cx="283205" cy="399901"/>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3837730" y="3935156"/>
            <a:ext cx="644245" cy="448415"/>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2746988" y="5195972"/>
            <a:ext cx="889987" cy="338554"/>
          </a:xfrm>
          <a:prstGeom prst="rect">
            <a:avLst/>
          </a:prstGeom>
          <a:noFill/>
        </p:spPr>
        <p:txBody>
          <a:bodyPr wrap="none" rtlCol="0">
            <a:spAutoFit/>
          </a:bodyPr>
          <a:lstStyle/>
          <a:p>
            <a:pPr fontAlgn="ctr"/>
            <a:r>
              <a:rPr lang="en-US" sz="1600" dirty="0" smtClean="0">
                <a:solidFill>
                  <a:schemeClr val="bg1">
                    <a:lumMod val="50000"/>
                  </a:schemeClr>
                </a:solidFill>
                <a:latin typeface="Huawei Sans" panose="020C0503030203020204" pitchFamily="34" charset="0"/>
              </a:rPr>
              <a:t>VLAN 2</a:t>
            </a: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箭头连接符 62"/>
          <p:cNvCxnSpPr/>
          <p:nvPr/>
        </p:nvCxnSpPr>
        <p:spPr>
          <a:xfrm flipH="1" flipV="1">
            <a:off x="3344723" y="4013842"/>
            <a:ext cx="6858" cy="645368"/>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a:off x="3426894" y="6175920"/>
            <a:ext cx="530135" cy="0"/>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5" name="直接箭头连接符 64"/>
          <p:cNvCxnSpPr/>
          <p:nvPr/>
        </p:nvCxnSpPr>
        <p:spPr>
          <a:xfrm flipH="1" flipV="1">
            <a:off x="3134291" y="2688762"/>
            <a:ext cx="6858" cy="645368"/>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a:xfrm>
            <a:off x="4259164" y="1473574"/>
            <a:ext cx="832279" cy="307777"/>
          </a:xfrm>
          <a:prstGeom prst="rect">
            <a:avLst/>
          </a:prstGeom>
          <a:noFill/>
        </p:spPr>
        <p:txBody>
          <a:bodyPr wrap="none" rtlCol="0">
            <a:spAutoFit/>
          </a:bodyPr>
          <a:lstStyle/>
          <a:p>
            <a:pP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a:xfrm>
            <a:off x="4103368" y="5949499"/>
            <a:ext cx="1910570" cy="461665"/>
          </a:xfrm>
          <a:prstGeom prst="rect">
            <a:avLst/>
          </a:prstGeom>
          <a:noFill/>
        </p:spPr>
        <p:txBody>
          <a:bodyPr wrap="square" rtlCol="0">
            <a:spAutoFit/>
          </a:bodyPr>
          <a:lstStyle/>
          <a:p>
            <a:pPr fontAlgn="ctr"/>
            <a:r>
              <a:rPr lang="en-US" sz="1200" dirty="0" smtClean="0">
                <a:latin typeface="Huawei Sans" panose="020C0503030203020204" pitchFamily="34" charset="0"/>
              </a:rPr>
              <a:t>Known multicast and known unicast packets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直接箭头连接符 67"/>
          <p:cNvCxnSpPr/>
          <p:nvPr/>
        </p:nvCxnSpPr>
        <p:spPr>
          <a:xfrm flipH="1" flipV="1">
            <a:off x="3337865" y="2692569"/>
            <a:ext cx="6858" cy="645368"/>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p:nvPr/>
        </p:nvCxnSpPr>
        <p:spPr>
          <a:xfrm flipH="1" flipV="1">
            <a:off x="3420036" y="4013842"/>
            <a:ext cx="6858" cy="645368"/>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p:nvPr/>
        </p:nvCxnSpPr>
        <p:spPr>
          <a:xfrm flipH="1" flipV="1">
            <a:off x="3406783" y="2692569"/>
            <a:ext cx="6858" cy="645368"/>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783551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文本占位符 107"/>
          <p:cNvSpPr>
            <a:spLocks noGrp="1"/>
          </p:cNvSpPr>
          <p:nvPr>
            <p:ph type="body" sz="quarter" idx="10"/>
          </p:nvPr>
        </p:nvSpPr>
        <p:spPr/>
        <p:txBody>
          <a:bodyPr/>
          <a:lstStyle/>
          <a:p>
            <a:pPr marL="0" indent="0" algn="l" fontAlgn="ctr">
              <a:buNone/>
            </a:pPr>
            <a:r>
              <a:rPr lang="en-US" sz="1800" dirty="0" smtClean="0">
                <a:latin typeface="Huawei Sans" panose="020C0503030203020204" pitchFamily="34" charset="0"/>
              </a:rPr>
              <a:t>In the inbound direction of an interface, the switch can suppress broadcast, unknown multicast, unknown unicast, known multicast, and known unicast packets based on the percentage, packet rate, and bit rate. The device monitors the rate of various types of packets on an interface and compares the rate with the threshold. When the traffic rate on the interface in the inbound direction reaches the threshold, the device discards excess traffic.</a:t>
            </a:r>
            <a:endParaRPr lang="en-US" altLang="zh-CN" sz="1800" dirty="0" smtClean="0">
              <a:latin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a:xfrm>
            <a:off x="1594799" y="410400"/>
            <a:ext cx="10301925" cy="640800"/>
          </a:xfrm>
        </p:spPr>
        <p:txBody>
          <a:bodyPr/>
          <a:lstStyle/>
          <a:p>
            <a:pPr fontAlgn="ctr"/>
            <a:r>
              <a:rPr lang="en-US" dirty="0" smtClean="0">
                <a:latin typeface="Huawei Sans" panose="020C0503030203020204" pitchFamily="34" charset="0"/>
              </a:rPr>
              <a:t>Working Mechanism of Traffic Suppression (1)</a:t>
            </a:r>
            <a:endParaRPr lang="en-US" altLang="zh-CN" dirty="0">
              <a:latin typeface="Huawei Sans" panose="020C0503030203020204" pitchFamily="34" charset="0"/>
              <a:sym typeface="Huawei Sans" panose="020C0503030203020204" pitchFamily="34" charset="0"/>
            </a:endParaRPr>
          </a:p>
        </p:txBody>
      </p:sp>
      <p:grpSp>
        <p:nvGrpSpPr>
          <p:cNvPr id="110" name="组合 109"/>
          <p:cNvGrpSpPr/>
          <p:nvPr/>
        </p:nvGrpSpPr>
        <p:grpSpPr>
          <a:xfrm>
            <a:off x="7542625" y="5749348"/>
            <a:ext cx="1931065" cy="276999"/>
            <a:chOff x="6145030" y="3386720"/>
            <a:chExt cx="1931065" cy="276999"/>
          </a:xfrm>
        </p:grpSpPr>
        <p:sp>
          <p:nvSpPr>
            <p:cNvPr id="46" name="矩形 45"/>
            <p:cNvSpPr/>
            <p:nvPr/>
          </p:nvSpPr>
          <p:spPr>
            <a:xfrm>
              <a:off x="6145030" y="3436084"/>
              <a:ext cx="656880"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xx</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a:xfrm>
              <a:off x="6985732" y="3386720"/>
              <a:ext cx="1090363" cy="276999"/>
            </a:xfrm>
            <a:prstGeom prst="rect">
              <a:avLst/>
            </a:prstGeom>
            <a:noFill/>
          </p:spPr>
          <p:txBody>
            <a:bodyPr wrap="none" rtlCol="0">
              <a:spAutoFit/>
            </a:bodyPr>
            <a:lstStyle/>
            <a:p>
              <a:pPr fontAlgn="ctr"/>
              <a:r>
                <a:rPr lang="en-US" sz="1200" dirty="0" smtClean="0">
                  <a:latin typeface="Huawei Sans" panose="020C0503030203020204" pitchFamily="34" charset="0"/>
                </a:rPr>
                <a:t>Packets/Rate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4" name="矩形 63"/>
          <p:cNvSpPr/>
          <p:nvPr/>
        </p:nvSpPr>
        <p:spPr>
          <a:xfrm>
            <a:off x="6366690" y="4491597"/>
            <a:ext cx="464944"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50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矩形 64"/>
          <p:cNvSpPr/>
          <p:nvPr/>
        </p:nvSpPr>
        <p:spPr>
          <a:xfrm>
            <a:off x="6174754" y="4843266"/>
            <a:ext cx="656880"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箭头连接符 65"/>
          <p:cNvCxnSpPr/>
          <p:nvPr/>
        </p:nvCxnSpPr>
        <p:spPr>
          <a:xfrm>
            <a:off x="6909238" y="4598514"/>
            <a:ext cx="526656" cy="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7" name="直接箭头连接符 66"/>
          <p:cNvCxnSpPr/>
          <p:nvPr/>
        </p:nvCxnSpPr>
        <p:spPr>
          <a:xfrm>
            <a:off x="6909238" y="4922723"/>
            <a:ext cx="526656" cy="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8" name="矩形 67"/>
          <p:cNvSpPr/>
          <p:nvPr/>
        </p:nvSpPr>
        <p:spPr>
          <a:xfrm>
            <a:off x="6174754" y="5184651"/>
            <a:ext cx="656880"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箭头连接符 68"/>
          <p:cNvCxnSpPr/>
          <p:nvPr/>
        </p:nvCxnSpPr>
        <p:spPr>
          <a:xfrm>
            <a:off x="6909238" y="5285267"/>
            <a:ext cx="520487" cy="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Freeform 159"/>
          <p:cNvSpPr/>
          <p:nvPr/>
        </p:nvSpPr>
        <p:spPr>
          <a:xfrm flipH="1">
            <a:off x="2616604" y="3928017"/>
            <a:ext cx="1102902" cy="5975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403615" y="4114167"/>
            <a:ext cx="540000" cy="442800"/>
          </a:xfrm>
          <a:prstGeom prst="rect">
            <a:avLst/>
          </a:prstGeom>
        </p:spPr>
      </p:pic>
      <p:pic>
        <p:nvPicPr>
          <p:cNvPr id="8" name="图片 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573624" y="4121457"/>
            <a:ext cx="540000" cy="442800"/>
          </a:xfrm>
          <a:prstGeom prst="rect">
            <a:avLst/>
          </a:prstGeom>
        </p:spPr>
      </p:pic>
      <p:grpSp>
        <p:nvGrpSpPr>
          <p:cNvPr id="113" name="组合 112"/>
          <p:cNvGrpSpPr/>
          <p:nvPr/>
        </p:nvGrpSpPr>
        <p:grpSpPr>
          <a:xfrm>
            <a:off x="2421112" y="3660014"/>
            <a:ext cx="986119" cy="847244"/>
            <a:chOff x="2444243" y="3664363"/>
            <a:chExt cx="986119" cy="847244"/>
          </a:xfrm>
        </p:grpSpPr>
        <p:pic>
          <p:nvPicPr>
            <p:cNvPr id="11" name="图片 1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890362" y="3664363"/>
              <a:ext cx="540000" cy="442800"/>
            </a:xfrm>
            <a:prstGeom prst="rect">
              <a:avLst/>
            </a:prstGeom>
          </p:spPr>
        </p:pic>
        <p:pic>
          <p:nvPicPr>
            <p:cNvPr id="48" name="图片 4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685142" y="3857448"/>
              <a:ext cx="540000" cy="442800"/>
            </a:xfrm>
            <a:prstGeom prst="rect">
              <a:avLst/>
            </a:prstGeom>
          </p:spPr>
        </p:pic>
        <p:pic>
          <p:nvPicPr>
            <p:cNvPr id="13" name="图片 1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444243" y="4068807"/>
              <a:ext cx="540000" cy="442800"/>
            </a:xfrm>
            <a:prstGeom prst="rect">
              <a:avLst/>
            </a:prstGeom>
          </p:spPr>
        </p:pic>
      </p:grpSp>
      <p:cxnSp>
        <p:nvCxnSpPr>
          <p:cNvPr id="15" name="直接连接符 14"/>
          <p:cNvCxnSpPr>
            <a:stCxn id="47" idx="8"/>
            <a:endCxn id="6" idx="1"/>
          </p:cNvCxnSpPr>
          <p:nvPr/>
        </p:nvCxnSpPr>
        <p:spPr>
          <a:xfrm flipV="1">
            <a:off x="3719506" y="4335567"/>
            <a:ext cx="1684109" cy="50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 idx="3"/>
            <a:endCxn id="8" idx="1"/>
          </p:cNvCxnSpPr>
          <p:nvPr/>
        </p:nvCxnSpPr>
        <p:spPr>
          <a:xfrm>
            <a:off x="5943615" y="4335567"/>
            <a:ext cx="1630009" cy="729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8" idx="3"/>
            <a:endCxn id="5" idx="1"/>
          </p:cNvCxnSpPr>
          <p:nvPr/>
        </p:nvCxnSpPr>
        <p:spPr>
          <a:xfrm>
            <a:off x="8113624" y="4342857"/>
            <a:ext cx="619778" cy="23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3" name="图片 22" descr="故障链路.png"/>
          <p:cNvPicPr>
            <a:picLocks noChangeAspect="1"/>
          </p:cNvPicPr>
          <p:nvPr/>
        </p:nvPicPr>
        <p:blipFill>
          <a:blip r:embed="rId6" cstate="print"/>
          <a:stretch>
            <a:fillRect/>
          </a:stretch>
        </p:blipFill>
        <p:spPr>
          <a:xfrm>
            <a:off x="4721465" y="3571143"/>
            <a:ext cx="540000" cy="440216"/>
          </a:xfrm>
          <a:prstGeom prst="rect">
            <a:avLst/>
          </a:prstGeom>
        </p:spPr>
      </p:pic>
      <p:sp>
        <p:nvSpPr>
          <p:cNvPr id="28" name="椭圆 27"/>
          <p:cNvSpPr>
            <a:spLocks noChangeAspect="1"/>
          </p:cNvSpPr>
          <p:nvPr/>
        </p:nvSpPr>
        <p:spPr>
          <a:xfrm flipH="1" flipV="1">
            <a:off x="5335421" y="4288290"/>
            <a:ext cx="136388" cy="136388"/>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6" name="直接箭头连接符 35"/>
          <p:cNvCxnSpPr/>
          <p:nvPr/>
        </p:nvCxnSpPr>
        <p:spPr>
          <a:xfrm>
            <a:off x="4633245" y="4114167"/>
            <a:ext cx="742892" cy="0"/>
          </a:xfrm>
          <a:prstGeom prst="straightConnector1">
            <a:avLst/>
          </a:prstGeom>
          <a:ln w="28575">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5303532" y="3077167"/>
            <a:ext cx="499209" cy="368972"/>
            <a:chOff x="4554532" y="2876550"/>
            <a:chExt cx="362005" cy="273050"/>
          </a:xfrm>
        </p:grpSpPr>
        <p:sp>
          <p:nvSpPr>
            <p:cNvPr id="37" name="椭圆 36"/>
            <p:cNvSpPr/>
            <p:nvPr/>
          </p:nvSpPr>
          <p:spPr>
            <a:xfrm>
              <a:off x="4554532" y="2876550"/>
              <a:ext cx="289880" cy="273050"/>
            </a:xfrm>
            <a:prstGeom prst="ellips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a:xfrm>
              <a:off x="4554532" y="2892976"/>
              <a:ext cx="362005" cy="250540"/>
            </a:xfrm>
            <a:prstGeom prst="rect">
              <a:avLst/>
            </a:prstGeom>
            <a:noFill/>
          </p:spPr>
          <p:txBody>
            <a:bodyPr wrap="square" rtlCol="0">
              <a:spAutoFit/>
            </a:bodyPr>
            <a:lstStyle/>
            <a:p>
              <a:pPr fontAlgn="ctr"/>
              <a:r>
                <a:rPr lang="en-US" sz="1600" dirty="0" smtClean="0">
                  <a:solidFill>
                    <a:schemeClr val="bg1"/>
                  </a:solidFill>
                  <a:latin typeface="Huawei Sans" panose="020C0503030203020204" pitchFamily="34" charset="0"/>
                </a:rPr>
                <a:t>80</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0" name="直接连接符 39"/>
          <p:cNvCxnSpPr/>
          <p:nvPr/>
        </p:nvCxnSpPr>
        <p:spPr>
          <a:xfrm>
            <a:off x="5359921" y="3974632"/>
            <a:ext cx="28988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37" idx="4"/>
          </p:cNvCxnSpPr>
          <p:nvPr/>
        </p:nvCxnSpPr>
        <p:spPr>
          <a:xfrm>
            <a:off x="5503406" y="3446143"/>
            <a:ext cx="0" cy="53573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4042472" y="4479688"/>
            <a:ext cx="464944"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50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a:xfrm>
            <a:off x="3850536" y="4831357"/>
            <a:ext cx="656880"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a:xfrm>
            <a:off x="3651838" y="5172742"/>
            <a:ext cx="854635"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直接箭头连接符 52"/>
          <p:cNvCxnSpPr/>
          <p:nvPr/>
        </p:nvCxnSpPr>
        <p:spPr>
          <a:xfrm>
            <a:off x="4585020" y="4586605"/>
            <a:ext cx="526656" cy="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a:off x="4585020" y="4910814"/>
            <a:ext cx="526656" cy="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a:xfrm>
            <a:off x="4585020" y="5273358"/>
            <a:ext cx="519544" cy="0"/>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a:xfrm>
            <a:off x="5283529" y="4499973"/>
            <a:ext cx="763351"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a:xfrm>
            <a:off x="7500517" y="4507258"/>
            <a:ext cx="769763" cy="307777"/>
          </a:xfrm>
          <a:prstGeom prst="rect">
            <a:avLst/>
          </a:prstGeom>
          <a:noFill/>
        </p:spPr>
        <p:txBody>
          <a:bodyPr wrap="none" rtlCol="0">
            <a:spAutoFit/>
          </a:bodyPr>
          <a:lstStyle/>
          <a:p>
            <a:pPr fontAlgn="ctr"/>
            <a:r>
              <a:rPr lang="en-US" sz="1400" b="1" dirty="0" smtClean="0">
                <a:latin typeface="Huawei Sans" panose="020C0503030203020204" pitchFamily="34" charset="0"/>
              </a:rPr>
              <a:t>Router</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5" name="组合 114"/>
          <p:cNvGrpSpPr/>
          <p:nvPr/>
        </p:nvGrpSpPr>
        <p:grpSpPr>
          <a:xfrm>
            <a:off x="8733402" y="4047834"/>
            <a:ext cx="940461" cy="590523"/>
            <a:chOff x="7106856" y="3199960"/>
            <a:chExt cx="940461" cy="590523"/>
          </a:xfrm>
        </p:grpSpPr>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06856" y="3199960"/>
              <a:ext cx="940461" cy="590523"/>
            </a:xfrm>
            <a:prstGeom prst="rect">
              <a:avLst/>
            </a:prstGeom>
          </p:spPr>
        </p:pic>
        <p:sp>
          <p:nvSpPr>
            <p:cNvPr id="75" name="文本框 74"/>
            <p:cNvSpPr txBox="1"/>
            <p:nvPr/>
          </p:nvSpPr>
          <p:spPr>
            <a:xfrm>
              <a:off x="7186999" y="3358893"/>
              <a:ext cx="832279" cy="307777"/>
            </a:xfrm>
            <a:prstGeom prst="rect">
              <a:avLst/>
            </a:prstGeom>
            <a:noFill/>
          </p:spPr>
          <p:txBody>
            <a:bodyPr wrap="none" rtlCol="0">
              <a:spAutoFit/>
            </a:bodyPr>
            <a:lstStyle/>
            <a:p>
              <a:pPr fontAlgn="ctr"/>
              <a:r>
                <a:rPr lang="en-US" sz="1400" dirty="0" smtClean="0">
                  <a:latin typeface="Huawei Sans" panose="020C0503030203020204" pitchFamily="34" charset="0"/>
                </a:rPr>
                <a:t>Internet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 name="文本框 1"/>
          <p:cNvSpPr txBox="1"/>
          <p:nvPr/>
        </p:nvSpPr>
        <p:spPr>
          <a:xfrm>
            <a:off x="5701654" y="3089766"/>
            <a:ext cx="1106393"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Threshold</a:t>
            </a:r>
            <a:endParaRPr lang="en-US" sz="1600" dirty="0">
              <a:latin typeface="Huawei Sans" panose="020C0503030203020204" pitchFamily="34" charset="0"/>
            </a:endParaRPr>
          </a:p>
        </p:txBody>
      </p:sp>
    </p:spTree>
    <p:extLst>
      <p:ext uri="{BB962C8B-B14F-4D97-AF65-F5344CB8AC3E}">
        <p14:creationId xmlns:p14="http://schemas.microsoft.com/office/powerpoint/2010/main" val="226341233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圆角矩形 109"/>
          <p:cNvSpPr/>
          <p:nvPr/>
        </p:nvSpPr>
        <p:spPr>
          <a:xfrm>
            <a:off x="7499772" y="4273100"/>
            <a:ext cx="1686992" cy="138385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a:xfrm>
            <a:off x="2946137" y="4273100"/>
            <a:ext cx="1777356" cy="1383851"/>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p:nvPr/>
        </p:nvSpPr>
        <p:spPr>
          <a:xfrm>
            <a:off x="5875648" y="2166593"/>
            <a:ext cx="440703" cy="41909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占位符 3"/>
          <p:cNvSpPr>
            <a:spLocks noGrp="1"/>
          </p:cNvSpPr>
          <p:nvPr>
            <p:ph type="body" sz="quarter" idx="10"/>
          </p:nvPr>
        </p:nvSpPr>
        <p:spPr/>
        <p:txBody>
          <a:bodyPr/>
          <a:lstStyle/>
          <a:p>
            <a:pPr marL="0" indent="0" algn="l" fontAlgn="ctr">
              <a:buNone/>
            </a:pPr>
            <a:r>
              <a:rPr lang="en-US" sz="1600" dirty="0" smtClean="0">
                <a:latin typeface="Huawei Sans" panose="020C0503030203020204" pitchFamily="34" charset="0"/>
              </a:rPr>
              <a:t>In the VLAN view, the device can rate-limit broadcast packets by the bit rate. The device monitors the rate of broadcast packets in the same VLAN and compares the rate with the threshold. When the traffic rate in the VLAN reaches the threshold, the device discards excess traffic.</a:t>
            </a:r>
            <a:endParaRPr lang="en-US" altLang="zh-CN" sz="16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a:xfrm>
            <a:off x="1594799" y="410400"/>
            <a:ext cx="10301925" cy="640800"/>
          </a:xfrm>
        </p:spPr>
        <p:txBody>
          <a:bodyPr/>
          <a:lstStyle/>
          <a:p>
            <a:pPr fontAlgn="ctr"/>
            <a:r>
              <a:rPr lang="en-US" dirty="0" smtClean="0">
                <a:latin typeface="Huawei Sans" panose="020C0503030203020204" pitchFamily="34" charset="0"/>
              </a:rPr>
              <a:t>Working Mechanism of Traffic Suppression (2)</a:t>
            </a:r>
            <a:endParaRPr lang="en-US" altLang="zh-CN" dirty="0">
              <a:latin typeface="Huawei Sans" panose="020C0503030203020204" pitchFamily="34" charset="0"/>
              <a:sym typeface="Huawei Sans" panose="020C0503030203020204" pitchFamily="34" charset="0"/>
            </a:endParaRPr>
          </a:p>
        </p:txBody>
      </p:sp>
      <p:pic>
        <p:nvPicPr>
          <p:cNvPr id="15" name="图片 14" descr="故障链路.png"/>
          <p:cNvPicPr>
            <a:picLocks noChangeAspect="1"/>
          </p:cNvPicPr>
          <p:nvPr/>
        </p:nvPicPr>
        <p:blipFill>
          <a:blip r:embed="rId3" cstate="print"/>
          <a:stretch>
            <a:fillRect/>
          </a:stretch>
        </p:blipFill>
        <p:spPr>
          <a:xfrm>
            <a:off x="5358761" y="2685846"/>
            <a:ext cx="540000" cy="440216"/>
          </a:xfrm>
          <a:prstGeom prst="rect">
            <a:avLst/>
          </a:prstGeom>
        </p:spPr>
      </p:pic>
      <p:sp>
        <p:nvSpPr>
          <p:cNvPr id="53" name="文本框 52"/>
          <p:cNvSpPr txBox="1"/>
          <p:nvPr/>
        </p:nvSpPr>
        <p:spPr>
          <a:xfrm>
            <a:off x="5887418" y="2206865"/>
            <a:ext cx="499209" cy="338554"/>
          </a:xfrm>
          <a:prstGeom prst="rect">
            <a:avLst/>
          </a:prstGeom>
          <a:noFill/>
          <a:ln>
            <a:noFill/>
          </a:ln>
        </p:spPr>
        <p:txBody>
          <a:bodyPr wrap="square" rtlCol="0">
            <a:spAutoFit/>
          </a:bodyPr>
          <a:lstStyle/>
          <a:p>
            <a:pPr fontAlgn="ctr"/>
            <a:r>
              <a:rPr lang="en-US" sz="1600" dirty="0" smtClean="0">
                <a:solidFill>
                  <a:schemeClr val="bg1"/>
                </a:solidFill>
                <a:latin typeface="Huawei Sans" panose="020C0503030203020204" pitchFamily="34" charset="0"/>
              </a:rPr>
              <a:t>80</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连接符 53"/>
          <p:cNvCxnSpPr/>
          <p:nvPr/>
        </p:nvCxnSpPr>
        <p:spPr>
          <a:xfrm>
            <a:off x="5952515" y="3114180"/>
            <a:ext cx="28988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6096000" y="2585691"/>
            <a:ext cx="0" cy="53573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a:xfrm>
            <a:off x="10578606" y="5819286"/>
            <a:ext cx="1318118" cy="461665"/>
          </a:xfrm>
          <a:prstGeom prst="rect">
            <a:avLst/>
          </a:prstGeom>
          <a:noFill/>
        </p:spPr>
        <p:txBody>
          <a:bodyPr wrap="square" rtlCol="0">
            <a:spAutoFit/>
          </a:bodyPr>
          <a:lstStyle/>
          <a:p>
            <a:pPr fontAlgn="ctr"/>
            <a:r>
              <a:rPr lang="en-US" sz="1200" dirty="0" smtClean="0">
                <a:latin typeface="Huawei Sans" panose="020C0503030203020204" pitchFamily="34" charset="0"/>
              </a:rPr>
              <a:t>Broadcast packets/Rate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p:cNvSpPr/>
          <p:nvPr/>
        </p:nvSpPr>
        <p:spPr>
          <a:xfrm>
            <a:off x="10029217" y="5953611"/>
            <a:ext cx="464944"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xx</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a:xfrm>
            <a:off x="6262587" y="2198143"/>
            <a:ext cx="1106393"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Threshold</a:t>
            </a:r>
            <a:endParaRPr lang="en-US" sz="1600" dirty="0">
              <a:latin typeface="Huawei Sans" panose="020C0503030203020204" pitchFamily="34" charset="0"/>
            </a:endParaRPr>
          </a:p>
        </p:txBody>
      </p:sp>
      <p:grpSp>
        <p:nvGrpSpPr>
          <p:cNvPr id="59" name="组合 58"/>
          <p:cNvGrpSpPr/>
          <p:nvPr/>
        </p:nvGrpSpPr>
        <p:grpSpPr>
          <a:xfrm rot="20095020">
            <a:off x="4005466" y="2526452"/>
            <a:ext cx="928987" cy="428777"/>
            <a:chOff x="2757553" y="4492419"/>
            <a:chExt cx="928987" cy="428777"/>
          </a:xfrm>
        </p:grpSpPr>
        <p:sp>
          <p:nvSpPr>
            <p:cNvPr id="33" name="文本框 32"/>
            <p:cNvSpPr txBox="1"/>
            <p:nvPr/>
          </p:nvSpPr>
          <p:spPr>
            <a:xfrm>
              <a:off x="2757553" y="4492419"/>
              <a:ext cx="928987" cy="428777"/>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smtClean="0">
                  <a:latin typeface="Huawei Sans" panose="020C0503030203020204" pitchFamily="34" charset="0"/>
                </a:rPr>
                <a:t>VLAN 10</a:t>
              </a:r>
            </a:p>
            <a:p>
              <a:pPr fontAlgn="ctr"/>
              <a:endParaRPr lang="en-US" altLang="zh-CN" sz="1400" dirty="0">
                <a:latin typeface="Huawei Sans" panose="020C0503030203020204" pitchFamily="34" charset="0"/>
                <a:sym typeface="Huawei Sans" panose="020C0503030203020204" pitchFamily="34" charset="0"/>
              </a:endParaRPr>
            </a:p>
          </p:txBody>
        </p:sp>
        <p:sp>
          <p:nvSpPr>
            <p:cNvPr id="79" name="矩形 78"/>
            <p:cNvSpPr/>
            <p:nvPr/>
          </p:nvSpPr>
          <p:spPr>
            <a:xfrm>
              <a:off x="3022504" y="4693132"/>
              <a:ext cx="464944"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50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0" name="组合 59"/>
          <p:cNvGrpSpPr/>
          <p:nvPr/>
        </p:nvGrpSpPr>
        <p:grpSpPr>
          <a:xfrm rot="20080033">
            <a:off x="3969898" y="3077939"/>
            <a:ext cx="928987" cy="428777"/>
            <a:chOff x="2751930" y="5066611"/>
            <a:chExt cx="928987" cy="428777"/>
          </a:xfrm>
        </p:grpSpPr>
        <p:sp>
          <p:nvSpPr>
            <p:cNvPr id="34" name="文本框 33"/>
            <p:cNvSpPr txBox="1"/>
            <p:nvPr/>
          </p:nvSpPr>
          <p:spPr>
            <a:xfrm>
              <a:off x="2751930" y="5066611"/>
              <a:ext cx="928987" cy="428777"/>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smtClean="0">
                  <a:latin typeface="Huawei Sans" panose="020C0503030203020204" pitchFamily="34" charset="0"/>
                </a:rPr>
                <a:t>VLAN 20</a:t>
              </a:r>
            </a:p>
            <a:p>
              <a:pPr fontAlgn="ctr"/>
              <a:endParaRPr lang="en-US" altLang="zh-CN" sz="1400" dirty="0">
                <a:latin typeface="Huawei Sans" panose="020C0503030203020204" pitchFamily="34" charset="0"/>
                <a:sym typeface="Huawei Sans" panose="020C0503030203020204" pitchFamily="34" charset="0"/>
              </a:endParaRPr>
            </a:p>
          </p:txBody>
        </p:sp>
        <p:sp>
          <p:nvSpPr>
            <p:cNvPr id="81" name="矩形 80"/>
            <p:cNvSpPr/>
            <p:nvPr/>
          </p:nvSpPr>
          <p:spPr>
            <a:xfrm>
              <a:off x="2905518" y="5269551"/>
              <a:ext cx="656880"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2" name="组合 61"/>
          <p:cNvGrpSpPr/>
          <p:nvPr/>
        </p:nvGrpSpPr>
        <p:grpSpPr>
          <a:xfrm rot="20010222">
            <a:off x="3967889" y="3629234"/>
            <a:ext cx="928987" cy="428777"/>
            <a:chOff x="2751930" y="5675596"/>
            <a:chExt cx="928987" cy="428777"/>
          </a:xfrm>
        </p:grpSpPr>
        <p:sp>
          <p:nvSpPr>
            <p:cNvPr id="35" name="文本框 34"/>
            <p:cNvSpPr txBox="1"/>
            <p:nvPr/>
          </p:nvSpPr>
          <p:spPr>
            <a:xfrm>
              <a:off x="2751930" y="5675596"/>
              <a:ext cx="928987" cy="428777"/>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smtClean="0">
                  <a:latin typeface="Huawei Sans" panose="020C0503030203020204" pitchFamily="34" charset="0"/>
                </a:rPr>
                <a:t>VLAN 30</a:t>
              </a:r>
            </a:p>
            <a:p>
              <a:pPr fontAlgn="ctr"/>
              <a:endParaRPr lang="en-US" altLang="zh-CN" sz="1400" dirty="0">
                <a:latin typeface="Huawei Sans" panose="020C0503030203020204" pitchFamily="34" charset="0"/>
                <a:sym typeface="Huawei Sans" panose="020C0503030203020204" pitchFamily="34" charset="0"/>
              </a:endParaRPr>
            </a:p>
          </p:txBody>
        </p:sp>
        <p:sp>
          <p:nvSpPr>
            <p:cNvPr id="105" name="矩形 104"/>
            <p:cNvSpPr/>
            <p:nvPr/>
          </p:nvSpPr>
          <p:spPr>
            <a:xfrm>
              <a:off x="2838493" y="5877741"/>
              <a:ext cx="722683"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100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7" name="文本框 16"/>
          <p:cNvSpPr txBox="1"/>
          <p:nvPr/>
        </p:nvSpPr>
        <p:spPr>
          <a:xfrm>
            <a:off x="6316351" y="3164531"/>
            <a:ext cx="867545"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2" name="组合 51"/>
          <p:cNvGrpSpPr/>
          <p:nvPr/>
        </p:nvGrpSpPr>
        <p:grpSpPr>
          <a:xfrm rot="1591994">
            <a:off x="7306635" y="2531198"/>
            <a:ext cx="908112" cy="446958"/>
            <a:chOff x="8785533" y="4833457"/>
            <a:chExt cx="908112" cy="446958"/>
          </a:xfrm>
        </p:grpSpPr>
        <p:sp>
          <p:nvSpPr>
            <p:cNvPr id="87" name="文本框 86"/>
            <p:cNvSpPr txBox="1"/>
            <p:nvPr/>
          </p:nvSpPr>
          <p:spPr>
            <a:xfrm>
              <a:off x="8785533" y="4833457"/>
              <a:ext cx="908112" cy="446958"/>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smtClean="0">
                  <a:latin typeface="Huawei Sans" panose="020C0503030203020204" pitchFamily="34" charset="0"/>
                </a:rPr>
                <a:t>VLAN 10</a:t>
              </a:r>
            </a:p>
            <a:p>
              <a:pPr fontAlgn="ctr"/>
              <a:endParaRPr lang="en-US" altLang="zh-CN" sz="1400" dirty="0">
                <a:latin typeface="Huawei Sans" panose="020C0503030203020204" pitchFamily="34" charset="0"/>
                <a:sym typeface="Huawei Sans" panose="020C0503030203020204" pitchFamily="34" charset="0"/>
              </a:endParaRPr>
            </a:p>
          </p:txBody>
        </p:sp>
        <p:sp>
          <p:nvSpPr>
            <p:cNvPr id="80" name="矩形 79"/>
            <p:cNvSpPr/>
            <p:nvPr/>
          </p:nvSpPr>
          <p:spPr>
            <a:xfrm>
              <a:off x="9007117" y="5045407"/>
              <a:ext cx="464944"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50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7" name="组合 56"/>
          <p:cNvGrpSpPr/>
          <p:nvPr/>
        </p:nvGrpSpPr>
        <p:grpSpPr>
          <a:xfrm rot="1237361">
            <a:off x="7289345" y="3083053"/>
            <a:ext cx="908112" cy="446958"/>
            <a:chOff x="7209096" y="4252476"/>
            <a:chExt cx="908112" cy="446958"/>
          </a:xfrm>
        </p:grpSpPr>
        <p:sp>
          <p:nvSpPr>
            <p:cNvPr id="90" name="文本框 89"/>
            <p:cNvSpPr txBox="1"/>
            <p:nvPr/>
          </p:nvSpPr>
          <p:spPr>
            <a:xfrm rot="330108">
              <a:off x="7209096" y="4252476"/>
              <a:ext cx="908112" cy="446958"/>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smtClean="0">
                  <a:latin typeface="Huawei Sans" panose="020C0503030203020204" pitchFamily="34" charset="0"/>
                </a:rPr>
                <a:t>VLAN 20</a:t>
              </a:r>
            </a:p>
            <a:p>
              <a:pPr fontAlgn="ctr"/>
              <a:endParaRPr lang="en-US" altLang="zh-CN" sz="1400" dirty="0">
                <a:latin typeface="Huawei Sans" panose="020C0503030203020204" pitchFamily="34" charset="0"/>
                <a:sym typeface="Huawei Sans" panose="020C0503030203020204" pitchFamily="34" charset="0"/>
              </a:endParaRPr>
            </a:p>
          </p:txBody>
        </p:sp>
        <p:sp>
          <p:nvSpPr>
            <p:cNvPr id="104" name="矩形 103"/>
            <p:cNvSpPr/>
            <p:nvPr/>
          </p:nvSpPr>
          <p:spPr>
            <a:xfrm rot="337466">
              <a:off x="7341793" y="4468980"/>
              <a:ext cx="656880"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8" name="组合 57"/>
          <p:cNvGrpSpPr/>
          <p:nvPr/>
        </p:nvGrpSpPr>
        <p:grpSpPr>
          <a:xfrm rot="1546636">
            <a:off x="7222743" y="3600788"/>
            <a:ext cx="908112" cy="446958"/>
            <a:chOff x="11087045" y="4843638"/>
            <a:chExt cx="908112" cy="446958"/>
          </a:xfrm>
        </p:grpSpPr>
        <p:sp>
          <p:nvSpPr>
            <p:cNvPr id="93" name="文本框 92"/>
            <p:cNvSpPr txBox="1"/>
            <p:nvPr/>
          </p:nvSpPr>
          <p:spPr>
            <a:xfrm>
              <a:off x="11087045" y="4843638"/>
              <a:ext cx="908112" cy="446958"/>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smtClean="0">
                  <a:latin typeface="Huawei Sans" panose="020C0503030203020204" pitchFamily="34" charset="0"/>
                </a:rPr>
                <a:t>VLAN 30</a:t>
              </a:r>
            </a:p>
            <a:p>
              <a:pPr fontAlgn="ctr"/>
              <a:endParaRPr lang="en-US" altLang="zh-CN" sz="1400" dirty="0">
                <a:latin typeface="Huawei Sans" panose="020C0503030203020204" pitchFamily="34" charset="0"/>
                <a:sym typeface="Huawei Sans" panose="020C0503030203020204" pitchFamily="34" charset="0"/>
              </a:endParaRPr>
            </a:p>
          </p:txBody>
        </p:sp>
        <p:sp>
          <p:nvSpPr>
            <p:cNvPr id="106" name="矩形 105"/>
            <p:cNvSpPr/>
            <p:nvPr/>
          </p:nvSpPr>
          <p:spPr>
            <a:xfrm>
              <a:off x="11234981" y="5083750"/>
              <a:ext cx="652124" cy="17417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107" name="图片 10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841259" y="4423595"/>
            <a:ext cx="540000" cy="442800"/>
          </a:xfrm>
          <a:prstGeom prst="rect">
            <a:avLst/>
          </a:prstGeom>
        </p:spPr>
      </p:pic>
      <p:pic>
        <p:nvPicPr>
          <p:cNvPr id="108" name="图片 10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777109" y="4421963"/>
            <a:ext cx="540000" cy="442800"/>
          </a:xfrm>
          <a:prstGeom prst="rect">
            <a:avLst/>
          </a:prstGeom>
        </p:spPr>
      </p:pic>
      <p:cxnSp>
        <p:nvCxnSpPr>
          <p:cNvPr id="64" name="直接连接符 63"/>
          <p:cNvCxnSpPr>
            <a:endCxn id="107" idx="0"/>
          </p:cNvCxnSpPr>
          <p:nvPr/>
        </p:nvCxnSpPr>
        <p:spPr>
          <a:xfrm flipH="1">
            <a:off x="4111259" y="3469297"/>
            <a:ext cx="1954669" cy="9542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endCxn id="108" idx="0"/>
          </p:cNvCxnSpPr>
          <p:nvPr/>
        </p:nvCxnSpPr>
        <p:spPr>
          <a:xfrm>
            <a:off x="6096000" y="3430665"/>
            <a:ext cx="1951109" cy="9912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814179" y="3209265"/>
            <a:ext cx="540000" cy="442800"/>
          </a:xfrm>
          <a:prstGeom prst="rect">
            <a:avLst/>
          </a:prstGeom>
        </p:spPr>
      </p:pic>
      <p:sp>
        <p:nvSpPr>
          <p:cNvPr id="121" name="文本框 120"/>
          <p:cNvSpPr txBox="1"/>
          <p:nvPr/>
        </p:nvSpPr>
        <p:spPr>
          <a:xfrm>
            <a:off x="3623746" y="4825954"/>
            <a:ext cx="1005403" cy="830997"/>
          </a:xfrm>
          <a:prstGeom prst="rect">
            <a:avLst/>
          </a:prstGeom>
          <a:noFill/>
        </p:spPr>
        <p:txBody>
          <a:bodyPr wrap="none" rtlCol="0">
            <a:spAutoFit/>
          </a:bodyPr>
          <a:lstStyle/>
          <a:p>
            <a:pPr fontAlgn="ctr"/>
            <a:r>
              <a:rPr lang="en-US" sz="1600" dirty="0" smtClean="0">
                <a:latin typeface="Huawei Sans" panose="020C0503030203020204" pitchFamily="34" charset="0"/>
              </a:rPr>
              <a:t>VLAN 10</a:t>
            </a:r>
          </a:p>
          <a:p>
            <a:pPr fontAlgn="ctr"/>
            <a:r>
              <a:rPr lang="en-US" sz="1600" dirty="0" smtClean="0">
                <a:latin typeface="Huawei Sans" panose="020C0503030203020204" pitchFamily="34" charset="0"/>
              </a:rPr>
              <a:t>VLAN 20</a:t>
            </a:r>
          </a:p>
          <a:p>
            <a:pPr fontAlgn="ctr"/>
            <a:r>
              <a:rPr lang="en-US" sz="1600" dirty="0" smtClean="0">
                <a:latin typeface="Huawei Sans" panose="020C0503030203020204" pitchFamily="34" charset="0"/>
              </a:rPr>
              <a:t>VLAN 30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p:cNvSpPr txBox="1"/>
          <p:nvPr/>
        </p:nvSpPr>
        <p:spPr>
          <a:xfrm>
            <a:off x="7601264" y="4825954"/>
            <a:ext cx="1005403" cy="830997"/>
          </a:xfrm>
          <a:prstGeom prst="rect">
            <a:avLst/>
          </a:prstGeom>
          <a:noFill/>
        </p:spPr>
        <p:txBody>
          <a:bodyPr wrap="none" rtlCol="0">
            <a:spAutoFit/>
          </a:bodyPr>
          <a:lstStyle/>
          <a:p>
            <a:pPr fontAlgn="ctr"/>
            <a:r>
              <a:rPr lang="en-US" sz="1600" dirty="0" smtClean="0">
                <a:latin typeface="Huawei Sans" panose="020C0503030203020204" pitchFamily="34" charset="0"/>
              </a:rPr>
              <a:t>VLAN 10</a:t>
            </a:r>
          </a:p>
          <a:p>
            <a:pPr fontAlgn="ctr"/>
            <a:r>
              <a:rPr lang="en-US" sz="1600" dirty="0" smtClean="0">
                <a:latin typeface="Huawei Sans" panose="020C0503030203020204" pitchFamily="34" charset="0"/>
              </a:rPr>
              <a:t>VLAN 20</a:t>
            </a:r>
          </a:p>
          <a:p>
            <a:pPr fontAlgn="ctr"/>
            <a:r>
              <a:rPr lang="en-US" sz="1600" dirty="0" smtClean="0">
                <a:latin typeface="Huawei Sans" panose="020C0503030203020204" pitchFamily="34" charset="0"/>
              </a:rPr>
              <a:t>VLAN 30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4" name="直接箭头连接符 123"/>
          <p:cNvCxnSpPr/>
          <p:nvPr/>
        </p:nvCxnSpPr>
        <p:spPr>
          <a:xfrm flipV="1">
            <a:off x="4945950" y="3824267"/>
            <a:ext cx="769050" cy="448833"/>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直接箭头连接符 125"/>
          <p:cNvCxnSpPr/>
          <p:nvPr/>
        </p:nvCxnSpPr>
        <p:spPr>
          <a:xfrm>
            <a:off x="6508057" y="3843622"/>
            <a:ext cx="779873" cy="429478"/>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8" name="文本框 127"/>
          <p:cNvSpPr txBox="1"/>
          <p:nvPr/>
        </p:nvSpPr>
        <p:spPr>
          <a:xfrm>
            <a:off x="2946136" y="4468474"/>
            <a:ext cx="867545"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a:xfrm>
            <a:off x="8319219" y="4484801"/>
            <a:ext cx="867545"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36098022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占位符 26"/>
          <p:cNvSpPr>
            <a:spLocks noGrp="1"/>
          </p:cNvSpPr>
          <p:nvPr>
            <p:ph type="body" sz="quarter" idx="10"/>
          </p:nvPr>
        </p:nvSpPr>
        <p:spPr/>
        <p:txBody>
          <a:bodyPr/>
          <a:lstStyle/>
          <a:p>
            <a:pPr marL="0" indent="0" algn="l" fontAlgn="ctr">
              <a:buNone/>
            </a:pPr>
            <a:r>
              <a:rPr lang="en-US" sz="1800" dirty="0" smtClean="0">
                <a:latin typeface="Huawei Sans" panose="020C0503030203020204" pitchFamily="34" charset="0"/>
              </a:rPr>
              <a:t>Traffic suppression limits the rate at which packets are sent by taking different measures for different types of packets. It involves the following situations:</a:t>
            </a:r>
            <a:endParaRPr lang="en-US" altLang="zh-CN" sz="1800" dirty="0" smtClean="0">
              <a:latin typeface="Huawei Sans" panose="020C0503030203020204" pitchFamily="34" charset="0"/>
              <a:sym typeface="Huawei Sans" panose="020C0503030203020204" pitchFamily="34" charset="0"/>
            </a:endParaRPr>
          </a:p>
          <a:p>
            <a:pPr marL="302400" lvl="1" indent="-302400" fontAlgn="ctr">
              <a:buFont typeface="+mj-lt"/>
              <a:buAutoNum type="arabicPeriod"/>
            </a:pPr>
            <a:r>
              <a:rPr lang="en-US" sz="1400" dirty="0" smtClean="0">
                <a:latin typeface="Huawei Sans" panose="020C0503030203020204" pitchFamily="34" charset="0"/>
              </a:rPr>
              <a:t>In the inbound direction of a switch interface, for example, in the inbound direction of GE0/0/1 on SW1, traffic suppression can be used to limit the rate at which any packet is sent.</a:t>
            </a:r>
            <a:endParaRPr lang="en-US" altLang="zh-CN" sz="1400" dirty="0" smtClean="0">
              <a:latin typeface="Huawei Sans" panose="020C0503030203020204" pitchFamily="34" charset="0"/>
              <a:sym typeface="Huawei Sans" panose="020C0503030203020204" pitchFamily="34" charset="0"/>
            </a:endParaRPr>
          </a:p>
          <a:p>
            <a:pPr marL="302400" lvl="1" indent="-302400" fontAlgn="ctr">
              <a:buFont typeface="+mj-lt"/>
              <a:buAutoNum type="arabicPeriod"/>
            </a:pPr>
            <a:r>
              <a:rPr lang="en-US" sz="1400" dirty="0" smtClean="0">
                <a:latin typeface="Huawei Sans" panose="020C0503030203020204" pitchFamily="34" charset="0"/>
              </a:rPr>
              <a:t>In the outbound direction of a switch interface, for example, in the outbound direction of GE0/0/1 on SW1, traffic suppression can be used to block broadcast, unknown multicast, and unknown unicast packets.</a:t>
            </a:r>
            <a:endParaRPr lang="en-US" altLang="zh-CN" sz="1400" dirty="0" smtClean="0">
              <a:latin typeface="Huawei Sans" panose="020C0503030203020204" pitchFamily="34" charset="0"/>
              <a:sym typeface="Huawei Sans" panose="020C0503030203020204" pitchFamily="34" charset="0"/>
            </a:endParaRPr>
          </a:p>
          <a:p>
            <a:pPr marL="302400" lvl="1" indent="-302400" fontAlgn="ctr">
              <a:buFont typeface="+mj-lt"/>
              <a:buAutoNum type="arabicPeriod"/>
            </a:pPr>
            <a:r>
              <a:rPr lang="en-US" sz="1400" dirty="0" smtClean="0">
                <a:latin typeface="Huawei Sans" panose="020C0503030203020204" pitchFamily="34" charset="0"/>
              </a:rPr>
              <a:t>In the VLAN view of the switch, configure traffic suppression in a VLAN to limit the number of broadcast packets in the VLAN.</a:t>
            </a:r>
          </a:p>
          <a:p>
            <a:pPr marL="745939" lvl="1" indent="-342900" fontAlgn="ctr">
              <a:buFont typeface="+mj-lt"/>
              <a:buAutoNum type="arabicPeriod"/>
            </a:pPr>
            <a:endParaRPr lang="en-US" altLang="zh-CN" sz="1400" dirty="0" smtClean="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Application of Traffic Suppression</a:t>
            </a:r>
            <a:endParaRPr lang="en-US" altLang="zh-CN" dirty="0">
              <a:latin typeface="Huawei Sans" panose="020C0503030203020204" pitchFamily="34" charset="0"/>
              <a:sym typeface="Huawei Sans" panose="020C0503030203020204" pitchFamily="34" charset="0"/>
            </a:endParaRPr>
          </a:p>
        </p:txBody>
      </p:sp>
      <p:grpSp>
        <p:nvGrpSpPr>
          <p:cNvPr id="9" name="组合 8"/>
          <p:cNvGrpSpPr/>
          <p:nvPr/>
        </p:nvGrpSpPr>
        <p:grpSpPr>
          <a:xfrm>
            <a:off x="2181680" y="4164425"/>
            <a:ext cx="7385175" cy="1008853"/>
            <a:chOff x="1641282" y="2198230"/>
            <a:chExt cx="7385175" cy="1008853"/>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1282" y="2209879"/>
              <a:ext cx="1530023" cy="960714"/>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96434" y="2198230"/>
              <a:ext cx="1530023" cy="960714"/>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87152" y="2457187"/>
              <a:ext cx="540000" cy="442800"/>
            </a:xfrm>
            <a:prstGeom prst="rect">
              <a:avLst/>
            </a:prstGeom>
          </p:spPr>
        </p:pic>
        <p:pic>
          <p:nvPicPr>
            <p:cNvPr id="10" name="图片 9" descr="通用交换机.png"/>
            <p:cNvPicPr>
              <a:picLocks noChangeAspect="1"/>
            </p:cNvPicPr>
            <p:nvPr/>
          </p:nvPicPr>
          <p:blipFill>
            <a:blip r:embed="rId5" cstate="print"/>
            <a:stretch>
              <a:fillRect/>
            </a:stretch>
          </p:blipFill>
          <p:spPr>
            <a:xfrm>
              <a:off x="4387467" y="2457187"/>
              <a:ext cx="540000" cy="441818"/>
            </a:xfrm>
            <a:prstGeom prst="rect">
              <a:avLst/>
            </a:prstGeom>
          </p:spPr>
        </p:pic>
        <p:cxnSp>
          <p:nvCxnSpPr>
            <p:cNvPr id="12" name="直接连接符 11"/>
            <p:cNvCxnSpPr/>
            <p:nvPr/>
          </p:nvCxnSpPr>
          <p:spPr>
            <a:xfrm>
              <a:off x="3171305" y="2690236"/>
              <a:ext cx="121616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3"/>
              <a:endCxn id="7" idx="1"/>
            </p:cNvCxnSpPr>
            <p:nvPr/>
          </p:nvCxnSpPr>
          <p:spPr>
            <a:xfrm>
              <a:off x="4927467" y="2678096"/>
              <a:ext cx="1159685"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7" idx="3"/>
              <a:endCxn id="6" idx="1"/>
            </p:cNvCxnSpPr>
            <p:nvPr/>
          </p:nvCxnSpPr>
          <p:spPr>
            <a:xfrm>
              <a:off x="6627152" y="2678587"/>
              <a:ext cx="86928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698508" y="2397848"/>
              <a:ext cx="1391665" cy="584775"/>
            </a:xfrm>
            <a:prstGeom prst="rect">
              <a:avLst/>
            </a:prstGeom>
            <a:noFill/>
            <a:ln>
              <a:noFill/>
            </a:ln>
          </p:spPr>
          <p:txBody>
            <a:bodyPr wrap="square" rtlCol="0">
              <a:spAutoFit/>
            </a:bodyPr>
            <a:lstStyle/>
            <a:p>
              <a:pPr algn="ctr" fontAlgn="ctr"/>
              <a:r>
                <a:rPr lang="en-US" sz="1600" dirty="0" smtClean="0">
                  <a:latin typeface="Huawei Sans" panose="020C0503030203020204" pitchFamily="34" charset="0"/>
                </a:rPr>
                <a:t>Layer 2 network</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7694349" y="2397848"/>
              <a:ext cx="1134191" cy="584775"/>
            </a:xfrm>
            <a:prstGeom prst="rect">
              <a:avLst/>
            </a:prstGeom>
            <a:noFill/>
            <a:ln>
              <a:noFill/>
            </a:ln>
          </p:spPr>
          <p:txBody>
            <a:bodyPr wrap="square" rtlCol="0">
              <a:spAutoFit/>
            </a:bodyPr>
            <a:lstStyle/>
            <a:p>
              <a:pPr algn="ctr" fontAlgn="ctr"/>
              <a:r>
                <a:rPr lang="en-US" sz="1600" dirty="0" smtClean="0">
                  <a:latin typeface="Huawei Sans" panose="020C0503030203020204" pitchFamily="34" charset="0"/>
                </a:rPr>
                <a:t>Layer 3 network</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a:xfrm>
              <a:off x="4362605" y="2868529"/>
              <a:ext cx="607859"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SW1</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a:xfrm>
              <a:off x="5968377" y="2868420"/>
              <a:ext cx="809837"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Router</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3581155" y="2375784"/>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7475582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b="1" dirty="0" smtClean="0">
                <a:latin typeface="Huawei Sans" panose="020C0503030203020204" pitchFamily="34" charset="0"/>
              </a:rPr>
              <a:t>Port Isolation</a:t>
            </a:r>
            <a:endParaRPr lang="en-US" altLang="zh-CN" b="1" dirty="0" smtClean="0">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MAC Address Table Security</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Port Security</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MAC Address Flapping Prevention and Detection</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err="1" smtClean="0">
                <a:solidFill>
                  <a:schemeClr val="bg1">
                    <a:lumMod val="50000"/>
                  </a:schemeClr>
                </a:solidFill>
                <a:latin typeface="Huawei Sans" panose="020C0503030203020204" pitchFamily="34" charset="0"/>
              </a:rPr>
              <a:t>MACsec</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Traffic Control</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DHCP Snooping</a:t>
            </a:r>
          </a:p>
          <a:p>
            <a:pPr fontAlgn="ctr"/>
            <a:r>
              <a:rPr lang="en-US" dirty="0" smtClean="0">
                <a:solidFill>
                  <a:schemeClr val="bg1">
                    <a:lumMod val="50000"/>
                  </a:schemeClr>
                </a:solidFill>
                <a:latin typeface="Huawei Sans" panose="020C0503030203020204" pitchFamily="34" charset="0"/>
              </a:rPr>
              <a:t>IP Source Guard</a:t>
            </a:r>
            <a:endParaRPr lang="en-US" altLang="zh-CN"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21473939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10151736" cy="640800"/>
          </a:xfrm>
        </p:spPr>
        <p:txBody>
          <a:bodyPr/>
          <a:lstStyle/>
          <a:p>
            <a:pPr fontAlgn="ctr"/>
            <a:r>
              <a:rPr lang="en-US" dirty="0" smtClean="0">
                <a:latin typeface="Huawei Sans" panose="020C0503030203020204" pitchFamily="34" charset="0"/>
              </a:rPr>
              <a:t>Traffic Suppression Configuration Commands</a:t>
            </a:r>
            <a:endParaRPr lang="en-US" dirty="0">
              <a:latin typeface="Huawei Sans" panose="020C0503030203020204" pitchFamily="34" charset="0"/>
            </a:endParaRPr>
          </a:p>
        </p:txBody>
      </p:sp>
      <p:sp>
        <p:nvSpPr>
          <p:cNvPr id="4" name="矩形 3"/>
          <p:cNvSpPr/>
          <p:nvPr/>
        </p:nvSpPr>
        <p:spPr>
          <a:xfrm>
            <a:off x="1012865" y="1717143"/>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suppression mode { by-packets | by-bits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a:xfrm>
            <a:off x="551382" y="1304658"/>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(Optional) Configure a traffic suppression mode.</a:t>
            </a:r>
            <a:endParaRPr lang="en-US" sz="1600" dirty="0">
              <a:latin typeface="Huawei Sans" panose="020C0503030203020204" pitchFamily="34" charset="0"/>
            </a:endParaRPr>
          </a:p>
        </p:txBody>
      </p:sp>
      <p:sp>
        <p:nvSpPr>
          <p:cNvPr id="6" name="矩形 5"/>
          <p:cNvSpPr/>
          <p:nvPr/>
        </p:nvSpPr>
        <p:spPr>
          <a:xfrm>
            <a:off x="1012865" y="2129628"/>
            <a:ext cx="10798134"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the suppression mode is </a:t>
            </a:r>
            <a:r>
              <a:rPr lang="en-US" sz="1600" b="1" dirty="0" smtClean="0">
                <a:latin typeface="Huawei Sans" panose="020C0503030203020204" pitchFamily="34" charset="0"/>
              </a:rPr>
              <a:t>packets</a:t>
            </a:r>
            <a:r>
              <a:rPr lang="en-US" sz="1600" dirty="0" smtClean="0">
                <a:latin typeface="Huawei Sans" panose="020C0503030203020204" pitchFamily="34" charset="0"/>
              </a:rPr>
              <a:t>. In </a:t>
            </a:r>
            <a:r>
              <a:rPr lang="en-US" sz="1600" b="1" dirty="0" smtClean="0">
                <a:latin typeface="Huawei Sans" panose="020C0503030203020204" pitchFamily="34" charset="0"/>
              </a:rPr>
              <a:t>bits</a:t>
            </a:r>
            <a:r>
              <a:rPr lang="en-US" sz="1600" dirty="0" smtClean="0">
                <a:latin typeface="Huawei Sans" panose="020C0503030203020204" pitchFamily="34" charset="0"/>
              </a:rPr>
              <a:t> mode, traffic suppression is more fine-grained and accurate.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a:xfrm>
            <a:off x="1012865" y="3015301"/>
            <a:ext cx="10608699" cy="584775"/>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 broadcast-suppression | multicast-suppression | unicast-suppression} { </a:t>
            </a:r>
            <a:r>
              <a:rPr lang="en-US" sz="1600" i="1" dirty="0" smtClean="0">
                <a:latin typeface="Huawei Sans" panose="020C0503030203020204" pitchFamily="34" charset="0"/>
              </a:rPr>
              <a:t>percent-value</a:t>
            </a:r>
            <a:r>
              <a:rPr lang="en-US" sz="1600" b="1" dirty="0" smtClean="0">
                <a:latin typeface="Huawei Sans" panose="020C0503030203020204" pitchFamily="34" charset="0"/>
              </a:rPr>
              <a:t> | </a:t>
            </a:r>
            <a:r>
              <a:rPr lang="en-US" sz="1600" b="1" dirty="0" err="1" smtClean="0">
                <a:latin typeface="Huawei Sans" panose="020C0503030203020204" pitchFamily="34" charset="0"/>
              </a:rPr>
              <a:t>cir</a:t>
            </a:r>
            <a:r>
              <a:rPr lang="en-US" sz="1600" b="1" dirty="0" smtClean="0">
                <a:latin typeface="Huawei Sans" panose="020C0503030203020204" pitchFamily="34" charset="0"/>
              </a:rPr>
              <a:t> </a:t>
            </a:r>
            <a:r>
              <a:rPr lang="en-US" sz="1600" i="1" dirty="0" err="1" smtClean="0">
                <a:latin typeface="Huawei Sans" panose="020C0503030203020204" pitchFamily="34" charset="0"/>
              </a:rPr>
              <a:t>cir</a:t>
            </a:r>
            <a:r>
              <a:rPr lang="en-US" sz="1600" i="1" dirty="0" smtClean="0">
                <a:latin typeface="Huawei Sans" panose="020C0503030203020204" pitchFamily="34" charset="0"/>
              </a:rPr>
              <a:t>-value</a:t>
            </a:r>
            <a:r>
              <a:rPr lang="en-US" sz="1600" b="1" dirty="0" smtClean="0">
                <a:latin typeface="Huawei Sans" panose="020C0503030203020204" pitchFamily="34" charset="0"/>
              </a:rPr>
              <a:t> [ </a:t>
            </a:r>
            <a:r>
              <a:rPr lang="en-US" sz="1600" b="1" dirty="0" err="1" smtClean="0">
                <a:latin typeface="Huawei Sans" panose="020C0503030203020204" pitchFamily="34" charset="0"/>
              </a:rPr>
              <a:t>cbs</a:t>
            </a:r>
            <a:r>
              <a:rPr lang="en-US" sz="1600" b="1" dirty="0" smtClean="0">
                <a:latin typeface="Huawei Sans" panose="020C0503030203020204" pitchFamily="34" charset="0"/>
              </a:rPr>
              <a:t> </a:t>
            </a:r>
            <a:r>
              <a:rPr lang="en-US" sz="1600" i="1" dirty="0" err="1" smtClean="0">
                <a:latin typeface="Huawei Sans" panose="020C0503030203020204" pitchFamily="34" charset="0"/>
              </a:rPr>
              <a:t>cbs</a:t>
            </a:r>
            <a:r>
              <a:rPr lang="en-US" sz="1600" i="1" dirty="0" smtClean="0">
                <a:latin typeface="Huawei Sans" panose="020C0503030203020204" pitchFamily="34" charset="0"/>
              </a:rPr>
              <a:t>-value</a:t>
            </a:r>
            <a:r>
              <a:rPr lang="en-US" sz="1600" b="1" dirty="0" smtClean="0">
                <a:latin typeface="Huawei Sans" panose="020C0503030203020204" pitchFamily="34" charset="0"/>
              </a:rPr>
              <a:t> ] | packets </a:t>
            </a:r>
            <a:r>
              <a:rPr lang="en-US" sz="1600" i="1" dirty="0" smtClean="0">
                <a:latin typeface="Huawei Sans" panose="020C0503030203020204" pitchFamily="34" charset="0"/>
              </a:rPr>
              <a:t>packets-per-second</a:t>
            </a:r>
            <a:r>
              <a:rPr lang="en-US" sz="1600" b="1"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a:xfrm>
            <a:off x="1012865" y="3724430"/>
            <a:ext cx="10912435"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traffic suppression mode configured on an interface must be the same as the global traffic suppression mode.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1012865" y="4661569"/>
            <a:ext cx="10608699" cy="584775"/>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 broadcast-suppression | multicast-suppression | unicast-suppression } block outbound</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551388" y="2614822"/>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Configure traffic suppression.</a:t>
            </a:r>
            <a:endParaRPr lang="en-US" sz="1600" dirty="0">
              <a:latin typeface="Huawei Sans" panose="020C0503030203020204" pitchFamily="34" charset="0"/>
            </a:endParaRPr>
          </a:p>
        </p:txBody>
      </p:sp>
      <p:sp>
        <p:nvSpPr>
          <p:cNvPr id="18" name="矩形 17"/>
          <p:cNvSpPr/>
          <p:nvPr/>
        </p:nvSpPr>
        <p:spPr>
          <a:xfrm>
            <a:off x="551388" y="4221461"/>
            <a:ext cx="11089232"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Configure the interface to block outgoing broadcast packets.</a:t>
            </a:r>
            <a:endParaRPr lang="en-US" sz="1600" dirty="0">
              <a:latin typeface="Huawei Sans" panose="020C0503030203020204" pitchFamily="34" charset="0"/>
            </a:endParaRPr>
          </a:p>
        </p:txBody>
      </p:sp>
      <p:sp>
        <p:nvSpPr>
          <p:cNvPr id="19" name="矩形 18"/>
          <p:cNvSpPr/>
          <p:nvPr/>
        </p:nvSpPr>
        <p:spPr>
          <a:xfrm>
            <a:off x="1012865" y="5911207"/>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[Huawei-vlan2] </a:t>
            </a:r>
            <a:r>
              <a:rPr lang="en-US" sz="1600" b="1" dirty="0" smtClean="0">
                <a:latin typeface="Huawei Sans" panose="020C0503030203020204" pitchFamily="34" charset="0"/>
              </a:rPr>
              <a:t>broadcast-suppression </a:t>
            </a:r>
            <a:r>
              <a:rPr lang="en-US" sz="1600" i="1" dirty="0" smtClean="0">
                <a:latin typeface="Huawei Sans" panose="020C0503030203020204" pitchFamily="34" charset="0"/>
              </a:rPr>
              <a:t>threshold-value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a:xfrm>
            <a:off x="551388" y="5492834"/>
            <a:ext cx="11089232" cy="338554"/>
          </a:xfrm>
          <a:prstGeom prst="rect">
            <a:avLst/>
          </a:prstGeom>
        </p:spPr>
        <p:txBody>
          <a:bodyPr wrap="square">
            <a:spAutoFit/>
          </a:bodyPr>
          <a:lstStyle/>
          <a:p>
            <a:pPr marL="342900" indent="-342900" fontAlgn="ctr">
              <a:buFont typeface="+mj-lt"/>
              <a:buAutoNum type="arabicPeriod" startAt="4"/>
            </a:pPr>
            <a:r>
              <a:rPr lang="en-US" sz="1600" dirty="0" smtClean="0">
                <a:latin typeface="Huawei Sans" panose="020C0503030203020204" pitchFamily="34" charset="0"/>
              </a:rPr>
              <a:t>Set the rate limit for broadcast packets in a VLAN.</a:t>
            </a:r>
            <a:endParaRPr lang="en-US" sz="1600" dirty="0">
              <a:latin typeface="Huawei Sans" panose="020C0503030203020204" pitchFamily="34" charset="0"/>
            </a:endParaRPr>
          </a:p>
        </p:txBody>
      </p:sp>
    </p:spTree>
    <p:extLst>
      <p:ext uri="{BB962C8B-B14F-4D97-AF65-F5344CB8AC3E}">
        <p14:creationId xmlns:p14="http://schemas.microsoft.com/office/powerpoint/2010/main" val="134418011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28780" y="2761359"/>
            <a:ext cx="5409312" cy="3225784"/>
          </a:xfrm>
        </p:spPr>
        <p:txBody>
          <a:bodyPr/>
          <a:lstStyle/>
          <a:p>
            <a:pPr marL="0" indent="0" fontAlgn="ctr">
              <a:buNone/>
            </a:pPr>
            <a:r>
              <a:rPr lang="en-US" sz="1600" dirty="0" smtClean="0">
                <a:latin typeface="Huawei Sans" panose="020C0503030203020204" pitchFamily="34" charset="0"/>
              </a:rPr>
              <a:t>Requirements:</a:t>
            </a:r>
            <a:endParaRPr lang="en-US" altLang="zh-CN" sz="1600" dirty="0" smtClean="0">
              <a:latin typeface="Huawei Sans" panose="020C0503030203020204" pitchFamily="34" charset="0"/>
              <a:sym typeface="Huawei Sans" panose="020C0503030203020204" pitchFamily="34" charset="0"/>
            </a:endParaRPr>
          </a:p>
          <a:p>
            <a:pPr marL="302400" lvl="1" indent="-302400" fontAlgn="ctr"/>
            <a:r>
              <a:rPr lang="en-US" sz="1400" dirty="0" smtClean="0">
                <a:latin typeface="Huawei Sans" panose="020C0503030203020204" pitchFamily="34" charset="0"/>
              </a:rPr>
              <a:t>Configure traffic suppression in the view of GE0/0/1 to limit the capability of forwarding broadcast, unknown multicast, and unknown unicast packets on the Layer 2 network.</a:t>
            </a:r>
            <a:endParaRPr lang="en-US" altLang="zh-CN" sz="1400" dirty="0" smtClean="0">
              <a:latin typeface="Huawei Sans" panose="020C0503030203020204" pitchFamily="34" charset="0"/>
              <a:sym typeface="Huawei Sans" panose="020C0503030203020204" pitchFamily="34" charset="0"/>
            </a:endParaRPr>
          </a:p>
          <a:p>
            <a:pPr marL="302400" lvl="1" indent="-302400" fontAlgn="ctr"/>
            <a:r>
              <a:rPr lang="en-US" sz="1400" dirty="0" smtClean="0">
                <a:latin typeface="Huawei Sans" panose="020C0503030203020204" pitchFamily="34" charset="0"/>
              </a:rPr>
              <a:t>Set the bandwidth percentage for broadcast packets to 60%.</a:t>
            </a:r>
            <a:endParaRPr lang="en-US" altLang="zh-CN" sz="1400" dirty="0" smtClean="0">
              <a:latin typeface="Huawei Sans" panose="020C0503030203020204" pitchFamily="34" charset="0"/>
              <a:sym typeface="Huawei Sans" panose="020C0503030203020204" pitchFamily="34" charset="0"/>
            </a:endParaRPr>
          </a:p>
          <a:p>
            <a:pPr marL="302400" lvl="1" indent="-302400" fontAlgn="ctr"/>
            <a:r>
              <a:rPr lang="en-US" sz="1400" dirty="0" smtClean="0">
                <a:latin typeface="Huawei Sans" panose="020C0503030203020204" pitchFamily="34" charset="0"/>
              </a:rPr>
              <a:t>Set the bandwidth percentage for unknown multicast packets to 70%.</a:t>
            </a:r>
            <a:endParaRPr lang="en-US" altLang="zh-CN" sz="1400" dirty="0" smtClean="0">
              <a:latin typeface="Huawei Sans" panose="020C0503030203020204" pitchFamily="34" charset="0"/>
              <a:sym typeface="Huawei Sans" panose="020C0503030203020204" pitchFamily="34" charset="0"/>
            </a:endParaRPr>
          </a:p>
          <a:p>
            <a:pPr marL="302400" lvl="1" indent="-302400" fontAlgn="ctr"/>
            <a:r>
              <a:rPr lang="en-US" sz="1400" dirty="0" smtClean="0">
                <a:latin typeface="Huawei Sans" panose="020C0503030203020204" pitchFamily="34" charset="0"/>
              </a:rPr>
              <a:t>Set the bandwidth percentage for unknown unicast packets to 80%.</a:t>
            </a:r>
          </a:p>
          <a:p>
            <a:pPr fontAlgn="ctr"/>
            <a:endParaRPr lang="en-US" altLang="zh-CN" sz="1600" b="1" dirty="0" smtClean="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Example for Configuring Traffic Suppression</a:t>
            </a:r>
            <a:endParaRPr lang="en-US" altLang="zh-CN" dirty="0">
              <a:latin typeface="Huawei Sans" panose="020C0503030203020204" pitchFamily="34" charset="0"/>
              <a:sym typeface="Huawei Sans" panose="020C0503030203020204" pitchFamily="34" charset="0"/>
            </a:endParaRPr>
          </a:p>
        </p:txBody>
      </p:sp>
      <p:grpSp>
        <p:nvGrpSpPr>
          <p:cNvPr id="33" name="组合 32"/>
          <p:cNvGrpSpPr/>
          <p:nvPr/>
        </p:nvGrpSpPr>
        <p:grpSpPr>
          <a:xfrm>
            <a:off x="484799" y="1719490"/>
            <a:ext cx="5420701" cy="783313"/>
            <a:chOff x="519459" y="2100317"/>
            <a:chExt cx="5420701" cy="783313"/>
          </a:xfrm>
        </p:grpSpPr>
        <p:grpSp>
          <p:nvGrpSpPr>
            <p:cNvPr id="4" name="组合 3"/>
            <p:cNvGrpSpPr/>
            <p:nvPr/>
          </p:nvGrpSpPr>
          <p:grpSpPr>
            <a:xfrm>
              <a:off x="519459" y="2105278"/>
              <a:ext cx="5420701" cy="778352"/>
              <a:chOff x="2137534" y="2376937"/>
              <a:chExt cx="5420701" cy="778352"/>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1638" y="2391908"/>
                <a:ext cx="892562" cy="560447"/>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23452" y="2376937"/>
                <a:ext cx="938683" cy="589407"/>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291615" y="2450241"/>
                <a:ext cx="540000" cy="442800"/>
              </a:xfrm>
              <a:prstGeom prst="rect">
                <a:avLst/>
              </a:prstGeom>
            </p:spPr>
          </p:pic>
          <p:pic>
            <p:nvPicPr>
              <p:cNvPr id="8" name="图片 7" descr="通用交换机.png"/>
              <p:cNvPicPr>
                <a:picLocks noChangeAspect="1"/>
              </p:cNvPicPr>
              <p:nvPr/>
            </p:nvPicPr>
            <p:blipFill>
              <a:blip r:embed="rId5" cstate="print"/>
              <a:stretch>
                <a:fillRect/>
              </a:stretch>
            </p:blipFill>
            <p:spPr>
              <a:xfrm>
                <a:off x="3957293" y="2451223"/>
                <a:ext cx="540000" cy="441818"/>
              </a:xfrm>
              <a:prstGeom prst="rect">
                <a:avLst/>
              </a:prstGeom>
            </p:spPr>
          </p:pic>
          <p:cxnSp>
            <p:nvCxnSpPr>
              <p:cNvPr id="9" name="直接连接符 8"/>
              <p:cNvCxnSpPr>
                <a:stCxn id="5" idx="3"/>
                <a:endCxn id="8" idx="1"/>
              </p:cNvCxnSpPr>
              <p:nvPr/>
            </p:nvCxnSpPr>
            <p:spPr>
              <a:xfrm>
                <a:off x="3124200" y="2672132"/>
                <a:ext cx="833093"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3"/>
                <a:endCxn id="7" idx="1"/>
              </p:cNvCxnSpPr>
              <p:nvPr/>
            </p:nvCxnSpPr>
            <p:spPr>
              <a:xfrm flipV="1">
                <a:off x="4497293" y="2671641"/>
                <a:ext cx="794322"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3"/>
                <a:endCxn id="6" idx="1"/>
              </p:cNvCxnSpPr>
              <p:nvPr/>
            </p:nvCxnSpPr>
            <p:spPr>
              <a:xfrm>
                <a:off x="5831615" y="2671641"/>
                <a:ext cx="691837"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2137534" y="2451083"/>
                <a:ext cx="1091933" cy="461665"/>
              </a:xfrm>
              <a:prstGeom prst="rect">
                <a:avLst/>
              </a:prstGeom>
              <a:noFill/>
              <a:ln>
                <a:noFill/>
              </a:ln>
            </p:spPr>
            <p:txBody>
              <a:bodyPr wrap="square" rtlCol="0">
                <a:spAutoFit/>
              </a:bodyPr>
              <a:lstStyle/>
              <a:p>
                <a:pPr algn="ctr" fontAlgn="ctr"/>
                <a:r>
                  <a:rPr lang="en-US" sz="1200" dirty="0" smtClean="0">
                    <a:latin typeface="Huawei Sans" panose="020C0503030203020204" pitchFamily="34" charset="0"/>
                  </a:rPr>
                  <a:t>Layer 2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a:xfrm>
                <a:off x="6466302" y="2451083"/>
                <a:ext cx="1091933" cy="461665"/>
              </a:xfrm>
              <a:prstGeom prst="rect">
                <a:avLst/>
              </a:prstGeom>
              <a:noFill/>
              <a:ln>
                <a:noFill/>
              </a:ln>
            </p:spPr>
            <p:txBody>
              <a:bodyPr wrap="square" rtlCol="0">
                <a:spAutoFit/>
              </a:bodyPr>
              <a:lstStyle/>
              <a:p>
                <a:pPr algn="ctr" fontAlgn="ctr"/>
                <a:r>
                  <a:rPr lang="en-US" sz="1200" dirty="0" smtClean="0">
                    <a:latin typeface="Huawei Sans" panose="020C0503030203020204" pitchFamily="34" charset="0"/>
                  </a:rPr>
                  <a:t>Layer 3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a:xfrm>
                <a:off x="3856674" y="2847512"/>
                <a:ext cx="763351"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a:xfrm>
                <a:off x="5211106" y="2843819"/>
                <a:ext cx="769763"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Router</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1" name="文本框 30"/>
            <p:cNvSpPr txBox="1"/>
            <p:nvPr/>
          </p:nvSpPr>
          <p:spPr>
            <a:xfrm>
              <a:off x="1643227" y="2110015"/>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a:xfrm>
              <a:off x="2823830" y="2100317"/>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34" name="文本框 33"/>
          <p:cNvSpPr txBox="1"/>
          <p:nvPr/>
        </p:nvSpPr>
        <p:spPr>
          <a:xfrm>
            <a:off x="6333513" y="2217517"/>
            <a:ext cx="2561920" cy="369332"/>
          </a:xfrm>
          <a:prstGeom prst="rect">
            <a:avLst/>
          </a:prstGeom>
          <a:noFill/>
          <a:ln>
            <a:noFill/>
          </a:ln>
        </p:spPr>
        <p:txBody>
          <a:bodyPr wrap="none" rtlCol="0">
            <a:spAutoFit/>
          </a:bodyPr>
          <a:lstStyle/>
          <a:p>
            <a:pPr fontAlgn="ctr"/>
            <a:r>
              <a:rPr lang="en-US" b="1" dirty="0" smtClean="0">
                <a:latin typeface="Huawei Sans" panose="020C0503030203020204" pitchFamily="34" charset="0"/>
              </a:rPr>
              <a:t>Switch configuration:</a:t>
            </a:r>
            <a:endParaRPr lang="en-US" b="1" dirty="0">
              <a:latin typeface="Huawei Sans" panose="020C0503030203020204" pitchFamily="34" charset="0"/>
            </a:endParaRPr>
          </a:p>
        </p:txBody>
      </p:sp>
      <p:sp>
        <p:nvSpPr>
          <p:cNvPr id="35" name="文本框 34"/>
          <p:cNvSpPr txBox="1"/>
          <p:nvPr/>
        </p:nvSpPr>
        <p:spPr>
          <a:xfrm>
            <a:off x="6423482" y="2713850"/>
            <a:ext cx="5058973" cy="1323439"/>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smtClean="0">
                <a:latin typeface="Huawei Sans" panose="020C0503030203020204" pitchFamily="34" charset="0"/>
              </a:rPr>
              <a:t>[Switch]suppression mode by-packets</a:t>
            </a:r>
          </a:p>
          <a:p>
            <a:pPr fontAlgn="ctr"/>
            <a:r>
              <a:rPr lang="en-US" dirty="0" smtClean="0">
                <a:latin typeface="Huawei Sans" panose="020C0503030203020204" pitchFamily="34" charset="0"/>
              </a:rPr>
              <a:t>[Switch-GigabitEthernet0/0/1] unicast-suppression 80</a:t>
            </a:r>
          </a:p>
          <a:p>
            <a:pPr fontAlgn="ctr"/>
            <a:r>
              <a:rPr lang="en-US" dirty="0" smtClean="0">
                <a:latin typeface="Huawei Sans" panose="020C0503030203020204" pitchFamily="34" charset="0"/>
              </a:rPr>
              <a:t>[Switch-GigabitEthernet0/0/1] multicast-suppression 70</a:t>
            </a:r>
            <a:endParaRPr lang="en-US" altLang="zh-CN" dirty="0" smtClean="0">
              <a:latin typeface="Huawei Sans" panose="020C0503030203020204" pitchFamily="34" charset="0"/>
              <a:sym typeface="Huawei Sans" panose="020C0503030203020204" pitchFamily="34" charset="0"/>
            </a:endParaRPr>
          </a:p>
          <a:p>
            <a:pPr fontAlgn="ctr"/>
            <a:r>
              <a:rPr lang="en-US" dirty="0" smtClean="0">
                <a:latin typeface="Huawei Sans" panose="020C0503030203020204" pitchFamily="34" charset="0"/>
              </a:rPr>
              <a:t>[Switch-GigabitEthernet0/0/1] broadcast-suppression 60</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14342253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0" indent="0" algn="l" fontAlgn="ctr">
              <a:buNone/>
            </a:pPr>
            <a:r>
              <a:rPr lang="en-US" sz="1600" dirty="0" smtClean="0">
                <a:latin typeface="Huawei Sans" panose="020C0503030203020204" pitchFamily="34" charset="0"/>
              </a:rPr>
              <a:t>Run the </a:t>
            </a:r>
            <a:r>
              <a:rPr lang="en-US" sz="1600" b="1" dirty="0" smtClean="0">
                <a:latin typeface="Huawei Sans" panose="020C0503030203020204" pitchFamily="34" charset="0"/>
              </a:rPr>
              <a:t>display flow-suppression interface</a:t>
            </a:r>
            <a:r>
              <a:rPr lang="en-US" sz="1600" dirty="0" smtClean="0">
                <a:latin typeface="Huawei Sans" panose="020C0503030203020204" pitchFamily="34" charset="0"/>
              </a:rPr>
              <a:t> command to check the traffic suppression configuration.</a:t>
            </a:r>
            <a:endParaRPr lang="en-US" sz="1600" dirty="0">
              <a:latin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Verifying the Configuration</a:t>
            </a:r>
            <a:endParaRPr lang="en-US" altLang="zh-CN" dirty="0">
              <a:latin typeface="Huawei Sans" panose="020C0503030203020204" pitchFamily="34" charset="0"/>
              <a:sym typeface="Huawei Sans" panose="020C0503030203020204" pitchFamily="34" charset="0"/>
            </a:endParaRPr>
          </a:p>
        </p:txBody>
      </p:sp>
      <p:sp>
        <p:nvSpPr>
          <p:cNvPr id="4" name="矩形 3"/>
          <p:cNvSpPr/>
          <p:nvPr/>
        </p:nvSpPr>
        <p:spPr>
          <a:xfrm>
            <a:off x="2519565" y="2008725"/>
            <a:ext cx="7173686" cy="2246769"/>
          </a:xfrm>
          <a:prstGeom prst="rect">
            <a:avLst/>
          </a:prstGeom>
          <a:solidFill>
            <a:srgbClr val="F4FBFE"/>
          </a:solidFill>
          <a:ln>
            <a:solidFill>
              <a:srgbClr val="99DFF9"/>
            </a:solidFill>
          </a:ln>
        </p:spPr>
        <p:txBody>
          <a:bodyPr wrap="square" rtlCol="0">
            <a:spAutoFit/>
          </a:bodyPr>
          <a:lstStyle/>
          <a:p>
            <a:pPr fontAlgn="ctr">
              <a:lnSpc>
                <a:spcPts val="2400"/>
              </a:lnSpc>
            </a:pPr>
            <a:r>
              <a:rPr lang="en-US" sz="1600" dirty="0" smtClean="0">
                <a:solidFill>
                  <a:prstClr val="black"/>
                </a:solidFill>
                <a:latin typeface="Huawei Sans" panose="020C0503030203020204" pitchFamily="34" charset="0"/>
              </a:rPr>
              <a:t>[Switch]dis flow-suppression interface </a:t>
            </a:r>
            <a:r>
              <a:rPr lang="en-US" sz="1600" dirty="0" err="1" smtClean="0">
                <a:solidFill>
                  <a:prstClr val="black"/>
                </a:solidFill>
                <a:latin typeface="Huawei Sans" panose="020C0503030203020204" pitchFamily="34" charset="0"/>
              </a:rPr>
              <a:t>GigabitEthernet</a:t>
            </a:r>
            <a:r>
              <a:rPr lang="en-US" sz="1600" dirty="0" smtClean="0">
                <a:solidFill>
                  <a:prstClr val="black"/>
                </a:solidFill>
                <a:latin typeface="Huawei Sans" panose="020C0503030203020204" pitchFamily="34" charset="0"/>
              </a:rPr>
              <a:t> 0/0/1</a:t>
            </a:r>
          </a:p>
          <a:p>
            <a:pPr fontAlgn="ctr">
              <a:lnSpc>
                <a:spcPts val="2400"/>
              </a:lnSpc>
            </a:pPr>
            <a:r>
              <a:rPr lang="en-US" sz="1600" dirty="0" smtClean="0">
                <a:solidFill>
                  <a:prstClr val="black"/>
                </a:solidFill>
                <a:latin typeface="Huawei Sans" panose="020C0503030203020204" pitchFamily="34" charset="0"/>
              </a:rPr>
              <a:t> storm type           	rate mode     	set rate value </a:t>
            </a:r>
          </a:p>
          <a:p>
            <a:pPr fontAlgn="ctr">
              <a:lnSpc>
                <a:spcPts val="2400"/>
              </a:lnSpc>
            </a:pPr>
            <a:r>
              <a:rPr lang="en-US" sz="1600" dirty="0" smtClean="0">
                <a:solidFill>
                  <a:prstClr val="black"/>
                </a:solidFill>
                <a:latin typeface="Huawei Sans" panose="020C0503030203020204" pitchFamily="34" charset="0"/>
              </a:rPr>
              <a:t>-------------------------------------------------------------------------------</a:t>
            </a:r>
          </a:p>
          <a:p>
            <a:pPr fontAlgn="ctr">
              <a:lnSpc>
                <a:spcPts val="2400"/>
              </a:lnSpc>
            </a:pPr>
            <a:r>
              <a:rPr lang="en-US" sz="1600" dirty="0" smtClean="0">
                <a:solidFill>
                  <a:prstClr val="black"/>
                </a:solidFill>
                <a:latin typeface="Huawei Sans" panose="020C0503030203020204" pitchFamily="34" charset="0"/>
              </a:rPr>
              <a:t> </a:t>
            </a:r>
            <a:r>
              <a:rPr lang="en-US" sz="1600" dirty="0" smtClean="0">
                <a:solidFill>
                  <a:srgbClr val="EC7061"/>
                </a:solidFill>
                <a:latin typeface="Huawei Sans" panose="020C0503030203020204" pitchFamily="34" charset="0"/>
              </a:rPr>
              <a:t>unknown-unicast     percent      	percent: 80% </a:t>
            </a:r>
          </a:p>
          <a:p>
            <a:pPr fontAlgn="ctr">
              <a:lnSpc>
                <a:spcPts val="2400"/>
              </a:lnSpc>
            </a:pPr>
            <a:r>
              <a:rPr lang="en-US" sz="1600" dirty="0" smtClean="0">
                <a:solidFill>
                  <a:srgbClr val="EC7061"/>
                </a:solidFill>
                <a:latin typeface="Huawei Sans" panose="020C0503030203020204" pitchFamily="34" charset="0"/>
              </a:rPr>
              <a:t> multicast          	  percent      	percent: 70% </a:t>
            </a:r>
          </a:p>
          <a:p>
            <a:pPr fontAlgn="ctr">
              <a:lnSpc>
                <a:spcPts val="2400"/>
              </a:lnSpc>
            </a:pPr>
            <a:r>
              <a:rPr lang="en-US" sz="1600" dirty="0" smtClean="0">
                <a:solidFill>
                  <a:srgbClr val="EC7061"/>
                </a:solidFill>
                <a:latin typeface="Huawei Sans" panose="020C0503030203020204" pitchFamily="34" charset="0"/>
              </a:rPr>
              <a:t> broadcast         	  percent      	percent: 60% </a:t>
            </a:r>
          </a:p>
          <a:p>
            <a:pPr fontAlgn="ctr">
              <a:lnSpc>
                <a:spcPts val="2400"/>
              </a:lnSpc>
            </a:pPr>
            <a:r>
              <a:rPr lang="en-US" sz="1600" dirty="0" smtClean="0">
                <a:solidFill>
                  <a:prstClr val="black"/>
                </a:solidFill>
                <a:latin typeface="Huawei Sans" panose="020C0503030203020204" pitchFamily="34" charset="0"/>
              </a:rPr>
              <a:t>-------------------------------------------------------------------------------</a:t>
            </a:r>
            <a:endParaRPr lang="en-US" altLang="zh-CN"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62739617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sz="2000" dirty="0" smtClean="0">
                <a:solidFill>
                  <a:schemeClr val="bg1">
                    <a:lumMod val="50000"/>
                  </a:schemeClr>
                </a:solidFill>
                <a:latin typeface="Huawei Sans" panose="020C0503030203020204" pitchFamily="34" charset="0"/>
              </a:rPr>
              <a:t>Port Isolation</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000" dirty="0" smtClean="0">
                <a:solidFill>
                  <a:schemeClr val="bg1">
                    <a:lumMod val="50000"/>
                  </a:schemeClr>
                </a:solidFill>
                <a:latin typeface="Huawei Sans" panose="020C0503030203020204" pitchFamily="34" charset="0"/>
              </a:rPr>
              <a:t>MAC Address Table Security</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000" dirty="0" smtClean="0">
                <a:solidFill>
                  <a:schemeClr val="bg1">
                    <a:lumMod val="50000"/>
                  </a:schemeClr>
                </a:solidFill>
                <a:latin typeface="Huawei Sans" panose="020C0503030203020204" pitchFamily="34" charset="0"/>
              </a:rPr>
              <a:t>Port Security</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000" dirty="0" smtClean="0">
                <a:solidFill>
                  <a:schemeClr val="bg1">
                    <a:lumMod val="50000"/>
                  </a:schemeClr>
                </a:solidFill>
                <a:latin typeface="Huawei Sans" panose="020C0503030203020204" pitchFamily="34" charset="0"/>
              </a:rPr>
              <a:t>MAC Address Flapping Prevention and Detection</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000" dirty="0" err="1" smtClean="0">
                <a:solidFill>
                  <a:schemeClr val="bg1">
                    <a:lumMod val="50000"/>
                  </a:schemeClr>
                </a:solidFill>
                <a:latin typeface="Huawei Sans" panose="020C0503030203020204" pitchFamily="34" charset="0"/>
              </a:rPr>
              <a:t>MACsec</a:t>
            </a:r>
            <a:endParaRPr lang="en-US" altLang="zh-CN" sz="20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000" b="1" dirty="0" smtClean="0">
                <a:latin typeface="Huawei Sans" panose="020C0503030203020204" pitchFamily="34" charset="0"/>
              </a:rPr>
              <a:t>Traffic Control</a:t>
            </a:r>
            <a:endParaRPr lang="en-US" altLang="zh-CN" sz="2000" b="1" dirty="0" smtClean="0">
              <a:latin typeface="Huawei Sans" panose="020C0503030203020204" pitchFamily="34" charset="0"/>
              <a:sym typeface="Huawei Sans" panose="020C0503030203020204" pitchFamily="34" charset="0"/>
            </a:endParaRPr>
          </a:p>
          <a:p>
            <a:pPr marL="809625" lvl="1" indent="-352425" fontAlgn="ctr"/>
            <a:r>
              <a:rPr lang="en-US" sz="1800" dirty="0" smtClean="0">
                <a:solidFill>
                  <a:schemeClr val="bg1">
                    <a:lumMod val="50000"/>
                  </a:schemeClr>
                </a:solidFill>
                <a:latin typeface="Huawei Sans" panose="020C0503030203020204" pitchFamily="34" charset="0"/>
              </a:rPr>
              <a:t>Traffic Suppression</a:t>
            </a:r>
          </a:p>
          <a:p>
            <a:pPr marL="809625" lvl="1" indent="-352425" fontAlgn="ctr">
              <a:buFont typeface="Huawei Sans" panose="020C0503030203020204" pitchFamily="34" charset="0"/>
              <a:buChar char="▪"/>
            </a:pPr>
            <a:r>
              <a:rPr lang="en-US" sz="1800" b="1" dirty="0" smtClean="0">
                <a:latin typeface="Huawei Sans" panose="020C0503030203020204" pitchFamily="34" charset="0"/>
              </a:rPr>
              <a:t>Storm Control</a:t>
            </a:r>
            <a:endParaRPr lang="en-US" altLang="zh-CN" sz="1800" b="1" dirty="0" smtClean="0">
              <a:latin typeface="Huawei Sans" panose="020C0503030203020204" pitchFamily="34" charset="0"/>
              <a:sym typeface="Huawei Sans" panose="020C0503030203020204" pitchFamily="34" charset="0"/>
            </a:endParaRPr>
          </a:p>
          <a:p>
            <a:pPr fontAlgn="ctr"/>
            <a:r>
              <a:rPr lang="en-US" sz="2000" dirty="0" smtClean="0">
                <a:solidFill>
                  <a:schemeClr val="bg1">
                    <a:lumMod val="50000"/>
                  </a:schemeClr>
                </a:solidFill>
                <a:latin typeface="Huawei Sans" panose="020C0503030203020204" pitchFamily="34" charset="0"/>
              </a:rPr>
              <a:t>DHCP Snooping</a:t>
            </a:r>
          </a:p>
          <a:p>
            <a:pPr fontAlgn="ctr"/>
            <a:r>
              <a:rPr lang="en-US" sz="2000" dirty="0" smtClean="0">
                <a:solidFill>
                  <a:schemeClr val="bg1">
                    <a:lumMod val="50000"/>
                  </a:schemeClr>
                </a:solidFill>
                <a:latin typeface="Huawei Sans" panose="020C0503030203020204" pitchFamily="34" charset="0"/>
              </a:rPr>
              <a:t>IP Source Guard</a:t>
            </a:r>
            <a:endParaRPr lang="en-US" altLang="zh-CN" sz="2000"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3058315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圆角矩形 59"/>
          <p:cNvSpPr/>
          <p:nvPr/>
        </p:nvSpPr>
        <p:spPr>
          <a:xfrm>
            <a:off x="4180896" y="4279672"/>
            <a:ext cx="1796218" cy="1087904"/>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圆角矩形 60"/>
          <p:cNvSpPr/>
          <p:nvPr/>
        </p:nvSpPr>
        <p:spPr>
          <a:xfrm>
            <a:off x="787364" y="4284430"/>
            <a:ext cx="1796218" cy="1087904"/>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文本占位符 68"/>
          <p:cNvSpPr>
            <a:spLocks noGrp="1"/>
          </p:cNvSpPr>
          <p:nvPr>
            <p:ph type="body" sz="quarter" idx="10"/>
          </p:nvPr>
        </p:nvSpPr>
        <p:spPr>
          <a:xfrm>
            <a:off x="6097413" y="2070891"/>
            <a:ext cx="5648500" cy="3074994"/>
          </a:xfrm>
        </p:spPr>
        <p:txBody>
          <a:bodyPr/>
          <a:lstStyle/>
          <a:p>
            <a:pPr fontAlgn="ctr"/>
            <a:r>
              <a:rPr lang="en-US" sz="1600" b="1" dirty="0" smtClean="0">
                <a:latin typeface="Huawei Sans" panose="020C0503030203020204" pitchFamily="34" charset="0"/>
              </a:rPr>
              <a:t>Issues on networks:</a:t>
            </a:r>
            <a:endParaRPr lang="en-US" altLang="zh-CN" sz="1600" b="1" dirty="0" smtClean="0">
              <a:latin typeface="Huawei Sans" panose="020C0503030203020204" pitchFamily="34" charset="0"/>
              <a:sym typeface="Huawei Sans" panose="020C0503030203020204" pitchFamily="34" charset="0"/>
            </a:endParaRPr>
          </a:p>
          <a:p>
            <a:pPr marL="623888" lvl="1" indent="-315913" fontAlgn="ctr"/>
            <a:r>
              <a:rPr lang="en-US" sz="1400" dirty="0" smtClean="0">
                <a:latin typeface="Huawei Sans" panose="020C0503030203020204" pitchFamily="34" charset="0"/>
              </a:rPr>
              <a:t>In normal situations, when a Layer 2 Ethernet interface receives broadcast, unknown multicast, or unknown unicast packets, it forwards the packets to other Layer 2 Ethernet interfaces in the same VLAN. As a result, traffic flooding occurs and the forwarding performance of the device deteriorates.</a:t>
            </a:r>
            <a:endParaRPr lang="en-US" altLang="zh-CN" sz="1400" dirty="0" smtClean="0">
              <a:latin typeface="Huawei Sans" panose="020C0503030203020204" pitchFamily="34" charset="0"/>
              <a:sym typeface="Huawei Sans" panose="020C0503030203020204" pitchFamily="34" charset="0"/>
            </a:endParaRPr>
          </a:p>
          <a:p>
            <a:pPr fontAlgn="ctr"/>
            <a:r>
              <a:rPr lang="en-US" sz="1600" b="1" dirty="0" smtClean="0">
                <a:latin typeface="Huawei Sans" panose="020C0503030203020204" pitchFamily="34" charset="0"/>
              </a:rPr>
              <a:t>Solution:</a:t>
            </a:r>
            <a:endParaRPr lang="en-US" altLang="zh-CN" sz="1600" b="1" dirty="0" smtClean="0">
              <a:latin typeface="Huawei Sans" panose="020C0503030203020204" pitchFamily="34" charset="0"/>
              <a:sym typeface="Huawei Sans" panose="020C0503030203020204" pitchFamily="34" charset="0"/>
            </a:endParaRPr>
          </a:p>
          <a:p>
            <a:pPr marL="623888" lvl="1" indent="-315913" fontAlgn="ctr"/>
            <a:r>
              <a:rPr lang="en-US" sz="1400" dirty="0" smtClean="0">
                <a:latin typeface="Huawei Sans" panose="020C0503030203020204" pitchFamily="34" charset="0"/>
              </a:rPr>
              <a:t>Storm control blocks broadcast, unknown multicast, and unknown unicast packets by disabling related interfaces.</a:t>
            </a:r>
            <a:endParaRPr lang="en-US" altLang="zh-CN" sz="1400" dirty="0" smtClean="0">
              <a:latin typeface="Huawei Sans" panose="020C0503030203020204" pitchFamily="34" charset="0"/>
              <a:sym typeface="Huawei Sans" panose="020C0503030203020204" pitchFamily="34" charset="0"/>
            </a:endParaRPr>
          </a:p>
          <a:p>
            <a:pPr fontAlgn="ctr"/>
            <a:endParaRPr lang="en-US" altLang="zh-CN" sz="1600" b="1" dirty="0" smtClean="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Overview of Storm Control</a:t>
            </a:r>
            <a:endParaRPr lang="en-US" altLang="zh-CN" dirty="0">
              <a:latin typeface="Huawei Sans" panose="020C0503030203020204" pitchFamily="34" charset="0"/>
              <a:sym typeface="Huawei Sans" panose="020C0503030203020204" pitchFamily="34" charset="0"/>
            </a:endParaRPr>
          </a:p>
        </p:txBody>
      </p:sp>
      <p:pic>
        <p:nvPicPr>
          <p:cNvPr id="3" name="图片 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10801" y="3239971"/>
            <a:ext cx="540000" cy="442800"/>
          </a:xfrm>
          <a:prstGeom prst="rect">
            <a:avLst/>
          </a:prstGeom>
        </p:spPr>
      </p:pic>
      <p:pic>
        <p:nvPicPr>
          <p:cNvPr id="4" name="图片 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709864" y="2071760"/>
            <a:ext cx="540000" cy="442800"/>
          </a:xfrm>
          <a:prstGeom prst="rect">
            <a:avLst/>
          </a:prstGeom>
        </p:spPr>
      </p:pic>
      <p:pic>
        <p:nvPicPr>
          <p:cNvPr id="7" name="图片 6" descr="PC.png"/>
          <p:cNvPicPr>
            <a:picLocks noChangeAspect="1"/>
          </p:cNvPicPr>
          <p:nvPr/>
        </p:nvPicPr>
        <p:blipFill>
          <a:blip r:embed="rId5" cstate="print"/>
          <a:stretch>
            <a:fillRect/>
          </a:stretch>
        </p:blipFill>
        <p:spPr>
          <a:xfrm>
            <a:off x="938513" y="4599516"/>
            <a:ext cx="539063" cy="414000"/>
          </a:xfrm>
          <a:prstGeom prst="rect">
            <a:avLst/>
          </a:prstGeom>
        </p:spPr>
      </p:pic>
      <p:pic>
        <p:nvPicPr>
          <p:cNvPr id="8" name="图片 7" descr="PC.png"/>
          <p:cNvPicPr>
            <a:picLocks noChangeAspect="1"/>
          </p:cNvPicPr>
          <p:nvPr/>
        </p:nvPicPr>
        <p:blipFill>
          <a:blip r:embed="rId5" cstate="print"/>
          <a:stretch>
            <a:fillRect/>
          </a:stretch>
        </p:blipFill>
        <p:spPr>
          <a:xfrm>
            <a:off x="1710801" y="4599516"/>
            <a:ext cx="539063" cy="414000"/>
          </a:xfrm>
          <a:prstGeom prst="rect">
            <a:avLst/>
          </a:prstGeom>
        </p:spPr>
      </p:pic>
      <p:pic>
        <p:nvPicPr>
          <p:cNvPr id="9" name="图片 8" descr="PC.png"/>
          <p:cNvPicPr>
            <a:picLocks noChangeAspect="1"/>
          </p:cNvPicPr>
          <p:nvPr/>
        </p:nvPicPr>
        <p:blipFill>
          <a:blip r:embed="rId5" cstate="print"/>
          <a:stretch>
            <a:fillRect/>
          </a:stretch>
        </p:blipFill>
        <p:spPr>
          <a:xfrm>
            <a:off x="4445581" y="4557683"/>
            <a:ext cx="539063" cy="414000"/>
          </a:xfrm>
          <a:prstGeom prst="rect">
            <a:avLst/>
          </a:prstGeom>
        </p:spPr>
      </p:pic>
      <p:pic>
        <p:nvPicPr>
          <p:cNvPr id="10" name="图片 9" descr="PC.png"/>
          <p:cNvPicPr>
            <a:picLocks noChangeAspect="1"/>
          </p:cNvPicPr>
          <p:nvPr/>
        </p:nvPicPr>
        <p:blipFill>
          <a:blip r:embed="rId5" cstate="print"/>
          <a:stretch>
            <a:fillRect/>
          </a:stretch>
        </p:blipFill>
        <p:spPr>
          <a:xfrm>
            <a:off x="5261930" y="4548905"/>
            <a:ext cx="539063" cy="414000"/>
          </a:xfrm>
          <a:prstGeom prst="rect">
            <a:avLst/>
          </a:prstGeom>
        </p:spPr>
      </p:pic>
      <p:cxnSp>
        <p:nvCxnSpPr>
          <p:cNvPr id="15" name="直接连接符 14"/>
          <p:cNvCxnSpPr>
            <a:stCxn id="7" idx="0"/>
          </p:cNvCxnSpPr>
          <p:nvPr/>
        </p:nvCxnSpPr>
        <p:spPr>
          <a:xfrm flipV="1">
            <a:off x="1208045" y="3682771"/>
            <a:ext cx="655806" cy="916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8" idx="0"/>
            <a:endCxn id="3" idx="2"/>
          </p:cNvCxnSpPr>
          <p:nvPr/>
        </p:nvCxnSpPr>
        <p:spPr>
          <a:xfrm flipV="1">
            <a:off x="1980333" y="3682771"/>
            <a:ext cx="468" cy="916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9" idx="0"/>
            <a:endCxn id="46" idx="2"/>
          </p:cNvCxnSpPr>
          <p:nvPr/>
        </p:nvCxnSpPr>
        <p:spPr>
          <a:xfrm flipV="1">
            <a:off x="4715113" y="3682771"/>
            <a:ext cx="468" cy="87491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0" idx="0"/>
          </p:cNvCxnSpPr>
          <p:nvPr/>
        </p:nvCxnSpPr>
        <p:spPr>
          <a:xfrm flipH="1" flipV="1">
            <a:off x="4903140" y="3675742"/>
            <a:ext cx="628322" cy="87316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 idx="0"/>
            <a:endCxn id="4" idx="2"/>
          </p:cNvCxnSpPr>
          <p:nvPr/>
        </p:nvCxnSpPr>
        <p:spPr>
          <a:xfrm flipH="1" flipV="1">
            <a:off x="1979864" y="2514560"/>
            <a:ext cx="937" cy="72541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4" idx="3"/>
            <a:endCxn id="47" idx="1"/>
          </p:cNvCxnSpPr>
          <p:nvPr/>
        </p:nvCxnSpPr>
        <p:spPr>
          <a:xfrm>
            <a:off x="2249864" y="2293160"/>
            <a:ext cx="219478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flipH="1" flipV="1">
            <a:off x="1878444" y="3884529"/>
            <a:ext cx="6858" cy="645368"/>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3379009" y="5602174"/>
            <a:ext cx="2881114" cy="461665"/>
            <a:chOff x="3426894" y="5596134"/>
            <a:chExt cx="2881114" cy="461665"/>
          </a:xfrm>
        </p:grpSpPr>
        <p:cxnSp>
          <p:nvCxnSpPr>
            <p:cNvPr id="39" name="直接箭头连接符 38"/>
            <p:cNvCxnSpPr/>
            <p:nvPr/>
          </p:nvCxnSpPr>
          <p:spPr>
            <a:xfrm>
              <a:off x="3426894" y="5826967"/>
              <a:ext cx="530135" cy="0"/>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4112164" y="5596134"/>
              <a:ext cx="2195844" cy="461665"/>
            </a:xfrm>
            <a:prstGeom prst="rect">
              <a:avLst/>
            </a:prstGeom>
            <a:noFill/>
          </p:spPr>
          <p:txBody>
            <a:bodyPr wrap="square" rtlCol="0">
              <a:spAutoFit/>
            </a:bodyPr>
            <a:lstStyle/>
            <a:p>
              <a:pPr fontAlgn="ctr"/>
              <a:r>
                <a:rPr lang="en-US" sz="1200" dirty="0" smtClean="0">
                  <a:latin typeface="Huawei Sans" panose="020C0503030203020204" pitchFamily="34" charset="0"/>
                </a:rPr>
                <a:t>Broadcast, multicast, and unknown unicast packets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42" name="直接箭头连接符 41"/>
          <p:cNvCxnSpPr/>
          <p:nvPr/>
        </p:nvCxnSpPr>
        <p:spPr>
          <a:xfrm flipH="1">
            <a:off x="1321570" y="3876023"/>
            <a:ext cx="284923" cy="408407"/>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4825184" y="3837298"/>
            <a:ext cx="0" cy="628233"/>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5057673" y="3741765"/>
            <a:ext cx="542912" cy="695696"/>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1208045" y="5052756"/>
            <a:ext cx="889987" cy="338554"/>
          </a:xfrm>
          <a:prstGeom prst="rect">
            <a:avLst/>
          </a:prstGeom>
          <a:noFill/>
        </p:spPr>
        <p:txBody>
          <a:bodyPr wrap="none" rtlCol="0">
            <a:spAutoFit/>
          </a:bodyPr>
          <a:lstStyle/>
          <a:p>
            <a:pPr fontAlgn="ctr"/>
            <a:r>
              <a:rPr lang="en-US" sz="1600" dirty="0" smtClean="0">
                <a:solidFill>
                  <a:schemeClr val="bg1">
                    <a:lumMod val="50000"/>
                  </a:schemeClr>
                </a:solidFill>
                <a:latin typeface="Huawei Sans" panose="020C0503030203020204" pitchFamily="34" charset="0"/>
              </a:rPr>
              <a:t>VLAN 2</a:t>
            </a: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5" name="直接箭头连接符 64"/>
          <p:cNvCxnSpPr/>
          <p:nvPr/>
        </p:nvCxnSpPr>
        <p:spPr>
          <a:xfrm flipV="1">
            <a:off x="1886642" y="2636809"/>
            <a:ext cx="0" cy="502092"/>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45581" y="3239971"/>
            <a:ext cx="540000" cy="442800"/>
          </a:xfrm>
          <a:prstGeom prst="rect">
            <a:avLst/>
          </a:prstGeom>
        </p:spPr>
      </p:pic>
      <p:pic>
        <p:nvPicPr>
          <p:cNvPr id="47" name="图片 4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444644" y="2071760"/>
            <a:ext cx="540000" cy="442800"/>
          </a:xfrm>
          <a:prstGeom prst="rect">
            <a:avLst/>
          </a:prstGeom>
        </p:spPr>
      </p:pic>
      <p:cxnSp>
        <p:nvCxnSpPr>
          <p:cNvPr id="57" name="直接连接符 56"/>
          <p:cNvCxnSpPr>
            <a:stCxn id="46" idx="0"/>
            <a:endCxn id="47" idx="2"/>
          </p:cNvCxnSpPr>
          <p:nvPr/>
        </p:nvCxnSpPr>
        <p:spPr>
          <a:xfrm flipH="1" flipV="1">
            <a:off x="4714644" y="2514560"/>
            <a:ext cx="937" cy="72541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a:xfrm>
            <a:off x="4655336" y="4998520"/>
            <a:ext cx="889987" cy="338554"/>
          </a:xfrm>
          <a:prstGeom prst="rect">
            <a:avLst/>
          </a:prstGeom>
          <a:noFill/>
        </p:spPr>
        <p:txBody>
          <a:bodyPr wrap="none" rtlCol="0">
            <a:spAutoFit/>
          </a:bodyPr>
          <a:lstStyle/>
          <a:p>
            <a:pPr fontAlgn="ctr"/>
            <a:r>
              <a:rPr lang="en-US" sz="1600" dirty="0" smtClean="0">
                <a:solidFill>
                  <a:schemeClr val="bg1">
                    <a:lumMod val="50000"/>
                  </a:schemeClr>
                </a:solidFill>
                <a:latin typeface="Huawei Sans" panose="020C0503030203020204" pitchFamily="34" charset="0"/>
              </a:rPr>
              <a:t>VLAN 2</a:t>
            </a:r>
            <a:endParaRPr lang="en-US" altLang="zh-CN" sz="16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箭头连接符 73"/>
          <p:cNvCxnSpPr/>
          <p:nvPr/>
        </p:nvCxnSpPr>
        <p:spPr>
          <a:xfrm>
            <a:off x="4825184" y="2646965"/>
            <a:ext cx="0" cy="447132"/>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3" idx="3"/>
            <a:endCxn id="46" idx="1"/>
          </p:cNvCxnSpPr>
          <p:nvPr/>
        </p:nvCxnSpPr>
        <p:spPr>
          <a:xfrm>
            <a:off x="2250801" y="3461371"/>
            <a:ext cx="2194780" cy="0"/>
          </a:xfrm>
          <a:prstGeom prst="line">
            <a:avLst/>
          </a:prstGeom>
          <a:ln w="19050">
            <a:solidFill>
              <a:srgbClr val="151515"/>
            </a:solidFill>
            <a:prstDash val="dash"/>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flipV="1">
            <a:off x="2834621" y="2148345"/>
            <a:ext cx="1088776" cy="3578"/>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79"/>
          <p:cNvCxnSpPr/>
          <p:nvPr/>
        </p:nvCxnSpPr>
        <p:spPr>
          <a:xfrm flipH="1">
            <a:off x="2807908" y="3608388"/>
            <a:ext cx="1071722" cy="1"/>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6" name="文本框 85"/>
          <p:cNvSpPr txBox="1"/>
          <p:nvPr/>
        </p:nvSpPr>
        <p:spPr>
          <a:xfrm>
            <a:off x="1167842" y="3335754"/>
            <a:ext cx="556563" cy="307777"/>
          </a:xfrm>
          <a:prstGeom prst="rect">
            <a:avLst/>
          </a:prstGeom>
          <a:noFill/>
        </p:spPr>
        <p:txBody>
          <a:bodyPr wrap="none" rtlCol="0">
            <a:spAutoFit/>
          </a:bodyPr>
          <a:lstStyle/>
          <a:p>
            <a:pPr fontAlgn="ctr"/>
            <a:r>
              <a:rPr lang="en-US" sz="1400" dirty="0" smtClean="0">
                <a:latin typeface="Huawei Sans" panose="020C0503030203020204" pitchFamily="34" charset="0"/>
              </a:rPr>
              <a:t>SW1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a:xfrm>
            <a:off x="1148607" y="2139271"/>
            <a:ext cx="556563" cy="307777"/>
          </a:xfrm>
          <a:prstGeom prst="rect">
            <a:avLst/>
          </a:prstGeom>
          <a:noFill/>
        </p:spPr>
        <p:txBody>
          <a:bodyPr wrap="none" rtlCol="0">
            <a:spAutoFit/>
          </a:bodyPr>
          <a:lstStyle/>
          <a:p>
            <a:pPr fontAlgn="ctr"/>
            <a:r>
              <a:rPr lang="en-US" sz="1400" dirty="0" smtClean="0">
                <a:latin typeface="Huawei Sans" panose="020C0503030203020204" pitchFamily="34" charset="0"/>
              </a:rPr>
              <a:t>SW2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a:xfrm>
            <a:off x="4977070" y="3317931"/>
            <a:ext cx="556563" cy="307777"/>
          </a:xfrm>
          <a:prstGeom prst="rect">
            <a:avLst/>
          </a:prstGeom>
          <a:noFill/>
        </p:spPr>
        <p:txBody>
          <a:bodyPr wrap="none" rtlCol="0">
            <a:spAutoFit/>
          </a:bodyPr>
          <a:lstStyle/>
          <a:p>
            <a:pPr fontAlgn="ctr"/>
            <a:r>
              <a:rPr lang="en-US" sz="1400" dirty="0" smtClean="0">
                <a:latin typeface="Huawei Sans" panose="020C0503030203020204" pitchFamily="34" charset="0"/>
              </a:rPr>
              <a:t>SW4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a:xfrm>
            <a:off x="4957835" y="2121448"/>
            <a:ext cx="556563" cy="307777"/>
          </a:xfrm>
          <a:prstGeom prst="rect">
            <a:avLst/>
          </a:prstGeom>
          <a:noFill/>
        </p:spPr>
        <p:txBody>
          <a:bodyPr wrap="none" rtlCol="0">
            <a:spAutoFit/>
          </a:bodyPr>
          <a:lstStyle/>
          <a:p>
            <a:pPr fontAlgn="ctr"/>
            <a:r>
              <a:rPr lang="en-US" sz="1400" dirty="0" smtClean="0">
                <a:latin typeface="Huawei Sans" panose="020C0503030203020204" pitchFamily="34" charset="0"/>
              </a:rPr>
              <a:t>SW3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1508782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圆角矩形 139"/>
          <p:cNvSpPr/>
          <p:nvPr/>
        </p:nvSpPr>
        <p:spPr>
          <a:xfrm>
            <a:off x="10449857" y="4623970"/>
            <a:ext cx="897366" cy="94267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圆角矩形 140"/>
          <p:cNvSpPr/>
          <p:nvPr/>
        </p:nvSpPr>
        <p:spPr>
          <a:xfrm>
            <a:off x="6537187" y="4632551"/>
            <a:ext cx="891874" cy="94267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占位符 40"/>
          <p:cNvSpPr>
            <a:spLocks noGrp="1"/>
          </p:cNvSpPr>
          <p:nvPr>
            <p:ph type="body" sz="quarter" idx="10"/>
          </p:nvPr>
        </p:nvSpPr>
        <p:spPr/>
        <p:txBody>
          <a:bodyPr/>
          <a:lstStyle/>
          <a:p>
            <a:pPr marL="0" indent="0" algn="l" fontAlgn="ctr">
              <a:buNone/>
            </a:pPr>
            <a:r>
              <a:rPr lang="en-US" sz="1400" dirty="0" smtClean="0">
                <a:latin typeface="Huawei Sans" panose="020C0503030203020204" pitchFamily="34" charset="0"/>
              </a:rPr>
              <a:t>Storm control prevents broadcast storms caused by broadcast packets, unknown multicast packets, and unknown unicast packets. Within the storm detection interval, the device compares the average rate of the three types of packets received on the monitoring interface with the configured maximum threshold. When the packet rate reaches the threshold, the device configured with storm control blocks packets on the interface or shuts down the interface according to the configured action.</a:t>
            </a:r>
            <a:endParaRPr lang="en-US" altLang="zh-CN" sz="14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Working Mechanism of Storm Control</a:t>
            </a:r>
            <a:endParaRPr lang="en-US" altLang="zh-CN" dirty="0">
              <a:latin typeface="Huawei Sans" panose="020C0503030203020204" pitchFamily="34" charset="0"/>
              <a:sym typeface="Huawei Sans" panose="020C0503030203020204" pitchFamily="34" charset="0"/>
            </a:endParaRPr>
          </a:p>
        </p:txBody>
      </p:sp>
      <p:sp>
        <p:nvSpPr>
          <p:cNvPr id="54" name="圆角矩形 53"/>
          <p:cNvSpPr/>
          <p:nvPr/>
        </p:nvSpPr>
        <p:spPr>
          <a:xfrm>
            <a:off x="4764487" y="4666919"/>
            <a:ext cx="897366" cy="94267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54"/>
          <p:cNvSpPr/>
          <p:nvPr/>
        </p:nvSpPr>
        <p:spPr>
          <a:xfrm>
            <a:off x="898234" y="4666919"/>
            <a:ext cx="891874" cy="942679"/>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p:nvPr/>
        </p:nvSpPr>
        <p:spPr>
          <a:xfrm>
            <a:off x="3083615" y="2529613"/>
            <a:ext cx="440703" cy="41909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图片 56" descr="故障链路.png"/>
          <p:cNvPicPr>
            <a:picLocks noChangeAspect="1"/>
          </p:cNvPicPr>
          <p:nvPr/>
        </p:nvPicPr>
        <p:blipFill>
          <a:blip r:embed="rId3" cstate="print"/>
          <a:stretch>
            <a:fillRect/>
          </a:stretch>
        </p:blipFill>
        <p:spPr>
          <a:xfrm>
            <a:off x="3353420" y="3016901"/>
            <a:ext cx="540000" cy="440216"/>
          </a:xfrm>
          <a:prstGeom prst="rect">
            <a:avLst/>
          </a:prstGeom>
        </p:spPr>
      </p:pic>
      <p:sp>
        <p:nvSpPr>
          <p:cNvPr id="58" name="文本框 57"/>
          <p:cNvSpPr txBox="1"/>
          <p:nvPr/>
        </p:nvSpPr>
        <p:spPr>
          <a:xfrm>
            <a:off x="3095385" y="2569885"/>
            <a:ext cx="499209" cy="338554"/>
          </a:xfrm>
          <a:prstGeom prst="rect">
            <a:avLst/>
          </a:prstGeom>
          <a:noFill/>
          <a:ln>
            <a:noFill/>
          </a:ln>
        </p:spPr>
        <p:txBody>
          <a:bodyPr wrap="square" rtlCol="0">
            <a:spAutoFit/>
          </a:bodyPr>
          <a:lstStyle/>
          <a:p>
            <a:pPr fontAlgn="ctr"/>
            <a:r>
              <a:rPr lang="en-US" sz="1600" dirty="0" smtClean="0">
                <a:solidFill>
                  <a:schemeClr val="bg1"/>
                </a:solidFill>
                <a:latin typeface="Huawei Sans" panose="020C0503030203020204" pitchFamily="34" charset="0"/>
              </a:rPr>
              <a:t>80</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9" name="直接连接符 58"/>
          <p:cNvCxnSpPr/>
          <p:nvPr/>
        </p:nvCxnSpPr>
        <p:spPr>
          <a:xfrm>
            <a:off x="3160482" y="3477200"/>
            <a:ext cx="28988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3303967" y="2948711"/>
            <a:ext cx="0" cy="53573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3470554" y="2561163"/>
            <a:ext cx="1106393"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Threshold</a:t>
            </a:r>
            <a:endParaRPr lang="en-US" sz="1600" dirty="0">
              <a:latin typeface="Huawei Sans" panose="020C0503030203020204" pitchFamily="34" charset="0"/>
            </a:endParaRPr>
          </a:p>
        </p:txBody>
      </p:sp>
      <p:sp>
        <p:nvSpPr>
          <p:cNvPr id="76" name="文本框 75"/>
          <p:cNvSpPr txBox="1"/>
          <p:nvPr/>
        </p:nvSpPr>
        <p:spPr>
          <a:xfrm>
            <a:off x="2858373" y="3981557"/>
            <a:ext cx="867545"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6" name="图片 8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049226" y="4786615"/>
            <a:ext cx="540000" cy="442800"/>
          </a:xfrm>
          <a:prstGeom prst="rect">
            <a:avLst/>
          </a:prstGeom>
        </p:spPr>
      </p:pic>
      <p:pic>
        <p:nvPicPr>
          <p:cNvPr id="87" name="图片 8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985076" y="4784983"/>
            <a:ext cx="540000" cy="442800"/>
          </a:xfrm>
          <a:prstGeom prst="rect">
            <a:avLst/>
          </a:prstGeom>
        </p:spPr>
      </p:pic>
      <p:cxnSp>
        <p:nvCxnSpPr>
          <p:cNvPr id="88" name="直接连接符 87"/>
          <p:cNvCxnSpPr>
            <a:endCxn id="86" idx="0"/>
          </p:cNvCxnSpPr>
          <p:nvPr/>
        </p:nvCxnSpPr>
        <p:spPr>
          <a:xfrm flipH="1">
            <a:off x="1319226" y="3832317"/>
            <a:ext cx="1954669" cy="9542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endCxn id="87" idx="0"/>
          </p:cNvCxnSpPr>
          <p:nvPr/>
        </p:nvCxnSpPr>
        <p:spPr>
          <a:xfrm>
            <a:off x="3303967" y="3793685"/>
            <a:ext cx="1951109" cy="9912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90" name="图片 8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022146" y="3572285"/>
            <a:ext cx="540000" cy="442800"/>
          </a:xfrm>
          <a:prstGeom prst="rect">
            <a:avLst/>
          </a:prstGeom>
        </p:spPr>
      </p:pic>
      <p:cxnSp>
        <p:nvCxnSpPr>
          <p:cNvPr id="93" name="直接箭头连接符 92"/>
          <p:cNvCxnSpPr/>
          <p:nvPr/>
        </p:nvCxnSpPr>
        <p:spPr>
          <a:xfrm flipV="1">
            <a:off x="1813920" y="4305430"/>
            <a:ext cx="769050" cy="370956"/>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a:xfrm>
            <a:off x="3883044" y="4195833"/>
            <a:ext cx="779873" cy="429478"/>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5" name="文本框 94"/>
          <p:cNvSpPr txBox="1"/>
          <p:nvPr/>
        </p:nvSpPr>
        <p:spPr>
          <a:xfrm>
            <a:off x="885453" y="5249404"/>
            <a:ext cx="867545"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p:cNvSpPr txBox="1"/>
          <p:nvPr/>
        </p:nvSpPr>
        <p:spPr>
          <a:xfrm>
            <a:off x="4821303" y="5279161"/>
            <a:ext cx="867545"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p:cNvSpPr/>
          <p:nvPr/>
        </p:nvSpPr>
        <p:spPr>
          <a:xfrm rot="1649679">
            <a:off x="4356104" y="3795731"/>
            <a:ext cx="464944"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50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p:cNvSpPr/>
          <p:nvPr/>
        </p:nvSpPr>
        <p:spPr>
          <a:xfrm rot="1649679">
            <a:off x="4193368" y="4131893"/>
            <a:ext cx="656880" cy="193016"/>
          </a:xfrm>
          <a:prstGeom prst="rect">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矩形 101"/>
          <p:cNvSpPr/>
          <p:nvPr/>
        </p:nvSpPr>
        <p:spPr>
          <a:xfrm rot="19989580">
            <a:off x="1264502" y="3618441"/>
            <a:ext cx="464944"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50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p:cNvSpPr/>
          <p:nvPr/>
        </p:nvSpPr>
        <p:spPr>
          <a:xfrm rot="19989580">
            <a:off x="1402717" y="3868684"/>
            <a:ext cx="656880" cy="193016"/>
          </a:xfrm>
          <a:prstGeom prst="rect">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矩形 103"/>
          <p:cNvSpPr/>
          <p:nvPr/>
        </p:nvSpPr>
        <p:spPr>
          <a:xfrm rot="19989580">
            <a:off x="1550379" y="4136901"/>
            <a:ext cx="854635" cy="193016"/>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120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椭圆 106"/>
          <p:cNvSpPr/>
          <p:nvPr/>
        </p:nvSpPr>
        <p:spPr>
          <a:xfrm>
            <a:off x="8741990" y="2512618"/>
            <a:ext cx="440703" cy="41909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8" name="图片 107" descr="故障链路.png"/>
          <p:cNvPicPr>
            <a:picLocks noChangeAspect="1"/>
          </p:cNvPicPr>
          <p:nvPr/>
        </p:nvPicPr>
        <p:blipFill>
          <a:blip r:embed="rId3" cstate="print"/>
          <a:stretch>
            <a:fillRect/>
          </a:stretch>
        </p:blipFill>
        <p:spPr>
          <a:xfrm>
            <a:off x="9003364" y="2996774"/>
            <a:ext cx="540000" cy="440216"/>
          </a:xfrm>
          <a:prstGeom prst="rect">
            <a:avLst/>
          </a:prstGeom>
        </p:spPr>
      </p:pic>
      <p:sp>
        <p:nvSpPr>
          <p:cNvPr id="109" name="文本框 108"/>
          <p:cNvSpPr txBox="1"/>
          <p:nvPr/>
        </p:nvSpPr>
        <p:spPr>
          <a:xfrm>
            <a:off x="8753760" y="2552890"/>
            <a:ext cx="499209" cy="338554"/>
          </a:xfrm>
          <a:prstGeom prst="rect">
            <a:avLst/>
          </a:prstGeom>
          <a:noFill/>
          <a:ln>
            <a:noFill/>
          </a:ln>
        </p:spPr>
        <p:txBody>
          <a:bodyPr wrap="square" rtlCol="0">
            <a:spAutoFit/>
          </a:bodyPr>
          <a:lstStyle/>
          <a:p>
            <a:pPr fontAlgn="ctr"/>
            <a:r>
              <a:rPr lang="en-US" sz="1600" dirty="0" smtClean="0">
                <a:solidFill>
                  <a:schemeClr val="bg1"/>
                </a:solidFill>
                <a:latin typeface="Huawei Sans" panose="020C0503030203020204" pitchFamily="34" charset="0"/>
              </a:rPr>
              <a:t>80</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0" name="直接连接符 109"/>
          <p:cNvCxnSpPr/>
          <p:nvPr/>
        </p:nvCxnSpPr>
        <p:spPr>
          <a:xfrm>
            <a:off x="8818857" y="3460205"/>
            <a:ext cx="28988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8962342" y="2931716"/>
            <a:ext cx="0" cy="53573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12" name="文本框 111"/>
          <p:cNvSpPr txBox="1"/>
          <p:nvPr/>
        </p:nvSpPr>
        <p:spPr>
          <a:xfrm>
            <a:off x="9128929" y="2544168"/>
            <a:ext cx="1106393"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Threshold</a:t>
            </a:r>
            <a:endParaRPr lang="en-US" sz="1600" dirty="0">
              <a:latin typeface="Huawei Sans" panose="020C0503030203020204" pitchFamily="34" charset="0"/>
            </a:endParaRPr>
          </a:p>
        </p:txBody>
      </p:sp>
      <p:sp>
        <p:nvSpPr>
          <p:cNvPr id="113" name="文本框 112"/>
          <p:cNvSpPr txBox="1"/>
          <p:nvPr/>
        </p:nvSpPr>
        <p:spPr>
          <a:xfrm>
            <a:off x="8516748" y="3964562"/>
            <a:ext cx="867545"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4" name="图片 11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707601" y="4769620"/>
            <a:ext cx="540000" cy="442800"/>
          </a:xfrm>
          <a:prstGeom prst="rect">
            <a:avLst/>
          </a:prstGeom>
        </p:spPr>
      </p:pic>
      <p:pic>
        <p:nvPicPr>
          <p:cNvPr id="115" name="图片 11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0643451" y="4767988"/>
            <a:ext cx="540000" cy="442800"/>
          </a:xfrm>
          <a:prstGeom prst="rect">
            <a:avLst/>
          </a:prstGeom>
        </p:spPr>
      </p:pic>
      <p:cxnSp>
        <p:nvCxnSpPr>
          <p:cNvPr id="116" name="直接连接符 115"/>
          <p:cNvCxnSpPr/>
          <p:nvPr/>
        </p:nvCxnSpPr>
        <p:spPr>
          <a:xfrm flipH="1">
            <a:off x="6977601" y="3815322"/>
            <a:ext cx="1954669" cy="9542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endCxn id="115" idx="0"/>
          </p:cNvCxnSpPr>
          <p:nvPr/>
        </p:nvCxnSpPr>
        <p:spPr>
          <a:xfrm>
            <a:off x="8962342" y="3776690"/>
            <a:ext cx="1951109" cy="9912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18" name="图片 11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680521" y="3555290"/>
            <a:ext cx="540000" cy="442800"/>
          </a:xfrm>
          <a:prstGeom prst="rect">
            <a:avLst/>
          </a:prstGeom>
        </p:spPr>
      </p:pic>
      <p:cxnSp>
        <p:nvCxnSpPr>
          <p:cNvPr id="119" name="直接箭头连接符 118"/>
          <p:cNvCxnSpPr/>
          <p:nvPr/>
        </p:nvCxnSpPr>
        <p:spPr>
          <a:xfrm flipV="1">
            <a:off x="7429061" y="4285821"/>
            <a:ext cx="769050" cy="370956"/>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1" name="文本框 120"/>
          <p:cNvSpPr txBox="1"/>
          <p:nvPr/>
        </p:nvSpPr>
        <p:spPr>
          <a:xfrm>
            <a:off x="6543828" y="5232409"/>
            <a:ext cx="867545"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文本框 121"/>
          <p:cNvSpPr txBox="1"/>
          <p:nvPr/>
        </p:nvSpPr>
        <p:spPr>
          <a:xfrm>
            <a:off x="10479678" y="5262166"/>
            <a:ext cx="867545" cy="307777"/>
          </a:xfrm>
          <a:prstGeom prst="rect">
            <a:avLst/>
          </a:prstGeom>
          <a:noFill/>
        </p:spPr>
        <p:txBody>
          <a:bodyPr wrap="none" rtlCol="0">
            <a:spAutoFit/>
          </a:bodyPr>
          <a:lstStyle/>
          <a:p>
            <a:pPr fontAlgn="ctr"/>
            <a:r>
              <a:rPr lang="en-US" sz="1400" b="1" dirty="0" smtClean="0">
                <a:latin typeface="Huawei Sans" panose="020C0503030203020204" pitchFamily="34" charset="0"/>
              </a:rPr>
              <a:t>Switch3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矩形 126"/>
          <p:cNvSpPr/>
          <p:nvPr/>
        </p:nvSpPr>
        <p:spPr>
          <a:xfrm rot="19989580">
            <a:off x="6884755" y="3626493"/>
            <a:ext cx="464944"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50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矩形 127"/>
          <p:cNvSpPr/>
          <p:nvPr/>
        </p:nvSpPr>
        <p:spPr>
          <a:xfrm rot="19989580">
            <a:off x="7022970" y="3876736"/>
            <a:ext cx="656880" cy="193016"/>
          </a:xfrm>
          <a:prstGeom prst="rect">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矩形 128"/>
          <p:cNvSpPr/>
          <p:nvPr/>
        </p:nvSpPr>
        <p:spPr>
          <a:xfrm rot="19989580">
            <a:off x="7170632" y="4144953"/>
            <a:ext cx="854635" cy="193016"/>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120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4" name="组合 43"/>
          <p:cNvGrpSpPr/>
          <p:nvPr/>
        </p:nvGrpSpPr>
        <p:grpSpPr>
          <a:xfrm>
            <a:off x="1955574" y="5593720"/>
            <a:ext cx="3943481" cy="778268"/>
            <a:chOff x="1921090" y="5608508"/>
            <a:chExt cx="3943481" cy="778268"/>
          </a:xfrm>
        </p:grpSpPr>
        <p:grpSp>
          <p:nvGrpSpPr>
            <p:cNvPr id="27" name="组合 26"/>
            <p:cNvGrpSpPr/>
            <p:nvPr/>
          </p:nvGrpSpPr>
          <p:grpSpPr>
            <a:xfrm>
              <a:off x="1922580" y="5608508"/>
              <a:ext cx="3269053" cy="276999"/>
              <a:chOff x="1927041" y="5454930"/>
              <a:chExt cx="3269053" cy="276999"/>
            </a:xfrm>
          </p:grpSpPr>
          <p:sp>
            <p:nvSpPr>
              <p:cNvPr id="131" name="文本框 130"/>
              <p:cNvSpPr txBox="1"/>
              <p:nvPr/>
            </p:nvSpPr>
            <p:spPr>
              <a:xfrm>
                <a:off x="2786460" y="5454930"/>
                <a:ext cx="2409634" cy="276999"/>
              </a:xfrm>
              <a:prstGeom prst="rect">
                <a:avLst/>
              </a:prstGeom>
              <a:noFill/>
            </p:spPr>
            <p:txBody>
              <a:bodyPr wrap="none" rtlCol="0">
                <a:spAutoFit/>
              </a:bodyPr>
              <a:lstStyle/>
              <a:p>
                <a:pPr fontAlgn="ctr"/>
                <a:r>
                  <a:rPr lang="en-US" sz="1200" dirty="0" smtClean="0">
                    <a:latin typeface="Huawei Sans" panose="020C0503030203020204" pitchFamily="34" charset="0"/>
                  </a:rPr>
                  <a:t>Broadcast packets/Average rate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矩形 134"/>
              <p:cNvSpPr/>
              <p:nvPr/>
            </p:nvSpPr>
            <p:spPr>
              <a:xfrm>
                <a:off x="1927041" y="5496922"/>
                <a:ext cx="464944"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50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8" name="组合 27"/>
            <p:cNvGrpSpPr/>
            <p:nvPr/>
          </p:nvGrpSpPr>
          <p:grpSpPr>
            <a:xfrm>
              <a:off x="1921090" y="5868086"/>
              <a:ext cx="3943481" cy="276999"/>
              <a:chOff x="1927041" y="5787531"/>
              <a:chExt cx="3943481" cy="276999"/>
            </a:xfrm>
          </p:grpSpPr>
          <p:sp>
            <p:nvSpPr>
              <p:cNvPr id="132" name="文本框 131"/>
              <p:cNvSpPr txBox="1"/>
              <p:nvPr/>
            </p:nvSpPr>
            <p:spPr>
              <a:xfrm>
                <a:off x="2787627" y="5787531"/>
                <a:ext cx="3082895" cy="276999"/>
              </a:xfrm>
              <a:prstGeom prst="rect">
                <a:avLst/>
              </a:prstGeom>
              <a:noFill/>
            </p:spPr>
            <p:txBody>
              <a:bodyPr wrap="none" rtlCol="0">
                <a:spAutoFit/>
              </a:bodyPr>
              <a:lstStyle/>
              <a:p>
                <a:pPr fontAlgn="ctr"/>
                <a:r>
                  <a:rPr lang="en-US" sz="1200" dirty="0" smtClean="0">
                    <a:latin typeface="Huawei Sans" panose="020C0503030203020204" pitchFamily="34" charset="0"/>
                  </a:rPr>
                  <a:t>Unknown multicast packets/Average rate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矩形 135"/>
              <p:cNvSpPr/>
              <p:nvPr/>
            </p:nvSpPr>
            <p:spPr>
              <a:xfrm>
                <a:off x="1927041" y="5825941"/>
                <a:ext cx="656880" cy="193016"/>
              </a:xfrm>
              <a:prstGeom prst="rect">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3" name="组合 42"/>
            <p:cNvGrpSpPr/>
            <p:nvPr/>
          </p:nvGrpSpPr>
          <p:grpSpPr>
            <a:xfrm>
              <a:off x="1927041" y="6109777"/>
              <a:ext cx="3790054" cy="276999"/>
              <a:chOff x="1927041" y="6109777"/>
              <a:chExt cx="3790054" cy="276999"/>
            </a:xfrm>
          </p:grpSpPr>
          <p:sp>
            <p:nvSpPr>
              <p:cNvPr id="133" name="文本框 132"/>
              <p:cNvSpPr txBox="1"/>
              <p:nvPr/>
            </p:nvSpPr>
            <p:spPr>
              <a:xfrm>
                <a:off x="2781676" y="6109777"/>
                <a:ext cx="2935419" cy="276999"/>
              </a:xfrm>
              <a:prstGeom prst="rect">
                <a:avLst/>
              </a:prstGeom>
              <a:noFill/>
            </p:spPr>
            <p:txBody>
              <a:bodyPr wrap="none" rtlCol="0">
                <a:spAutoFit/>
              </a:bodyPr>
              <a:lstStyle/>
              <a:p>
                <a:pPr fontAlgn="ctr"/>
                <a:r>
                  <a:rPr lang="en-US" sz="1200" dirty="0" smtClean="0">
                    <a:latin typeface="Huawei Sans" panose="020C0503030203020204" pitchFamily="34" charset="0"/>
                  </a:rPr>
                  <a:t>Unknown unicast packets/Average rate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矩形 136"/>
              <p:cNvSpPr/>
              <p:nvPr/>
            </p:nvSpPr>
            <p:spPr>
              <a:xfrm>
                <a:off x="1927041" y="6154960"/>
                <a:ext cx="854635" cy="193016"/>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120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17" name="文本框 16"/>
          <p:cNvSpPr txBox="1"/>
          <p:nvPr/>
        </p:nvSpPr>
        <p:spPr>
          <a:xfrm>
            <a:off x="2258096" y="3077487"/>
            <a:ext cx="621263" cy="259181"/>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400" dirty="0" smtClean="0">
                <a:latin typeface="Huawei Sans" panose="020C0503030203020204" pitchFamily="34" charset="0"/>
              </a:rPr>
              <a:t>Block</a:t>
            </a:r>
            <a:endParaRPr lang="en-US" altLang="zh-CN" sz="1400" i="0" dirty="0">
              <a:latin typeface="Huawei Sans" panose="020C0503030203020204" pitchFamily="34" charset="0"/>
              <a:sym typeface="Huawei Sans" panose="020C0503030203020204" pitchFamily="34" charset="0"/>
            </a:endParaRPr>
          </a:p>
        </p:txBody>
      </p:sp>
      <p:sp>
        <p:nvSpPr>
          <p:cNvPr id="23" name="文本框 22"/>
          <p:cNvSpPr txBox="1"/>
          <p:nvPr/>
        </p:nvSpPr>
        <p:spPr>
          <a:xfrm>
            <a:off x="7276775" y="3058056"/>
            <a:ext cx="1127617" cy="259181"/>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400" dirty="0" smtClean="0">
                <a:latin typeface="Huawei Sans" panose="020C0503030203020204" pitchFamily="34" charset="0"/>
              </a:rPr>
              <a:t>Error-down</a:t>
            </a:r>
            <a:endParaRPr lang="en-US" altLang="zh-CN" sz="1400" i="0" dirty="0">
              <a:latin typeface="Huawei Sans" panose="020C0503030203020204" pitchFamily="34" charset="0"/>
              <a:sym typeface="Huawei Sans" panose="020C0503030203020204" pitchFamily="34" charset="0"/>
            </a:endParaRPr>
          </a:p>
        </p:txBody>
      </p:sp>
      <p:sp>
        <p:nvSpPr>
          <p:cNvPr id="138" name="椭圆 137"/>
          <p:cNvSpPr>
            <a:spLocks noChangeAspect="1"/>
          </p:cNvSpPr>
          <p:nvPr/>
        </p:nvSpPr>
        <p:spPr>
          <a:xfrm>
            <a:off x="2964490" y="3895401"/>
            <a:ext cx="126000" cy="126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椭圆 138"/>
          <p:cNvSpPr>
            <a:spLocks noChangeAspect="1"/>
          </p:cNvSpPr>
          <p:nvPr/>
        </p:nvSpPr>
        <p:spPr>
          <a:xfrm>
            <a:off x="8617938" y="3875244"/>
            <a:ext cx="126000" cy="126000"/>
          </a:xfrm>
          <a:prstGeom prst="ellipse">
            <a:avLst/>
          </a:prstGeom>
          <a:solidFill>
            <a:schemeClr val="accent2">
              <a:lumMod val="10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2" name="直接箭头连接符 141"/>
          <p:cNvCxnSpPr>
            <a:stCxn id="17" idx="2"/>
          </p:cNvCxnSpPr>
          <p:nvPr/>
        </p:nvCxnSpPr>
        <p:spPr>
          <a:xfrm>
            <a:off x="2568728" y="3336668"/>
            <a:ext cx="337758" cy="498263"/>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43" name="直接箭头连接符 142"/>
          <p:cNvCxnSpPr/>
          <p:nvPr/>
        </p:nvCxnSpPr>
        <p:spPr>
          <a:xfrm>
            <a:off x="8183094" y="3317058"/>
            <a:ext cx="305187" cy="498263"/>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7834633" y="5593720"/>
            <a:ext cx="3943481" cy="778268"/>
            <a:chOff x="1921090" y="5608508"/>
            <a:chExt cx="3943481" cy="778268"/>
          </a:xfrm>
        </p:grpSpPr>
        <p:grpSp>
          <p:nvGrpSpPr>
            <p:cNvPr id="145" name="组合 144"/>
            <p:cNvGrpSpPr/>
            <p:nvPr/>
          </p:nvGrpSpPr>
          <p:grpSpPr>
            <a:xfrm>
              <a:off x="1922580" y="5608508"/>
              <a:ext cx="3269053" cy="276999"/>
              <a:chOff x="1927041" y="5454930"/>
              <a:chExt cx="3269053" cy="276999"/>
            </a:xfrm>
          </p:grpSpPr>
          <p:sp>
            <p:nvSpPr>
              <p:cNvPr id="152" name="文本框 151"/>
              <p:cNvSpPr txBox="1"/>
              <p:nvPr/>
            </p:nvSpPr>
            <p:spPr>
              <a:xfrm>
                <a:off x="2786460" y="5454930"/>
                <a:ext cx="2409634" cy="276999"/>
              </a:xfrm>
              <a:prstGeom prst="rect">
                <a:avLst/>
              </a:prstGeom>
              <a:noFill/>
            </p:spPr>
            <p:txBody>
              <a:bodyPr wrap="none" rtlCol="0">
                <a:spAutoFit/>
              </a:bodyPr>
              <a:lstStyle/>
              <a:p>
                <a:pPr fontAlgn="ctr"/>
                <a:r>
                  <a:rPr lang="en-US" sz="1200" dirty="0" smtClean="0">
                    <a:latin typeface="Huawei Sans" panose="020C0503030203020204" pitchFamily="34" charset="0"/>
                  </a:rPr>
                  <a:t>Broadcast packets/Average rate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矩形 152"/>
              <p:cNvSpPr/>
              <p:nvPr/>
            </p:nvSpPr>
            <p:spPr>
              <a:xfrm>
                <a:off x="1927041" y="5496922"/>
                <a:ext cx="464944" cy="193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50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46" name="组合 145"/>
            <p:cNvGrpSpPr/>
            <p:nvPr/>
          </p:nvGrpSpPr>
          <p:grpSpPr>
            <a:xfrm>
              <a:off x="1921090" y="5868086"/>
              <a:ext cx="3943481" cy="276999"/>
              <a:chOff x="1927041" y="5787531"/>
              <a:chExt cx="3943481" cy="276999"/>
            </a:xfrm>
          </p:grpSpPr>
          <p:sp>
            <p:nvSpPr>
              <p:cNvPr id="150" name="文本框 149"/>
              <p:cNvSpPr txBox="1"/>
              <p:nvPr/>
            </p:nvSpPr>
            <p:spPr>
              <a:xfrm>
                <a:off x="2787627" y="5787531"/>
                <a:ext cx="3082895" cy="276999"/>
              </a:xfrm>
              <a:prstGeom prst="rect">
                <a:avLst/>
              </a:prstGeom>
              <a:noFill/>
            </p:spPr>
            <p:txBody>
              <a:bodyPr wrap="none" rtlCol="0">
                <a:spAutoFit/>
              </a:bodyPr>
              <a:lstStyle/>
              <a:p>
                <a:pPr fontAlgn="ctr"/>
                <a:r>
                  <a:rPr lang="en-US" sz="1200" dirty="0" smtClean="0">
                    <a:latin typeface="Huawei Sans" panose="020C0503030203020204" pitchFamily="34" charset="0"/>
                  </a:rPr>
                  <a:t>Unknown multicast packets/Average rate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矩形 150"/>
              <p:cNvSpPr/>
              <p:nvPr/>
            </p:nvSpPr>
            <p:spPr>
              <a:xfrm>
                <a:off x="1927041" y="5825941"/>
                <a:ext cx="656880" cy="193016"/>
              </a:xfrm>
              <a:prstGeom prst="rect">
                <a:avLst/>
              </a:prstGeom>
              <a:solidFill>
                <a:srgbClr val="FFD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80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47" name="组合 146"/>
            <p:cNvGrpSpPr/>
            <p:nvPr/>
          </p:nvGrpSpPr>
          <p:grpSpPr>
            <a:xfrm>
              <a:off x="1927041" y="6109777"/>
              <a:ext cx="3790054" cy="276999"/>
              <a:chOff x="1927041" y="6109777"/>
              <a:chExt cx="3790054" cy="276999"/>
            </a:xfrm>
          </p:grpSpPr>
          <p:sp>
            <p:nvSpPr>
              <p:cNvPr id="148" name="文本框 147"/>
              <p:cNvSpPr txBox="1"/>
              <p:nvPr/>
            </p:nvSpPr>
            <p:spPr>
              <a:xfrm>
                <a:off x="2781676" y="6109777"/>
                <a:ext cx="2935419" cy="276999"/>
              </a:xfrm>
              <a:prstGeom prst="rect">
                <a:avLst/>
              </a:prstGeom>
              <a:noFill/>
            </p:spPr>
            <p:txBody>
              <a:bodyPr wrap="none" rtlCol="0">
                <a:spAutoFit/>
              </a:bodyPr>
              <a:lstStyle/>
              <a:p>
                <a:pPr fontAlgn="ctr"/>
                <a:r>
                  <a:rPr lang="en-US" sz="1200" dirty="0" smtClean="0">
                    <a:latin typeface="Huawei Sans" panose="020C0503030203020204" pitchFamily="34" charset="0"/>
                  </a:rPr>
                  <a:t>Unknown unicast packets/Average rate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矩形 148"/>
              <p:cNvSpPr/>
              <p:nvPr/>
            </p:nvSpPr>
            <p:spPr>
              <a:xfrm>
                <a:off x="1927041" y="6154960"/>
                <a:ext cx="854635" cy="193016"/>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120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Tree>
    <p:extLst>
      <p:ext uri="{BB962C8B-B14F-4D97-AF65-F5344CB8AC3E}">
        <p14:creationId xmlns:p14="http://schemas.microsoft.com/office/powerpoint/2010/main" val="199332846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2482850"/>
          </a:xfrm>
        </p:spPr>
        <p:txBody>
          <a:bodyPr/>
          <a:lstStyle/>
          <a:p>
            <a:pPr fontAlgn="ctr"/>
            <a:r>
              <a:rPr lang="en-US" sz="1800" dirty="0" smtClean="0">
                <a:latin typeface="Huawei Sans" panose="020C0503030203020204" pitchFamily="34" charset="0"/>
              </a:rPr>
              <a:t>Compared with traffic suppression, storm control monitors the average rates of broadcast packets, unknown multicast packets, and unknown unicast packets on an interface, and then blocks packets on the interface or shuts down the physical interface according to the threshold.</a:t>
            </a:r>
            <a:endParaRPr lang="en-US" altLang="zh-CN" sz="1800" dirty="0" smtClean="0">
              <a:latin typeface="Huawei Sans" panose="020C0503030203020204" pitchFamily="34" charset="0"/>
              <a:sym typeface="Huawei Sans" panose="020C0503030203020204" pitchFamily="34" charset="0"/>
            </a:endParaRPr>
          </a:p>
          <a:p>
            <a:pPr fontAlgn="ctr"/>
            <a:r>
              <a:rPr lang="en-US" sz="1800" dirty="0" smtClean="0">
                <a:latin typeface="Huawei Sans" panose="020C0503030203020204" pitchFamily="34" charset="0"/>
              </a:rPr>
              <a:t>As shown in the figure, the switch is connected to a Layer 2 network and a router. To limit the rates of broadcast packets, unknown multicast packets, and unknown unicast packets forwarded by the Layer 2 network, configure storm control on the Layer 2 Ethernet interface GE0/0/1 of the switch.</a:t>
            </a:r>
            <a:endParaRPr lang="en-US" altLang="zh-CN" sz="18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Application of Storm Control</a:t>
            </a:r>
            <a:endParaRPr lang="en-US" altLang="zh-CN" dirty="0">
              <a:latin typeface="Huawei Sans" panose="020C0503030203020204" pitchFamily="34" charset="0"/>
              <a:sym typeface="Huawei Sans" panose="020C0503030203020204" pitchFamily="34" charset="0"/>
            </a:endParaRPr>
          </a:p>
        </p:txBody>
      </p:sp>
      <p:grpSp>
        <p:nvGrpSpPr>
          <p:cNvPr id="19" name="组合 18"/>
          <p:cNvGrpSpPr/>
          <p:nvPr/>
        </p:nvGrpSpPr>
        <p:grpSpPr>
          <a:xfrm>
            <a:off x="2270664" y="4277735"/>
            <a:ext cx="7385175" cy="1039631"/>
            <a:chOff x="1641282" y="2198230"/>
            <a:chExt cx="7385175" cy="1039631"/>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1282" y="2209879"/>
              <a:ext cx="1530023" cy="960714"/>
            </a:xfrm>
            <a:prstGeom prst="rect">
              <a:avLst/>
            </a:prstGeom>
          </p:spPr>
        </p:pic>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96434" y="2198230"/>
              <a:ext cx="1530023" cy="960714"/>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87152" y="2457187"/>
              <a:ext cx="540000" cy="442800"/>
            </a:xfrm>
            <a:prstGeom prst="rect">
              <a:avLst/>
            </a:prstGeom>
          </p:spPr>
        </p:pic>
        <p:pic>
          <p:nvPicPr>
            <p:cNvPr id="31" name="图片 30" descr="通用交换机.png"/>
            <p:cNvPicPr>
              <a:picLocks noChangeAspect="1"/>
            </p:cNvPicPr>
            <p:nvPr/>
          </p:nvPicPr>
          <p:blipFill>
            <a:blip r:embed="rId5" cstate="print"/>
            <a:stretch>
              <a:fillRect/>
            </a:stretch>
          </p:blipFill>
          <p:spPr>
            <a:xfrm>
              <a:off x="4387467" y="2457187"/>
              <a:ext cx="540000" cy="441818"/>
            </a:xfrm>
            <a:prstGeom prst="rect">
              <a:avLst/>
            </a:prstGeom>
          </p:spPr>
        </p:pic>
        <p:cxnSp>
          <p:nvCxnSpPr>
            <p:cNvPr id="32" name="直接连接符 31"/>
            <p:cNvCxnSpPr/>
            <p:nvPr/>
          </p:nvCxnSpPr>
          <p:spPr>
            <a:xfrm>
              <a:off x="3171305" y="2690236"/>
              <a:ext cx="121616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1" idx="3"/>
              <a:endCxn id="29" idx="1"/>
            </p:cNvCxnSpPr>
            <p:nvPr/>
          </p:nvCxnSpPr>
          <p:spPr>
            <a:xfrm>
              <a:off x="4927467" y="2678096"/>
              <a:ext cx="1159685"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9" idx="3"/>
              <a:endCxn id="26" idx="1"/>
            </p:cNvCxnSpPr>
            <p:nvPr/>
          </p:nvCxnSpPr>
          <p:spPr>
            <a:xfrm>
              <a:off x="6627152" y="2678587"/>
              <a:ext cx="86928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1701692" y="2371353"/>
              <a:ext cx="1448052" cy="646331"/>
            </a:xfrm>
            <a:prstGeom prst="rect">
              <a:avLst/>
            </a:prstGeom>
            <a:noFill/>
            <a:ln>
              <a:noFill/>
            </a:ln>
          </p:spPr>
          <p:txBody>
            <a:bodyPr wrap="square" rtlCol="0">
              <a:spAutoFit/>
            </a:bodyPr>
            <a:lstStyle/>
            <a:p>
              <a:pPr algn="ctr" fontAlgn="ctr"/>
              <a:r>
                <a:rPr lang="en-US" dirty="0" smtClean="0">
                  <a:latin typeface="Huawei Sans" panose="020C0503030203020204" pitchFamily="34" charset="0"/>
                </a:rPr>
                <a:t>Layer 2 network</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7549831" y="2371353"/>
              <a:ext cx="1448052" cy="646331"/>
            </a:xfrm>
            <a:prstGeom prst="rect">
              <a:avLst/>
            </a:prstGeom>
            <a:noFill/>
            <a:ln>
              <a:noFill/>
            </a:ln>
          </p:spPr>
          <p:txBody>
            <a:bodyPr wrap="square" rtlCol="0">
              <a:spAutoFit/>
            </a:bodyPr>
            <a:lstStyle/>
            <a:p>
              <a:pPr algn="ctr" fontAlgn="ctr"/>
              <a:r>
                <a:rPr lang="en-US" dirty="0" smtClean="0">
                  <a:latin typeface="Huawei Sans" panose="020C0503030203020204" pitchFamily="34" charset="0"/>
                </a:rPr>
                <a:t>Layer 3 network</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a:xfrm>
              <a:off x="4233404" y="2868529"/>
              <a:ext cx="872355" cy="369332"/>
            </a:xfrm>
            <a:prstGeom prst="rect">
              <a:avLst/>
            </a:prstGeom>
            <a:noFill/>
            <a:ln>
              <a:noFill/>
            </a:ln>
          </p:spPr>
          <p:txBody>
            <a:bodyPr wrap="none" rtlCol="0">
              <a:spAutoFit/>
            </a:bodyPr>
            <a:lstStyle/>
            <a:p>
              <a:pPr fontAlgn="ctr"/>
              <a:r>
                <a:rPr lang="en-US" dirty="0" smtClean="0">
                  <a:latin typeface="Huawei Sans" panose="020C0503030203020204" pitchFamily="34" charset="0"/>
                </a:rPr>
                <a:t>Switch</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a:xfrm>
              <a:off x="5968377" y="2868420"/>
              <a:ext cx="885179" cy="369332"/>
            </a:xfrm>
            <a:prstGeom prst="rect">
              <a:avLst/>
            </a:prstGeom>
            <a:noFill/>
            <a:ln>
              <a:noFill/>
            </a:ln>
          </p:spPr>
          <p:txBody>
            <a:bodyPr wrap="none" rtlCol="0">
              <a:spAutoFit/>
            </a:bodyPr>
            <a:lstStyle/>
            <a:p>
              <a:pPr fontAlgn="ctr"/>
              <a:r>
                <a:rPr lang="en-US" dirty="0" smtClean="0">
                  <a:latin typeface="Huawei Sans" panose="020C0503030203020204" pitchFamily="34" charset="0"/>
                </a:rPr>
                <a:t>Router</a:t>
              </a:r>
              <a:endPar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a:xfrm>
              <a:off x="3597495" y="2355081"/>
              <a:ext cx="851515"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GE0/0/1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58133837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Storm Control Configuration Commands</a:t>
            </a:r>
            <a:endParaRPr lang="en-US" dirty="0">
              <a:latin typeface="Huawei Sans" panose="020C0503030203020204" pitchFamily="34" charset="0"/>
            </a:endParaRPr>
          </a:p>
        </p:txBody>
      </p:sp>
      <p:sp>
        <p:nvSpPr>
          <p:cNvPr id="4" name="矩形 3"/>
          <p:cNvSpPr/>
          <p:nvPr/>
        </p:nvSpPr>
        <p:spPr>
          <a:xfrm>
            <a:off x="1000125" y="3045810"/>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storm-control action { block | error-down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a:xfrm>
            <a:off x="551382" y="1304658"/>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Configure storm control on an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a:xfrm>
            <a:off x="1000125" y="2298018"/>
            <a:ext cx="10952153"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Storm control is performed on broadcast packets, multicast packets, or unknown unicast packets on the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a:xfrm>
            <a:off x="1000125" y="1701237"/>
            <a:ext cx="10608699" cy="584775"/>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storm-control { broadcast | multicast | unicast } min-rate </a:t>
            </a:r>
            <a:r>
              <a:rPr lang="en-US" sz="1600" i="1" dirty="0" smtClean="0">
                <a:latin typeface="Huawei Sans" panose="020C0503030203020204" pitchFamily="34" charset="0"/>
              </a:rPr>
              <a:t>min-rate-value</a:t>
            </a:r>
            <a:r>
              <a:rPr lang="en-US" sz="1600" b="1" dirty="0" smtClean="0">
                <a:latin typeface="Huawei Sans" panose="020C0503030203020204" pitchFamily="34" charset="0"/>
              </a:rPr>
              <a:t> max-rate </a:t>
            </a:r>
            <a:r>
              <a:rPr lang="en-US" sz="1600" i="1" dirty="0" smtClean="0">
                <a:latin typeface="Huawei Sans" panose="020C0503030203020204" pitchFamily="34" charset="0"/>
              </a:rPr>
              <a:t>max-rate-value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1000125" y="3895166"/>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storm-control interval </a:t>
            </a:r>
            <a:r>
              <a:rPr lang="en-US" sz="1600" i="1" dirty="0" smtClean="0">
                <a:latin typeface="Huawei Sans" panose="020C0503030203020204" pitchFamily="34" charset="0"/>
              </a:rPr>
              <a:t>interval-value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551404" y="2692784"/>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Configure a storm control action.</a:t>
            </a:r>
            <a:endParaRPr lang="en-US" sz="1600" dirty="0">
              <a:latin typeface="Huawei Sans" panose="020C0503030203020204" pitchFamily="34" charset="0"/>
            </a:endParaRPr>
          </a:p>
        </p:txBody>
      </p:sp>
      <p:sp>
        <p:nvSpPr>
          <p:cNvPr id="18" name="矩形 17"/>
          <p:cNvSpPr/>
          <p:nvPr/>
        </p:nvSpPr>
        <p:spPr>
          <a:xfrm>
            <a:off x="551396" y="3531258"/>
            <a:ext cx="11089232"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Set the storm detection interval.</a:t>
            </a:r>
            <a:endParaRPr lang="en-US" sz="1600" dirty="0">
              <a:latin typeface="Huawei Sans" panose="020C0503030203020204" pitchFamily="34" charset="0"/>
            </a:endParaRPr>
          </a:p>
        </p:txBody>
      </p:sp>
      <p:sp>
        <p:nvSpPr>
          <p:cNvPr id="19" name="矩形 18"/>
          <p:cNvSpPr/>
          <p:nvPr/>
        </p:nvSpPr>
        <p:spPr>
          <a:xfrm>
            <a:off x="1000125" y="4787098"/>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error-down auto-recovery cause storm-control interval </a:t>
            </a:r>
            <a:r>
              <a:rPr lang="en-US" sz="1600" i="1" dirty="0" smtClean="0">
                <a:latin typeface="Huawei Sans" panose="020C0503030203020204" pitchFamily="34" charset="0"/>
              </a:rPr>
              <a:t>interval-value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a:xfrm>
            <a:off x="551364" y="4368725"/>
            <a:ext cx="11089232" cy="338554"/>
          </a:xfrm>
          <a:prstGeom prst="rect">
            <a:avLst/>
          </a:prstGeom>
        </p:spPr>
        <p:txBody>
          <a:bodyPr wrap="square">
            <a:spAutoFit/>
          </a:bodyPr>
          <a:lstStyle/>
          <a:p>
            <a:pPr marL="342900" indent="-342900" fontAlgn="ctr">
              <a:buFont typeface="+mj-lt"/>
              <a:buAutoNum type="arabicPeriod" startAt="4"/>
            </a:pPr>
            <a:r>
              <a:rPr lang="en-US" sz="1600" dirty="0" smtClean="0">
                <a:latin typeface="Huawei Sans" panose="020C0503030203020204" pitchFamily="34" charset="0"/>
              </a:rPr>
              <a:t>Enable automatic recovery of the interface status.</a:t>
            </a:r>
            <a:endParaRPr lang="en-US" sz="1600" dirty="0">
              <a:latin typeface="Huawei Sans" panose="020C0503030203020204" pitchFamily="34" charset="0"/>
            </a:endParaRPr>
          </a:p>
        </p:txBody>
      </p:sp>
      <p:sp>
        <p:nvSpPr>
          <p:cNvPr id="16" name="矩形 15"/>
          <p:cNvSpPr/>
          <p:nvPr/>
        </p:nvSpPr>
        <p:spPr>
          <a:xfrm>
            <a:off x="1000125" y="5117123"/>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Enable the interface in Error-Down state to go Up and set the auto recovery delay.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p:cNvSpPr/>
          <p:nvPr/>
        </p:nvSpPr>
        <p:spPr>
          <a:xfrm>
            <a:off x="1000125" y="5940838"/>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storm-control whitelist protocol { </a:t>
            </a:r>
            <a:r>
              <a:rPr lang="en-US" sz="1600" b="1" dirty="0" err="1" smtClean="0">
                <a:latin typeface="Huawei Sans" panose="020C0503030203020204" pitchFamily="34" charset="0"/>
              </a:rPr>
              <a:t>arp</a:t>
            </a:r>
            <a:r>
              <a:rPr lang="en-US" sz="1600" b="1" dirty="0" smtClean="0">
                <a:latin typeface="Huawei Sans" panose="020C0503030203020204" pitchFamily="34" charset="0"/>
              </a:rPr>
              <a:t>-request | </a:t>
            </a:r>
            <a:r>
              <a:rPr lang="en-US" sz="1600" b="1" dirty="0" err="1" smtClean="0">
                <a:latin typeface="Huawei Sans" panose="020C0503030203020204" pitchFamily="34" charset="0"/>
              </a:rPr>
              <a:t>bpdu</a:t>
            </a:r>
            <a:r>
              <a:rPr lang="en-US" sz="1600" b="1" dirty="0" smtClean="0">
                <a:latin typeface="Huawei Sans" panose="020C0503030203020204" pitchFamily="34" charset="0"/>
              </a:rPr>
              <a:t> | </a:t>
            </a:r>
            <a:r>
              <a:rPr lang="en-US" sz="1600" b="1" dirty="0" err="1" smtClean="0">
                <a:latin typeface="Huawei Sans" panose="020C0503030203020204" pitchFamily="34" charset="0"/>
              </a:rPr>
              <a:t>dhcp</a:t>
            </a:r>
            <a:r>
              <a:rPr lang="en-US" sz="1600" b="1" dirty="0" smtClean="0">
                <a:latin typeface="Huawei Sans" panose="020C0503030203020204" pitchFamily="34" charset="0"/>
              </a:rPr>
              <a:t> | </a:t>
            </a:r>
            <a:r>
              <a:rPr lang="en-US" sz="1600" b="1" dirty="0" err="1" smtClean="0">
                <a:latin typeface="Huawei Sans" panose="020C0503030203020204" pitchFamily="34" charset="0"/>
              </a:rPr>
              <a:t>igmp</a:t>
            </a:r>
            <a:r>
              <a:rPr lang="en-US" sz="1600" b="1" dirty="0" smtClean="0">
                <a:latin typeface="Huawei Sans" panose="020C0503030203020204" pitchFamily="34" charset="0"/>
              </a:rPr>
              <a:t> | </a:t>
            </a:r>
            <a:r>
              <a:rPr lang="en-US" sz="1600" b="1" dirty="0" err="1" smtClean="0">
                <a:latin typeface="Huawei Sans" panose="020C0503030203020204" pitchFamily="34" charset="0"/>
              </a:rPr>
              <a:t>ospf</a:t>
            </a:r>
            <a:r>
              <a:rPr lang="en-US" sz="1600" b="1"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2" name="矩形 21"/>
          <p:cNvSpPr/>
          <p:nvPr/>
        </p:nvSpPr>
        <p:spPr>
          <a:xfrm>
            <a:off x="551364" y="5576930"/>
            <a:ext cx="11089232" cy="338554"/>
          </a:xfrm>
          <a:prstGeom prst="rect">
            <a:avLst/>
          </a:prstGeom>
        </p:spPr>
        <p:txBody>
          <a:bodyPr wrap="square">
            <a:spAutoFit/>
          </a:bodyPr>
          <a:lstStyle/>
          <a:p>
            <a:pPr marL="342900" indent="-342900" fontAlgn="ctr">
              <a:buFont typeface="+mj-lt"/>
              <a:buAutoNum type="arabicPeriod" startAt="5"/>
            </a:pPr>
            <a:r>
              <a:rPr lang="en-US" sz="1600" dirty="0" smtClean="0">
                <a:latin typeface="Huawei Sans" panose="020C0503030203020204" pitchFamily="34" charset="0"/>
              </a:rPr>
              <a:t>(Optional) Add specified protocol packets to the traffic suppression and storm control whitelist.</a:t>
            </a:r>
            <a:endParaRPr lang="en-US" sz="1600" dirty="0">
              <a:latin typeface="Huawei Sans" panose="020C0503030203020204" pitchFamily="34" charset="0"/>
            </a:endParaRPr>
          </a:p>
        </p:txBody>
      </p:sp>
    </p:spTree>
    <p:extLst>
      <p:ext uri="{BB962C8B-B14F-4D97-AF65-F5344CB8AC3E}">
        <p14:creationId xmlns:p14="http://schemas.microsoft.com/office/powerpoint/2010/main" val="110517777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60028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占位符 17"/>
          <p:cNvSpPr>
            <a:spLocks noGrp="1"/>
          </p:cNvSpPr>
          <p:nvPr>
            <p:ph type="body" sz="quarter" idx="10"/>
          </p:nvPr>
        </p:nvSpPr>
        <p:spPr>
          <a:xfrm>
            <a:off x="446088" y="2761359"/>
            <a:ext cx="5629441" cy="2482850"/>
          </a:xfrm>
        </p:spPr>
        <p:txBody>
          <a:bodyPr/>
          <a:lstStyle/>
          <a:p>
            <a:pPr fontAlgn="ctr"/>
            <a:r>
              <a:rPr lang="en-US" sz="1800" dirty="0" smtClean="0">
                <a:latin typeface="Huawei Sans" panose="020C0503030203020204" pitchFamily="34" charset="0"/>
              </a:rPr>
              <a:t>Requirements</a:t>
            </a:r>
            <a:endParaRPr lang="en-US" altLang="zh-CN" sz="1800" dirty="0" smtClean="0">
              <a:latin typeface="Huawei Sans" panose="020C0503030203020204" pitchFamily="34" charset="0"/>
              <a:sym typeface="Huawei Sans" panose="020C0503030203020204" pitchFamily="34" charset="0"/>
            </a:endParaRPr>
          </a:p>
          <a:p>
            <a:pPr marL="623888" lvl="1" indent="-298450" fontAlgn="ctr"/>
            <a:r>
              <a:rPr lang="en-US" sz="1600" dirty="0" smtClean="0">
                <a:latin typeface="Huawei Sans" panose="020C0503030203020204" pitchFamily="34" charset="0"/>
              </a:rPr>
              <a:t>The switch is required to prevent broadcast storms caused by broadcast packets, unknown multicast packets, and unknown unicast packets forwarded on the Layer 2 network.</a:t>
            </a:r>
            <a:endParaRPr lang="en-US" altLang="zh-CN" sz="1600" dirty="0" smtClean="0">
              <a:latin typeface="Huawei Sans" panose="020C0503030203020204" pitchFamily="34" charset="0"/>
              <a:sym typeface="Huawei Sans" panose="020C0503030203020204" pitchFamily="34" charset="0"/>
            </a:endParaRPr>
          </a:p>
          <a:p>
            <a:pPr fontAlgn="ctr"/>
            <a:r>
              <a:rPr lang="en-US" sz="1800" dirty="0" smtClean="0">
                <a:latin typeface="Huawei Sans" panose="020C0503030203020204" pitchFamily="34" charset="0"/>
              </a:rPr>
              <a:t>Configuration roadmap:</a:t>
            </a:r>
            <a:endParaRPr lang="en-US" altLang="zh-CN" sz="1800" dirty="0" smtClean="0">
              <a:latin typeface="Huawei Sans" panose="020C0503030203020204" pitchFamily="34" charset="0"/>
              <a:sym typeface="Huawei Sans" panose="020C0503030203020204" pitchFamily="34" charset="0"/>
            </a:endParaRPr>
          </a:p>
          <a:p>
            <a:pPr marL="623888" lvl="1" indent="-298450" fontAlgn="ctr"/>
            <a:r>
              <a:rPr lang="en-US" sz="1600" dirty="0" smtClean="0">
                <a:latin typeface="Huawei Sans" panose="020C0503030203020204" pitchFamily="34" charset="0"/>
              </a:rPr>
              <a:t>Configure storm control on GE0/0/1 to prevent broadcast storms on the Layer 2 network.</a:t>
            </a:r>
            <a:endParaRPr lang="en-US" altLang="zh-CN" sz="1600" dirty="0" smtClean="0">
              <a:latin typeface="Huawei Sans" panose="020C0503030203020204" pitchFamily="34" charset="0"/>
              <a:sym typeface="Huawei Sans" panose="020C0503030203020204" pitchFamily="34" charset="0"/>
            </a:endParaRPr>
          </a:p>
          <a:p>
            <a:pPr fontAlgn="ctr"/>
            <a:endParaRPr lang="en-US" altLang="zh-CN" sz="1800" dirty="0" smtClean="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Example for Configuring Storm Control</a:t>
            </a:r>
            <a:endParaRPr lang="en-US" altLang="zh-CN" dirty="0">
              <a:latin typeface="Huawei Sans" panose="020C0503030203020204" pitchFamily="34" charset="0"/>
              <a:sym typeface="Huawei Sans" panose="020C0503030203020204" pitchFamily="34" charset="0"/>
            </a:endParaRPr>
          </a:p>
        </p:txBody>
      </p:sp>
      <p:grpSp>
        <p:nvGrpSpPr>
          <p:cNvPr id="3" name="组合 2"/>
          <p:cNvGrpSpPr/>
          <p:nvPr/>
        </p:nvGrpSpPr>
        <p:grpSpPr>
          <a:xfrm>
            <a:off x="494324" y="1723882"/>
            <a:ext cx="5420701" cy="809061"/>
            <a:chOff x="528984" y="2104709"/>
            <a:chExt cx="5420701" cy="809061"/>
          </a:xfrm>
        </p:grpSpPr>
        <p:grpSp>
          <p:nvGrpSpPr>
            <p:cNvPr id="4" name="组合 3"/>
            <p:cNvGrpSpPr/>
            <p:nvPr/>
          </p:nvGrpSpPr>
          <p:grpSpPr>
            <a:xfrm>
              <a:off x="528984" y="2105278"/>
              <a:ext cx="5420701" cy="808492"/>
              <a:chOff x="2147059" y="2376937"/>
              <a:chExt cx="5420701" cy="808492"/>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1638" y="2391908"/>
                <a:ext cx="892562" cy="560447"/>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23452" y="2376937"/>
                <a:ext cx="938683" cy="589407"/>
              </a:xfrm>
              <a:prstGeom prst="rect">
                <a:avLst/>
              </a:prstGeom>
            </p:spPr>
          </p:pic>
          <p:pic>
            <p:nvPicPr>
              <p:cNvPr id="9"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291615" y="2450241"/>
                <a:ext cx="540000" cy="442800"/>
              </a:xfrm>
              <a:prstGeom prst="rect">
                <a:avLst/>
              </a:prstGeom>
            </p:spPr>
          </p:pic>
          <p:pic>
            <p:nvPicPr>
              <p:cNvPr id="10" name="图片 9" descr="通用交换机.png"/>
              <p:cNvPicPr>
                <a:picLocks noChangeAspect="1"/>
              </p:cNvPicPr>
              <p:nvPr/>
            </p:nvPicPr>
            <p:blipFill>
              <a:blip r:embed="rId5" cstate="print"/>
              <a:stretch>
                <a:fillRect/>
              </a:stretch>
            </p:blipFill>
            <p:spPr>
              <a:xfrm>
                <a:off x="3957293" y="2451223"/>
                <a:ext cx="540000" cy="441818"/>
              </a:xfrm>
              <a:prstGeom prst="rect">
                <a:avLst/>
              </a:prstGeom>
            </p:spPr>
          </p:pic>
          <p:cxnSp>
            <p:nvCxnSpPr>
              <p:cNvPr id="11" name="直接连接符 10"/>
              <p:cNvCxnSpPr>
                <a:stCxn id="7" idx="3"/>
                <a:endCxn id="10" idx="1"/>
              </p:cNvCxnSpPr>
              <p:nvPr/>
            </p:nvCxnSpPr>
            <p:spPr>
              <a:xfrm>
                <a:off x="3124200" y="2672132"/>
                <a:ext cx="833093"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0" idx="3"/>
                <a:endCxn id="9" idx="1"/>
              </p:cNvCxnSpPr>
              <p:nvPr/>
            </p:nvCxnSpPr>
            <p:spPr>
              <a:xfrm flipV="1">
                <a:off x="4497293" y="2671641"/>
                <a:ext cx="794322"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9" idx="3"/>
                <a:endCxn id="8" idx="1"/>
              </p:cNvCxnSpPr>
              <p:nvPr/>
            </p:nvCxnSpPr>
            <p:spPr>
              <a:xfrm>
                <a:off x="5831615" y="2671641"/>
                <a:ext cx="691837"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2147059" y="2460608"/>
                <a:ext cx="1091933" cy="461665"/>
              </a:xfrm>
              <a:prstGeom prst="rect">
                <a:avLst/>
              </a:prstGeom>
              <a:noFill/>
              <a:ln>
                <a:noFill/>
              </a:ln>
            </p:spPr>
            <p:txBody>
              <a:bodyPr wrap="square" rtlCol="0">
                <a:spAutoFit/>
              </a:bodyPr>
              <a:lstStyle/>
              <a:p>
                <a:pPr algn="ctr" fontAlgn="ctr"/>
                <a:r>
                  <a:rPr lang="en-US" sz="1200" dirty="0" smtClean="0">
                    <a:latin typeface="Huawei Sans" panose="020C0503030203020204" pitchFamily="34" charset="0"/>
                  </a:rPr>
                  <a:t>Layer 2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a:xfrm>
                <a:off x="6475827" y="2460608"/>
                <a:ext cx="1091933" cy="461665"/>
              </a:xfrm>
              <a:prstGeom prst="rect">
                <a:avLst/>
              </a:prstGeom>
              <a:noFill/>
              <a:ln>
                <a:noFill/>
              </a:ln>
            </p:spPr>
            <p:txBody>
              <a:bodyPr wrap="square" rtlCol="0">
                <a:spAutoFit/>
              </a:bodyPr>
              <a:lstStyle/>
              <a:p>
                <a:pPr algn="ctr" fontAlgn="ctr"/>
                <a:r>
                  <a:rPr lang="en-US" sz="1200" dirty="0" smtClean="0">
                    <a:latin typeface="Huawei Sans" panose="020C0503030203020204" pitchFamily="34" charset="0"/>
                  </a:rPr>
                  <a:t>Layer 3 network</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a:xfrm>
                <a:off x="3846699" y="2877652"/>
                <a:ext cx="763351"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5237951" y="2877651"/>
                <a:ext cx="769763"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Router</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 name="文本框 4"/>
            <p:cNvSpPr txBox="1"/>
            <p:nvPr/>
          </p:nvSpPr>
          <p:spPr>
            <a:xfrm>
              <a:off x="1621466" y="2104709"/>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 name="文本框 18"/>
          <p:cNvSpPr txBox="1"/>
          <p:nvPr/>
        </p:nvSpPr>
        <p:spPr>
          <a:xfrm>
            <a:off x="6054090" y="1887498"/>
            <a:ext cx="2561920" cy="369332"/>
          </a:xfrm>
          <a:prstGeom prst="rect">
            <a:avLst/>
          </a:prstGeom>
          <a:noFill/>
          <a:ln>
            <a:noFill/>
          </a:ln>
        </p:spPr>
        <p:txBody>
          <a:bodyPr wrap="none" rtlCol="0">
            <a:spAutoFit/>
          </a:bodyPr>
          <a:lstStyle/>
          <a:p>
            <a:pPr fontAlgn="ctr"/>
            <a:r>
              <a:rPr lang="en-US" b="1" dirty="0" smtClean="0">
                <a:latin typeface="Huawei Sans" panose="020C0503030203020204" pitchFamily="34" charset="0"/>
              </a:rPr>
              <a:t>Switch configuration:</a:t>
            </a:r>
            <a:endParaRPr lang="en-US" b="1" dirty="0">
              <a:latin typeface="Huawei Sans" panose="020C0503030203020204" pitchFamily="34" charset="0"/>
            </a:endParaRPr>
          </a:p>
        </p:txBody>
      </p:sp>
      <p:sp>
        <p:nvSpPr>
          <p:cNvPr id="20" name="文本框 19"/>
          <p:cNvSpPr txBox="1"/>
          <p:nvPr/>
        </p:nvSpPr>
        <p:spPr>
          <a:xfrm>
            <a:off x="6096000" y="2315855"/>
            <a:ext cx="5649913" cy="3785652"/>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smtClean="0">
                <a:latin typeface="Huawei Sans" panose="020C0503030203020204" pitchFamily="34" charset="0"/>
              </a:rPr>
              <a:t>[Switch] storm-control whitelist protocol </a:t>
            </a:r>
            <a:r>
              <a:rPr lang="en-US" dirty="0" err="1" smtClean="0">
                <a:latin typeface="Huawei Sans" panose="020C0503030203020204" pitchFamily="34" charset="0"/>
              </a:rPr>
              <a:t>arp</a:t>
            </a:r>
            <a:r>
              <a:rPr lang="en-US" dirty="0" smtClean="0">
                <a:latin typeface="Huawei Sans" panose="020C0503030203020204" pitchFamily="34" charset="0"/>
              </a:rPr>
              <a:t>-request</a:t>
            </a:r>
          </a:p>
          <a:p>
            <a:pPr fontAlgn="ctr"/>
            <a:r>
              <a:rPr lang="en-US" dirty="0" smtClean="0">
                <a:latin typeface="Huawei Sans" panose="020C0503030203020204" pitchFamily="34" charset="0"/>
              </a:rPr>
              <a:t>[Switch] interface gigabitethernet0/0/1</a:t>
            </a:r>
          </a:p>
          <a:p>
            <a:pPr fontAlgn="ctr"/>
            <a:r>
              <a:rPr lang="en-US" dirty="0" smtClean="0">
                <a:latin typeface="Huawei Sans" panose="020C0503030203020204" pitchFamily="34" charset="0"/>
              </a:rPr>
              <a:t>[Switch-GigabitEthernet0/0/1] storm-control broadcast min-rate 1000 max-rate 2000</a:t>
            </a:r>
          </a:p>
          <a:p>
            <a:pPr fontAlgn="ctr"/>
            <a:r>
              <a:rPr lang="en-US" dirty="0" smtClean="0">
                <a:latin typeface="Huawei Sans" panose="020C0503030203020204" pitchFamily="34" charset="0"/>
              </a:rPr>
              <a:t>[Switch-GigabitEthernet0/0/1] storm-control multicast min-rate 1000 max-rate 2000</a:t>
            </a:r>
          </a:p>
          <a:p>
            <a:pPr fontAlgn="ctr"/>
            <a:r>
              <a:rPr lang="en-US" dirty="0" smtClean="0">
                <a:latin typeface="Huawei Sans" panose="020C0503030203020204" pitchFamily="34" charset="0"/>
              </a:rPr>
              <a:t>[Switch-GigabitEthernet0/0/1] storm-control unicast min-rate 1000 max-rate 2000</a:t>
            </a:r>
          </a:p>
          <a:p>
            <a:pPr fontAlgn="ctr"/>
            <a:r>
              <a:rPr lang="en-US" dirty="0" smtClean="0">
                <a:latin typeface="Huawei Sans" panose="020C0503030203020204" pitchFamily="34" charset="0"/>
              </a:rPr>
              <a:t>[Switch-GigabitEthernet0/0/1] storm-control interval 90</a:t>
            </a:r>
          </a:p>
          <a:p>
            <a:pPr fontAlgn="ctr"/>
            <a:r>
              <a:rPr lang="en-US" dirty="0" smtClean="0">
                <a:latin typeface="Huawei Sans" panose="020C0503030203020204" pitchFamily="34" charset="0"/>
              </a:rPr>
              <a:t>[Switch-GigabitEthernet0/0/1] storm-control action block</a:t>
            </a:r>
          </a:p>
          <a:p>
            <a:pPr fontAlgn="ctr"/>
            <a:r>
              <a:rPr lang="en-US" dirty="0" smtClean="0">
                <a:latin typeface="Huawei Sans" panose="020C0503030203020204" pitchFamily="34" charset="0"/>
              </a:rPr>
              <a:t>[Switch-GigabitEthernet0/0/1] storm-control enable trap</a:t>
            </a:r>
          </a:p>
          <a:p>
            <a:pPr fontAlgn="ctr"/>
            <a:r>
              <a:rPr lang="en-US" dirty="0" smtClean="0">
                <a:latin typeface="Huawei Sans" panose="020C0503030203020204" pitchFamily="34" charset="0"/>
              </a:rPr>
              <a:t># Enable the trap function for storm control.</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9141200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algn="l" fontAlgn="ctr"/>
            <a:r>
              <a:rPr lang="en-US" sz="1100" dirty="0" smtClean="0">
                <a:latin typeface="Huawei Sans" panose="020C0503030203020204" pitchFamily="34" charset="0"/>
              </a:rPr>
              <a:t>On an Ethernet switching network, to implement Layer 2 isolation between packets, users usually add different interfaces to different VLANs to isolate Layer 2 broadcast domains.</a:t>
            </a:r>
            <a:endParaRPr lang="en-US" altLang="zh-CN" sz="1100" dirty="0" smtClean="0">
              <a:latin typeface="Huawei Sans" panose="020C0503030203020204" pitchFamily="34" charset="0"/>
              <a:sym typeface="Huawei Sans" panose="020C0503030203020204" pitchFamily="34" charset="0"/>
            </a:endParaRPr>
          </a:p>
          <a:p>
            <a:pPr algn="l" fontAlgn="ctr"/>
            <a:r>
              <a:rPr lang="en-US" sz="1100" dirty="0" smtClean="0">
                <a:latin typeface="Huawei Sans" panose="020C0503030203020204" pitchFamily="34" charset="0"/>
              </a:rPr>
              <a:t>On a large-scale network, there are various service requirements. Simply using VLANs to implement Layer 2 isolation of packets wastes limited VLAN resources.</a:t>
            </a:r>
            <a:endParaRPr lang="en-US" altLang="zh-CN" sz="1100" dirty="0" smtClean="0">
              <a:latin typeface="Huawei Sans" panose="020C0503030203020204" pitchFamily="34" charset="0"/>
              <a:sym typeface="Huawei Sans" panose="020C0503030203020204" pitchFamily="34" charset="0"/>
            </a:endParaRPr>
          </a:p>
          <a:p>
            <a:pPr algn="l" fontAlgn="ctr"/>
            <a:r>
              <a:rPr lang="en-US" sz="1100" dirty="0" smtClean="0">
                <a:latin typeface="Huawei Sans" panose="020C0503030203020204" pitchFamily="34" charset="0"/>
              </a:rPr>
              <a:t>As shown in the following figure, although PC1 and PC2 belong to the same VLAN, they cannot communicate with each other at Layer 2 but can communicate with each other at Layer 3. PC1 and PC3 cannot communicate with each other in any case, but hosts in VLAN 3 can access hosts in VLAN 2. How is this problem solved?</a:t>
            </a:r>
            <a:endParaRPr lang="en-US" altLang="zh-CN" sz="1100" dirty="0" smtClean="0">
              <a:latin typeface="Huawei Sans" panose="020C0503030203020204" pitchFamily="34" charset="0"/>
              <a:sym typeface="Huawei Sans" panose="020C0503030203020204" pitchFamily="34" charset="0"/>
            </a:endParaRPr>
          </a:p>
          <a:p>
            <a:pPr marL="0" indent="0" algn="l" fontAlgn="ctr">
              <a:buNone/>
            </a:pPr>
            <a:endParaRPr lang="en-US" altLang="zh-CN" sz="11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Background of Port Isolation</a:t>
            </a:r>
            <a:endParaRPr lang="en-US" altLang="zh-CN" dirty="0">
              <a:latin typeface="Huawei Sans" panose="020C0503030203020204" pitchFamily="34" charset="0"/>
              <a:sym typeface="Huawei Sans" panose="020C0503030203020204" pitchFamily="34" charset="0"/>
            </a:endParaRPr>
          </a:p>
        </p:txBody>
      </p:sp>
      <p:grpSp>
        <p:nvGrpSpPr>
          <p:cNvPr id="71" name="组合 70"/>
          <p:cNvGrpSpPr/>
          <p:nvPr/>
        </p:nvGrpSpPr>
        <p:grpSpPr>
          <a:xfrm>
            <a:off x="3559456" y="3026971"/>
            <a:ext cx="5023194" cy="3354779"/>
            <a:chOff x="780545" y="2119286"/>
            <a:chExt cx="5023194" cy="3354779"/>
          </a:xfrm>
        </p:grpSpPr>
        <p:sp>
          <p:nvSpPr>
            <p:cNvPr id="26" name="圆角矩形 25"/>
            <p:cNvSpPr/>
            <p:nvPr/>
          </p:nvSpPr>
          <p:spPr>
            <a:xfrm>
              <a:off x="780545" y="3854815"/>
              <a:ext cx="2451236" cy="1619250"/>
            </a:xfrm>
            <a:prstGeom prst="roundRect">
              <a:avLst>
                <a:gd name="adj" fmla="val 902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a:xfrm>
              <a:off x="3352503" y="3854815"/>
              <a:ext cx="2451236" cy="1619250"/>
            </a:xfrm>
            <a:prstGeom prst="roundRect">
              <a:avLst>
                <a:gd name="adj" fmla="val 902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1563146" y="5104733"/>
              <a:ext cx="801823" cy="307777"/>
            </a:xfrm>
            <a:prstGeom prst="rect">
              <a:avLst/>
            </a:prstGeom>
            <a:noFill/>
          </p:spPr>
          <p:txBody>
            <a:bodyPr wrap="none" rtlCol="0">
              <a:spAutoFit/>
            </a:bodyPr>
            <a:lstStyle/>
            <a:p>
              <a:pPr algn="ctr" fontAlgn="ctr"/>
              <a:r>
                <a:rPr lang="en-US" sz="1400" dirty="0" smtClean="0">
                  <a:solidFill>
                    <a:srgbClr val="EC7061"/>
                  </a:solidFill>
                  <a:latin typeface="Huawei Sans" panose="020C0503030203020204" pitchFamily="34" charset="0"/>
                </a:rPr>
                <a:t>VLAN 2</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a:off x="4157661" y="5104733"/>
              <a:ext cx="801823" cy="307777"/>
            </a:xfrm>
            <a:prstGeom prst="rect">
              <a:avLst/>
            </a:prstGeom>
            <a:noFill/>
          </p:spPr>
          <p:txBody>
            <a:bodyPr wrap="none" rtlCol="0">
              <a:spAutoFit/>
            </a:bodyPr>
            <a:lstStyle/>
            <a:p>
              <a:pPr algn="ctr" fontAlgn="ctr"/>
              <a:r>
                <a:rPr lang="en-US" sz="1400" dirty="0" smtClean="0">
                  <a:solidFill>
                    <a:srgbClr val="EC7061"/>
                  </a:solidFill>
                  <a:latin typeface="Huawei Sans" panose="020C0503030203020204" pitchFamily="34" charset="0"/>
                </a:rPr>
                <a:t>VLAN 3</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a:xfrm>
              <a:off x="863813" y="2119286"/>
              <a:ext cx="4809460" cy="2716441"/>
              <a:chOff x="785582" y="2605891"/>
              <a:chExt cx="4809460" cy="2716441"/>
            </a:xfrm>
          </p:grpSpPr>
          <p:pic>
            <p:nvPicPr>
              <p:cNvPr id="32" name="图片 31" descr="PC.png"/>
              <p:cNvPicPr>
                <a:picLocks noChangeAspect="1"/>
              </p:cNvPicPr>
              <p:nvPr/>
            </p:nvPicPr>
            <p:blipFill>
              <a:blip r:embed="rId3" cstate="print"/>
              <a:stretch>
                <a:fillRect/>
              </a:stretch>
            </p:blipFill>
            <p:spPr>
              <a:xfrm>
                <a:off x="785582" y="4601083"/>
                <a:ext cx="539063" cy="414000"/>
              </a:xfrm>
              <a:prstGeom prst="rect">
                <a:avLst/>
              </a:prstGeom>
            </p:spPr>
          </p:pic>
          <p:pic>
            <p:nvPicPr>
              <p:cNvPr id="33" name="图片 32" descr="PC.png"/>
              <p:cNvPicPr>
                <a:picLocks noChangeAspect="1"/>
              </p:cNvPicPr>
              <p:nvPr/>
            </p:nvPicPr>
            <p:blipFill>
              <a:blip r:embed="rId3" cstate="print"/>
              <a:stretch>
                <a:fillRect/>
              </a:stretch>
            </p:blipFill>
            <p:spPr>
              <a:xfrm>
                <a:off x="1639661" y="4601083"/>
                <a:ext cx="539063" cy="414000"/>
              </a:xfrm>
              <a:prstGeom prst="rect">
                <a:avLst/>
              </a:prstGeom>
            </p:spPr>
          </p:pic>
          <p:pic>
            <p:nvPicPr>
              <p:cNvPr id="34" name="图片 33" descr="PC.png"/>
              <p:cNvPicPr>
                <a:picLocks noChangeAspect="1"/>
              </p:cNvPicPr>
              <p:nvPr/>
            </p:nvPicPr>
            <p:blipFill>
              <a:blip r:embed="rId3" cstate="print"/>
              <a:stretch>
                <a:fillRect/>
              </a:stretch>
            </p:blipFill>
            <p:spPr>
              <a:xfrm>
                <a:off x="2493740" y="4601083"/>
                <a:ext cx="539063" cy="414000"/>
              </a:xfrm>
              <a:prstGeom prst="rect">
                <a:avLst/>
              </a:prstGeom>
            </p:spPr>
          </p:pic>
          <p:pic>
            <p:nvPicPr>
              <p:cNvPr id="35" name="图片 34" descr="PC.png"/>
              <p:cNvPicPr>
                <a:picLocks noChangeAspect="1"/>
              </p:cNvPicPr>
              <p:nvPr/>
            </p:nvPicPr>
            <p:blipFill>
              <a:blip r:embed="rId3" cstate="print"/>
              <a:stretch>
                <a:fillRect/>
              </a:stretch>
            </p:blipFill>
            <p:spPr>
              <a:xfrm>
                <a:off x="3347819" y="4601083"/>
                <a:ext cx="539063" cy="414000"/>
              </a:xfrm>
              <a:prstGeom prst="rect">
                <a:avLst/>
              </a:prstGeom>
            </p:spPr>
          </p:pic>
          <p:pic>
            <p:nvPicPr>
              <p:cNvPr id="36" name="图片 35" descr="PC.png"/>
              <p:cNvPicPr>
                <a:picLocks noChangeAspect="1"/>
              </p:cNvPicPr>
              <p:nvPr/>
            </p:nvPicPr>
            <p:blipFill>
              <a:blip r:embed="rId3" cstate="print"/>
              <a:stretch>
                <a:fillRect/>
              </a:stretch>
            </p:blipFill>
            <p:spPr>
              <a:xfrm>
                <a:off x="4201898" y="4601083"/>
                <a:ext cx="539063" cy="414000"/>
              </a:xfrm>
              <a:prstGeom prst="rect">
                <a:avLst/>
              </a:prstGeom>
            </p:spPr>
          </p:pic>
          <p:pic>
            <p:nvPicPr>
              <p:cNvPr id="37" name="图片 36" descr="PC.png"/>
              <p:cNvPicPr>
                <a:picLocks noChangeAspect="1"/>
              </p:cNvPicPr>
              <p:nvPr/>
            </p:nvPicPr>
            <p:blipFill>
              <a:blip r:embed="rId3" cstate="print"/>
              <a:stretch>
                <a:fillRect/>
              </a:stretch>
            </p:blipFill>
            <p:spPr>
              <a:xfrm>
                <a:off x="5055979" y="4601083"/>
                <a:ext cx="539063" cy="414000"/>
              </a:xfrm>
              <a:prstGeom prst="rect">
                <a:avLst/>
              </a:prstGeom>
            </p:spPr>
          </p:pic>
          <p:sp>
            <p:nvSpPr>
              <p:cNvPr id="42" name="文本框 41"/>
              <p:cNvSpPr txBox="1"/>
              <p:nvPr/>
            </p:nvSpPr>
            <p:spPr>
              <a:xfrm>
                <a:off x="833207" y="5045333"/>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1663509" y="5045333"/>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a:off x="2563818" y="5045333"/>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a:xfrm>
                <a:off x="3394120" y="5045333"/>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4254005" y="5045333"/>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a:xfrm>
                <a:off x="5084307" y="5045333"/>
                <a:ext cx="453970"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PC6</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p:cNvCxnSpPr/>
              <p:nvPr/>
            </p:nvCxnSpPr>
            <p:spPr>
              <a:xfrm>
                <a:off x="3013431" y="2782851"/>
                <a:ext cx="0" cy="93348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093249" y="2782851"/>
                <a:ext cx="0" cy="120812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173067" y="2782851"/>
                <a:ext cx="0" cy="142719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252885" y="2782851"/>
                <a:ext cx="0" cy="142719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332703" y="2782851"/>
                <a:ext cx="0" cy="120812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412523" y="2782851"/>
                <a:ext cx="0" cy="93348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endCxn id="32" idx="0"/>
              </p:cNvCxnSpPr>
              <p:nvPr/>
            </p:nvCxnSpPr>
            <p:spPr>
              <a:xfrm flipH="1">
                <a:off x="1055114" y="3716338"/>
                <a:ext cx="0" cy="884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endCxn id="33" idx="0"/>
              </p:cNvCxnSpPr>
              <p:nvPr/>
            </p:nvCxnSpPr>
            <p:spPr>
              <a:xfrm>
                <a:off x="1909193" y="3990975"/>
                <a:ext cx="0" cy="61010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endCxn id="34" idx="0"/>
              </p:cNvCxnSpPr>
              <p:nvPr/>
            </p:nvCxnSpPr>
            <p:spPr>
              <a:xfrm>
                <a:off x="2763272" y="4210050"/>
                <a:ext cx="0" cy="39103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endCxn id="35" idx="0"/>
              </p:cNvCxnSpPr>
              <p:nvPr/>
            </p:nvCxnSpPr>
            <p:spPr>
              <a:xfrm>
                <a:off x="3617351" y="4210050"/>
                <a:ext cx="0" cy="39103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endCxn id="36" idx="0"/>
              </p:cNvCxnSpPr>
              <p:nvPr/>
            </p:nvCxnSpPr>
            <p:spPr>
              <a:xfrm>
                <a:off x="4471430" y="3990975"/>
                <a:ext cx="0" cy="61010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endCxn id="37" idx="0"/>
              </p:cNvCxnSpPr>
              <p:nvPr/>
            </p:nvCxnSpPr>
            <p:spPr>
              <a:xfrm>
                <a:off x="5325511" y="3716338"/>
                <a:ext cx="0" cy="884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1045889" y="3716338"/>
                <a:ext cx="196754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1909193" y="3990975"/>
                <a:ext cx="1192146"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a:off x="2763272" y="4210050"/>
                <a:ext cx="40979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H="1">
                <a:off x="3402998" y="3716338"/>
                <a:ext cx="1922513"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3327162" y="3990975"/>
                <a:ext cx="1144268"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246536" y="4210050"/>
                <a:ext cx="37081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31" name="图片 3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953834" y="2605891"/>
                <a:ext cx="540000" cy="442800"/>
              </a:xfrm>
              <a:prstGeom prst="rect">
                <a:avLst/>
              </a:prstGeom>
            </p:spPr>
          </p:pic>
        </p:grpSp>
        <p:sp>
          <p:nvSpPr>
            <p:cNvPr id="70" name="文本框 69"/>
            <p:cNvSpPr txBox="1"/>
            <p:nvPr/>
          </p:nvSpPr>
          <p:spPr>
            <a:xfrm>
              <a:off x="3512560" y="2223533"/>
              <a:ext cx="641522" cy="276999"/>
            </a:xfrm>
            <a:prstGeom prst="rect">
              <a:avLst/>
            </a:prstGeom>
            <a:noFill/>
          </p:spPr>
          <p:txBody>
            <a:bodyPr wrap="none" rtlCol="0">
              <a:spAutoFit/>
            </a:bodyPr>
            <a:lstStyle/>
            <a:p>
              <a:pPr algn="ctr" fontAlgn="ctr"/>
              <a:r>
                <a:rPr lang="en-US" sz="1200" dirty="0" smtClean="0">
                  <a:latin typeface="Huawei Sans" panose="020C0503030203020204" pitchFamily="34" charset="0"/>
                </a:rPr>
                <a:t>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 name="任意多边形 4"/>
          <p:cNvSpPr/>
          <p:nvPr/>
        </p:nvSpPr>
        <p:spPr>
          <a:xfrm>
            <a:off x="4102795" y="4603686"/>
            <a:ext cx="1443343" cy="392672"/>
          </a:xfrm>
          <a:custGeom>
            <a:avLst/>
            <a:gdLst>
              <a:gd name="connsiteX0" fmla="*/ 0 w 631825"/>
              <a:gd name="connsiteY0" fmla="*/ 9525 h 9525"/>
              <a:gd name="connsiteX1" fmla="*/ 631825 w 631825"/>
              <a:gd name="connsiteY1" fmla="*/ 0 h 9525"/>
              <a:gd name="connsiteX0" fmla="*/ 0 w 8744"/>
              <a:gd name="connsiteY0" fmla="*/ 310000 h 310000"/>
              <a:gd name="connsiteX1" fmla="*/ 8744 w 8744"/>
              <a:gd name="connsiteY1" fmla="*/ 0 h 310000"/>
              <a:gd name="connsiteX0" fmla="*/ 0 w 11667"/>
              <a:gd name="connsiteY0" fmla="*/ 0 h 1075"/>
              <a:gd name="connsiteX1" fmla="*/ 11667 w 11667"/>
              <a:gd name="connsiteY1" fmla="*/ 1075 h 1075"/>
              <a:gd name="connsiteX0" fmla="*/ 0 w 10000"/>
              <a:gd name="connsiteY0" fmla="*/ 71622 h 81622"/>
              <a:gd name="connsiteX1" fmla="*/ 10000 w 10000"/>
              <a:gd name="connsiteY1" fmla="*/ 81622 h 81622"/>
              <a:gd name="connsiteX0" fmla="*/ 0 w 10000"/>
              <a:gd name="connsiteY0" fmla="*/ 116226 h 126226"/>
              <a:gd name="connsiteX1" fmla="*/ 10000 w 10000"/>
              <a:gd name="connsiteY1" fmla="*/ 126226 h 126226"/>
              <a:gd name="connsiteX0" fmla="*/ 0 w 10099"/>
              <a:gd name="connsiteY0" fmla="*/ 123707 h 123707"/>
              <a:gd name="connsiteX1" fmla="*/ 10099 w 10099"/>
              <a:gd name="connsiteY1" fmla="*/ 119703 h 123707"/>
            </a:gdLst>
            <a:ahLst/>
            <a:cxnLst>
              <a:cxn ang="0">
                <a:pos x="connsiteX0" y="connsiteY0"/>
              </a:cxn>
              <a:cxn ang="0">
                <a:pos x="connsiteX1" y="connsiteY1"/>
              </a:cxn>
            </a:cxnLst>
            <a:rect l="l" t="t" r="r" b="b"/>
            <a:pathLst>
              <a:path w="10099" h="123707">
                <a:moveTo>
                  <a:pt x="0" y="123707"/>
                </a:moveTo>
                <a:cubicBezTo>
                  <a:pt x="3333" y="-19997"/>
                  <a:pt x="5338" y="-59674"/>
                  <a:pt x="10099" y="119703"/>
                </a:cubicBezTo>
              </a:path>
            </a:pathLst>
          </a:custGeom>
          <a:noFill/>
          <a:ln>
            <a:solidFill>
              <a:srgbClr val="EC7061"/>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48" name="任意多边形 47"/>
          <p:cNvSpPr/>
          <p:nvPr/>
        </p:nvSpPr>
        <p:spPr>
          <a:xfrm>
            <a:off x="4031067" y="4538149"/>
            <a:ext cx="650945" cy="392672"/>
          </a:xfrm>
          <a:custGeom>
            <a:avLst/>
            <a:gdLst>
              <a:gd name="connsiteX0" fmla="*/ 0 w 631825"/>
              <a:gd name="connsiteY0" fmla="*/ 9525 h 9525"/>
              <a:gd name="connsiteX1" fmla="*/ 631825 w 631825"/>
              <a:gd name="connsiteY1" fmla="*/ 0 h 9525"/>
              <a:gd name="connsiteX0" fmla="*/ 0 w 8744"/>
              <a:gd name="connsiteY0" fmla="*/ 310000 h 310000"/>
              <a:gd name="connsiteX1" fmla="*/ 8744 w 8744"/>
              <a:gd name="connsiteY1" fmla="*/ 0 h 310000"/>
              <a:gd name="connsiteX0" fmla="*/ 0 w 11667"/>
              <a:gd name="connsiteY0" fmla="*/ 0 h 1075"/>
              <a:gd name="connsiteX1" fmla="*/ 11667 w 11667"/>
              <a:gd name="connsiteY1" fmla="*/ 1075 h 1075"/>
              <a:gd name="connsiteX0" fmla="*/ 0 w 10000"/>
              <a:gd name="connsiteY0" fmla="*/ 71622 h 81622"/>
              <a:gd name="connsiteX1" fmla="*/ 10000 w 10000"/>
              <a:gd name="connsiteY1" fmla="*/ 81622 h 81622"/>
              <a:gd name="connsiteX0" fmla="*/ 0 w 10000"/>
              <a:gd name="connsiteY0" fmla="*/ 116226 h 126226"/>
              <a:gd name="connsiteX1" fmla="*/ 10000 w 10000"/>
              <a:gd name="connsiteY1" fmla="*/ 126226 h 126226"/>
              <a:gd name="connsiteX0" fmla="*/ 0 w 10099"/>
              <a:gd name="connsiteY0" fmla="*/ 123707 h 123707"/>
              <a:gd name="connsiteX1" fmla="*/ 10099 w 10099"/>
              <a:gd name="connsiteY1" fmla="*/ 119703 h 123707"/>
            </a:gdLst>
            <a:ahLst/>
            <a:cxnLst>
              <a:cxn ang="0">
                <a:pos x="connsiteX0" y="connsiteY0"/>
              </a:cxn>
              <a:cxn ang="0">
                <a:pos x="connsiteX1" y="connsiteY1"/>
              </a:cxn>
            </a:cxnLst>
            <a:rect l="l" t="t" r="r" b="b"/>
            <a:pathLst>
              <a:path w="10099" h="123707">
                <a:moveTo>
                  <a:pt x="0" y="123707"/>
                </a:moveTo>
                <a:cubicBezTo>
                  <a:pt x="3333" y="-19997"/>
                  <a:pt x="5338" y="-59674"/>
                  <a:pt x="10099" y="119703"/>
                </a:cubicBezTo>
              </a:path>
            </a:pathLst>
          </a:custGeom>
          <a:noFill/>
          <a:ln>
            <a:solidFill>
              <a:srgbClr val="EC7061"/>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sp>
        <p:nvSpPr>
          <p:cNvPr id="49" name="任意多边形 48"/>
          <p:cNvSpPr/>
          <p:nvPr/>
        </p:nvSpPr>
        <p:spPr>
          <a:xfrm rot="10800000">
            <a:off x="5267708" y="5907655"/>
            <a:ext cx="1606690" cy="358929"/>
          </a:xfrm>
          <a:custGeom>
            <a:avLst/>
            <a:gdLst>
              <a:gd name="connsiteX0" fmla="*/ 0 w 631825"/>
              <a:gd name="connsiteY0" fmla="*/ 9525 h 9525"/>
              <a:gd name="connsiteX1" fmla="*/ 631825 w 631825"/>
              <a:gd name="connsiteY1" fmla="*/ 0 h 9525"/>
              <a:gd name="connsiteX0" fmla="*/ 0 w 8744"/>
              <a:gd name="connsiteY0" fmla="*/ 310000 h 310000"/>
              <a:gd name="connsiteX1" fmla="*/ 8744 w 8744"/>
              <a:gd name="connsiteY1" fmla="*/ 0 h 310000"/>
              <a:gd name="connsiteX0" fmla="*/ 0 w 11667"/>
              <a:gd name="connsiteY0" fmla="*/ 0 h 1075"/>
              <a:gd name="connsiteX1" fmla="*/ 11667 w 11667"/>
              <a:gd name="connsiteY1" fmla="*/ 1075 h 1075"/>
              <a:gd name="connsiteX0" fmla="*/ 0 w 10000"/>
              <a:gd name="connsiteY0" fmla="*/ 71622 h 81622"/>
              <a:gd name="connsiteX1" fmla="*/ 10000 w 10000"/>
              <a:gd name="connsiteY1" fmla="*/ 81622 h 81622"/>
              <a:gd name="connsiteX0" fmla="*/ 0 w 10000"/>
              <a:gd name="connsiteY0" fmla="*/ 116226 h 126226"/>
              <a:gd name="connsiteX1" fmla="*/ 10000 w 10000"/>
              <a:gd name="connsiteY1" fmla="*/ 126226 h 126226"/>
              <a:gd name="connsiteX0" fmla="*/ 0 w 10099"/>
              <a:gd name="connsiteY0" fmla="*/ 123707 h 123707"/>
              <a:gd name="connsiteX1" fmla="*/ 10099 w 10099"/>
              <a:gd name="connsiteY1" fmla="*/ 119703 h 123707"/>
              <a:gd name="connsiteX0" fmla="*/ 0 w 10099"/>
              <a:gd name="connsiteY0" fmla="*/ 126280 h 126280"/>
              <a:gd name="connsiteX1" fmla="*/ 10099 w 10099"/>
              <a:gd name="connsiteY1" fmla="*/ 122276 h 126280"/>
              <a:gd name="connsiteX0" fmla="*/ 0 w 19097"/>
              <a:gd name="connsiteY0" fmla="*/ 120292 h 127624"/>
              <a:gd name="connsiteX1" fmla="*/ 19097 w 19097"/>
              <a:gd name="connsiteY1" fmla="*/ 127624 h 127624"/>
              <a:gd name="connsiteX0" fmla="*/ 0 w 24942"/>
              <a:gd name="connsiteY0" fmla="*/ 134071 h 134071"/>
              <a:gd name="connsiteX1" fmla="*/ 24942 w 24942"/>
              <a:gd name="connsiteY1" fmla="*/ 116063 h 134071"/>
              <a:gd name="connsiteX0" fmla="*/ 0 w 24942"/>
              <a:gd name="connsiteY0" fmla="*/ 114738 h 114738"/>
              <a:gd name="connsiteX1" fmla="*/ 24942 w 24942"/>
              <a:gd name="connsiteY1" fmla="*/ 96730 h 114738"/>
              <a:gd name="connsiteX0" fmla="*/ 0 w 24942"/>
              <a:gd name="connsiteY0" fmla="*/ 105765 h 105765"/>
              <a:gd name="connsiteX1" fmla="*/ 24942 w 24942"/>
              <a:gd name="connsiteY1" fmla="*/ 87757 h 105765"/>
              <a:gd name="connsiteX0" fmla="*/ 0 w 24746"/>
              <a:gd name="connsiteY0" fmla="*/ 97509 h 97509"/>
              <a:gd name="connsiteX1" fmla="*/ 24746 w 24746"/>
              <a:gd name="connsiteY1" fmla="*/ 94868 h 97509"/>
              <a:gd name="connsiteX0" fmla="*/ 0 w 24746"/>
              <a:gd name="connsiteY0" fmla="*/ 95372 h 95372"/>
              <a:gd name="connsiteX1" fmla="*/ 24746 w 24746"/>
              <a:gd name="connsiteY1" fmla="*/ 92731 h 95372"/>
              <a:gd name="connsiteX0" fmla="*/ 0 w 24746"/>
              <a:gd name="connsiteY0" fmla="*/ 101860 h 101860"/>
              <a:gd name="connsiteX1" fmla="*/ 24746 w 24746"/>
              <a:gd name="connsiteY1" fmla="*/ 99219 h 101860"/>
              <a:gd name="connsiteX0" fmla="*/ 0 w 24746"/>
              <a:gd name="connsiteY0" fmla="*/ 106448 h 106448"/>
              <a:gd name="connsiteX1" fmla="*/ 24746 w 24746"/>
              <a:gd name="connsiteY1" fmla="*/ 103807 h 106448"/>
              <a:gd name="connsiteX0" fmla="*/ 0 w 24746"/>
              <a:gd name="connsiteY0" fmla="*/ 112844 h 112844"/>
              <a:gd name="connsiteX1" fmla="*/ 24746 w 24746"/>
              <a:gd name="connsiteY1" fmla="*/ 110203 h 112844"/>
              <a:gd name="connsiteX0" fmla="*/ 0 w 24746"/>
              <a:gd name="connsiteY0" fmla="*/ 124087 h 124087"/>
              <a:gd name="connsiteX1" fmla="*/ 24746 w 24746"/>
              <a:gd name="connsiteY1" fmla="*/ 121446 h 124087"/>
            </a:gdLst>
            <a:ahLst/>
            <a:cxnLst>
              <a:cxn ang="0">
                <a:pos x="connsiteX0" y="connsiteY0"/>
              </a:cxn>
              <a:cxn ang="0">
                <a:pos x="connsiteX1" y="connsiteY1"/>
              </a:cxn>
            </a:cxnLst>
            <a:rect l="l" t="t" r="r" b="b"/>
            <a:pathLst>
              <a:path w="24746" h="124087">
                <a:moveTo>
                  <a:pt x="0" y="124087"/>
                </a:moveTo>
                <a:cubicBezTo>
                  <a:pt x="11995" y="-41859"/>
                  <a:pt x="12050" y="-39986"/>
                  <a:pt x="24746" y="121446"/>
                </a:cubicBezTo>
              </a:path>
            </a:pathLst>
          </a:custGeom>
          <a:noFill/>
          <a:ln>
            <a:solidFill>
              <a:srgbClr val="8BC9A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ndParaRPr>
          </a:p>
        </p:txBody>
      </p:sp>
      <p:grpSp>
        <p:nvGrpSpPr>
          <p:cNvPr id="50" name="组合 49"/>
          <p:cNvGrpSpPr/>
          <p:nvPr/>
        </p:nvGrpSpPr>
        <p:grpSpPr>
          <a:xfrm>
            <a:off x="4232792" y="4501600"/>
            <a:ext cx="210767" cy="211638"/>
            <a:chOff x="856677" y="2615810"/>
            <a:chExt cx="288000" cy="288000"/>
          </a:xfrm>
        </p:grpSpPr>
        <p:sp>
          <p:nvSpPr>
            <p:cNvPr id="69" name="椭圆 68"/>
            <p:cNvSpPr/>
            <p:nvPr/>
          </p:nvSpPr>
          <p:spPr>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2" name="组合 71"/>
            <p:cNvGrpSpPr/>
            <p:nvPr/>
          </p:nvGrpSpPr>
          <p:grpSpPr>
            <a:xfrm>
              <a:off x="923444" y="2692169"/>
              <a:ext cx="144001" cy="144002"/>
              <a:chOff x="898853" y="2657982"/>
              <a:chExt cx="203649" cy="203652"/>
            </a:xfrm>
          </p:grpSpPr>
          <p:cxnSp>
            <p:nvCxnSpPr>
              <p:cNvPr id="73" name="直接连接符 72"/>
              <p:cNvCxnSpPr>
                <a:stCxn id="69" idx="3"/>
                <a:endCxn id="69" idx="7"/>
              </p:cNvCxnSpPr>
              <p:nvPr/>
            </p:nvCxnSpPr>
            <p:spPr>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74" name="直接连接符 73"/>
              <p:cNvCxnSpPr>
                <a:stCxn id="69" idx="1"/>
                <a:endCxn id="69" idx="5"/>
              </p:cNvCxnSpPr>
              <p:nvPr/>
            </p:nvCxnSpPr>
            <p:spPr>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75" name="组合 74"/>
          <p:cNvGrpSpPr/>
          <p:nvPr/>
        </p:nvGrpSpPr>
        <p:grpSpPr>
          <a:xfrm>
            <a:off x="4832620" y="4501600"/>
            <a:ext cx="210767" cy="211638"/>
            <a:chOff x="856677" y="2615810"/>
            <a:chExt cx="288000" cy="288000"/>
          </a:xfrm>
        </p:grpSpPr>
        <p:sp>
          <p:nvSpPr>
            <p:cNvPr id="76" name="椭圆 75"/>
            <p:cNvSpPr/>
            <p:nvPr/>
          </p:nvSpPr>
          <p:spPr>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7" name="组合 76"/>
            <p:cNvGrpSpPr/>
            <p:nvPr/>
          </p:nvGrpSpPr>
          <p:grpSpPr>
            <a:xfrm>
              <a:off x="923444" y="2692169"/>
              <a:ext cx="144001" cy="144002"/>
              <a:chOff x="898853" y="2657982"/>
              <a:chExt cx="203649" cy="203652"/>
            </a:xfrm>
          </p:grpSpPr>
          <p:cxnSp>
            <p:nvCxnSpPr>
              <p:cNvPr id="78" name="直接连接符 77"/>
              <p:cNvCxnSpPr>
                <a:stCxn id="76" idx="3"/>
                <a:endCxn id="76" idx="7"/>
              </p:cNvCxnSpPr>
              <p:nvPr/>
            </p:nvCxnSpPr>
            <p:spPr>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79" name="直接连接符 78"/>
              <p:cNvCxnSpPr>
                <a:stCxn id="76" idx="1"/>
                <a:endCxn id="76" idx="5"/>
              </p:cNvCxnSpPr>
              <p:nvPr/>
            </p:nvCxnSpPr>
            <p:spPr>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80" name="组合 79"/>
          <p:cNvGrpSpPr/>
          <p:nvPr/>
        </p:nvGrpSpPr>
        <p:grpSpPr>
          <a:xfrm>
            <a:off x="5966609" y="6141720"/>
            <a:ext cx="217695" cy="227553"/>
            <a:chOff x="10467178" y="5640414"/>
            <a:chExt cx="213540" cy="213540"/>
          </a:xfrm>
        </p:grpSpPr>
        <p:sp>
          <p:nvSpPr>
            <p:cNvPr id="81" name="椭圆 80"/>
            <p:cNvSpPr>
              <a:spLocks noChangeAspect="1"/>
            </p:cNvSpPr>
            <p:nvPr/>
          </p:nvSpPr>
          <p:spPr>
            <a:xfrm>
              <a:off x="10467178" y="5640414"/>
              <a:ext cx="213540" cy="213540"/>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a:xfrm>
              <a:off x="10506830" y="5719982"/>
              <a:ext cx="138959" cy="73584"/>
            </a:xfrm>
            <a:custGeom>
              <a:avLst/>
              <a:gdLst>
                <a:gd name="connsiteX0" fmla="*/ 0 w 221456"/>
                <a:gd name="connsiteY0" fmla="*/ 47625 h 126206"/>
                <a:gd name="connsiteX1" fmla="*/ 83344 w 221456"/>
                <a:gd name="connsiteY1" fmla="*/ 126206 h 126206"/>
                <a:gd name="connsiteX2" fmla="*/ 221456 w 221456"/>
                <a:gd name="connsiteY2" fmla="*/ 0 h 126206"/>
                <a:gd name="connsiteX0" fmla="*/ 0 w 250659"/>
                <a:gd name="connsiteY0" fmla="*/ 33024 h 126206"/>
                <a:gd name="connsiteX1" fmla="*/ 112547 w 250659"/>
                <a:gd name="connsiteY1" fmla="*/ 126206 h 126206"/>
                <a:gd name="connsiteX2" fmla="*/ 250659 w 250659"/>
                <a:gd name="connsiteY2" fmla="*/ 0 h 126206"/>
                <a:gd name="connsiteX0" fmla="*/ 0 w 259419"/>
                <a:gd name="connsiteY0" fmla="*/ 35944 h 126206"/>
                <a:gd name="connsiteX1" fmla="*/ 121307 w 259419"/>
                <a:gd name="connsiteY1" fmla="*/ 126206 h 126206"/>
                <a:gd name="connsiteX2" fmla="*/ 259419 w 259419"/>
                <a:gd name="connsiteY2" fmla="*/ 0 h 126206"/>
                <a:gd name="connsiteX0" fmla="*/ 0 w 259419"/>
                <a:gd name="connsiteY0" fmla="*/ 35944 h 126206"/>
                <a:gd name="connsiteX1" fmla="*/ 106706 w 259419"/>
                <a:gd name="connsiteY1" fmla="*/ 126206 h 126206"/>
                <a:gd name="connsiteX2" fmla="*/ 259419 w 259419"/>
                <a:gd name="connsiteY2" fmla="*/ 0 h 126206"/>
                <a:gd name="connsiteX0" fmla="*/ 0 w 279861"/>
                <a:gd name="connsiteY0" fmla="*/ 35944 h 126206"/>
                <a:gd name="connsiteX1" fmla="*/ 106706 w 279861"/>
                <a:gd name="connsiteY1" fmla="*/ 126206 h 126206"/>
                <a:gd name="connsiteX2" fmla="*/ 279861 w 279861"/>
                <a:gd name="connsiteY2" fmla="*/ 0 h 126206"/>
                <a:gd name="connsiteX0" fmla="*/ 0 w 276940"/>
                <a:gd name="connsiteY0" fmla="*/ 56386 h 146648"/>
                <a:gd name="connsiteX1" fmla="*/ 106706 w 276940"/>
                <a:gd name="connsiteY1" fmla="*/ 146648 h 146648"/>
                <a:gd name="connsiteX2" fmla="*/ 276940 w 276940"/>
                <a:gd name="connsiteY2" fmla="*/ 0 h 146648"/>
                <a:gd name="connsiteX0" fmla="*/ 0 w 276940"/>
                <a:gd name="connsiteY0" fmla="*/ 56386 h 146648"/>
                <a:gd name="connsiteX1" fmla="*/ 121308 w 276940"/>
                <a:gd name="connsiteY1" fmla="*/ 146648 h 146648"/>
                <a:gd name="connsiteX2" fmla="*/ 276940 w 276940"/>
                <a:gd name="connsiteY2" fmla="*/ 0 h 146648"/>
              </a:gdLst>
              <a:ahLst/>
              <a:cxnLst>
                <a:cxn ang="0">
                  <a:pos x="connsiteX0" y="connsiteY0"/>
                </a:cxn>
                <a:cxn ang="0">
                  <a:pos x="connsiteX1" y="connsiteY1"/>
                </a:cxn>
                <a:cxn ang="0">
                  <a:pos x="connsiteX2" y="connsiteY2"/>
                </a:cxn>
              </a:cxnLst>
              <a:rect l="l" t="t" r="r" b="b"/>
              <a:pathLst>
                <a:path w="276940" h="146648">
                  <a:moveTo>
                    <a:pt x="0" y="56386"/>
                  </a:moveTo>
                  <a:lnTo>
                    <a:pt x="121308" y="146648"/>
                  </a:lnTo>
                  <a:lnTo>
                    <a:pt x="276940" y="0"/>
                  </a:lnTo>
                </a:path>
              </a:pathLst>
            </a:custGeom>
            <a:noFill/>
            <a:ln w="38100" cap="rnd" cmpd="sng">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4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54708871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0" indent="0" algn="l" fontAlgn="ctr">
              <a:buNone/>
            </a:pPr>
            <a:r>
              <a:rPr lang="en-US" sz="1800" dirty="0" smtClean="0">
                <a:latin typeface="Huawei Sans" panose="020C0503030203020204" pitchFamily="34" charset="0"/>
              </a:rPr>
              <a:t>Run the </a:t>
            </a:r>
            <a:r>
              <a:rPr lang="en-US" sz="1800" b="1" dirty="0" smtClean="0">
                <a:latin typeface="Huawei Sans" panose="020C0503030203020204" pitchFamily="34" charset="0"/>
              </a:rPr>
              <a:t>display storm-control interface</a:t>
            </a:r>
            <a:r>
              <a:rPr lang="en-US" sz="1800" dirty="0" smtClean="0">
                <a:latin typeface="Huawei Sans" panose="020C0503030203020204" pitchFamily="34" charset="0"/>
              </a:rPr>
              <a:t> command to check the storm control configuration on GE0/0/1.</a:t>
            </a:r>
            <a:endParaRPr lang="en-US" sz="1800" dirty="0">
              <a:latin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Verifying the Configuration</a:t>
            </a:r>
            <a:endParaRPr lang="en-US" altLang="zh-CN" dirty="0">
              <a:latin typeface="Huawei Sans" panose="020C0503030203020204" pitchFamily="34" charset="0"/>
              <a:sym typeface="Huawei Sans" panose="020C0503030203020204" pitchFamily="34" charset="0"/>
            </a:endParaRPr>
          </a:p>
        </p:txBody>
      </p:sp>
      <p:sp>
        <p:nvSpPr>
          <p:cNvPr id="4" name="矩形 3"/>
          <p:cNvSpPr/>
          <p:nvPr/>
        </p:nvSpPr>
        <p:spPr>
          <a:xfrm>
            <a:off x="1883230" y="2024743"/>
            <a:ext cx="8240486" cy="3170099"/>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smtClean="0">
                <a:solidFill>
                  <a:prstClr val="black"/>
                </a:solidFill>
                <a:latin typeface="Huawei Sans" panose="020C0503030203020204" pitchFamily="34" charset="0"/>
              </a:rPr>
              <a:t>[Switch]display storm-control interface </a:t>
            </a:r>
            <a:r>
              <a:rPr lang="en-US" sz="1400" dirty="0" err="1" smtClean="0">
                <a:solidFill>
                  <a:prstClr val="black"/>
                </a:solidFill>
                <a:latin typeface="Huawei Sans" panose="020C0503030203020204" pitchFamily="34" charset="0"/>
              </a:rPr>
              <a:t>GigabitEthernet</a:t>
            </a:r>
            <a:r>
              <a:rPr lang="en-US" sz="1400" dirty="0" smtClean="0">
                <a:solidFill>
                  <a:prstClr val="black"/>
                </a:solidFill>
                <a:latin typeface="Huawei Sans" panose="020C0503030203020204" pitchFamily="34" charset="0"/>
              </a:rPr>
              <a:t> 0/0/1</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err="1" smtClean="0">
                <a:solidFill>
                  <a:prstClr val="black"/>
                </a:solidFill>
                <a:latin typeface="Huawei Sans" panose="020C0503030203020204" pitchFamily="34" charset="0"/>
              </a:rPr>
              <a:t>PortName</a:t>
            </a:r>
            <a:r>
              <a:rPr lang="en-US" sz="1400" dirty="0" smtClean="0">
                <a:solidFill>
                  <a:prstClr val="black"/>
                </a:solidFill>
                <a:latin typeface="Huawei Sans" panose="020C0503030203020204" pitchFamily="34" charset="0"/>
              </a:rPr>
              <a:t>     Type      Rate      	Mode 	Action   	Punish-  Trap Log </a:t>
            </a:r>
            <a:r>
              <a:rPr lang="en-US" sz="1400" dirty="0" err="1" smtClean="0">
                <a:solidFill>
                  <a:prstClr val="black"/>
                </a:solidFill>
                <a:latin typeface="Huawei Sans" panose="020C0503030203020204" pitchFamily="34" charset="0"/>
              </a:rPr>
              <a:t>Int</a:t>
            </a:r>
            <a:r>
              <a:rPr lang="en-US" sz="1400" dirty="0" smtClean="0">
                <a:solidFill>
                  <a:prstClr val="black"/>
                </a:solidFill>
                <a:latin typeface="Huawei Sans" panose="020C0503030203020204" pitchFamily="34" charset="0"/>
              </a:rPr>
              <a:t> 	Last-</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                              (Min/Max)               	 	Status                	Punish-Time</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GE0/0/1      Multicast   1000      	</a:t>
            </a:r>
            <a:r>
              <a:rPr lang="en-US" sz="1400" dirty="0" err="1" smtClean="0">
                <a:solidFill>
                  <a:prstClr val="black"/>
                </a:solidFill>
                <a:latin typeface="Huawei Sans" panose="020C0503030203020204" pitchFamily="34" charset="0"/>
              </a:rPr>
              <a:t>Pps</a:t>
            </a:r>
            <a:r>
              <a:rPr lang="en-US" sz="1400" dirty="0" smtClean="0">
                <a:solidFill>
                  <a:prstClr val="black"/>
                </a:solidFill>
                <a:latin typeface="Huawei Sans" panose="020C0503030203020204" pitchFamily="34" charset="0"/>
              </a:rPr>
              <a:t>  	Block    	Normal   On   Off 	90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                      	 /2000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GE0/0/1      Broadcast  1000      	</a:t>
            </a:r>
            <a:r>
              <a:rPr lang="en-US" sz="1400" dirty="0" err="1" smtClean="0">
                <a:solidFill>
                  <a:prstClr val="black"/>
                </a:solidFill>
                <a:latin typeface="Huawei Sans" panose="020C0503030203020204" pitchFamily="34" charset="0"/>
              </a:rPr>
              <a:t>Pps</a:t>
            </a:r>
            <a:r>
              <a:rPr lang="en-US" sz="1400" dirty="0" smtClean="0">
                <a:solidFill>
                  <a:prstClr val="black"/>
                </a:solidFill>
                <a:latin typeface="Huawei Sans" panose="020C0503030203020204" pitchFamily="34" charset="0"/>
              </a:rPr>
              <a:t>  	Block    	Normal   On   Off	 90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                       	/2000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GE0/0/1      Unicast      1000      	</a:t>
            </a:r>
            <a:r>
              <a:rPr lang="en-US" sz="1400" dirty="0" err="1" smtClean="0">
                <a:solidFill>
                  <a:prstClr val="black"/>
                </a:solidFill>
                <a:latin typeface="Huawei Sans" panose="020C0503030203020204" pitchFamily="34" charset="0"/>
              </a:rPr>
              <a:t>Pps</a:t>
            </a:r>
            <a:r>
              <a:rPr lang="en-US" sz="1400" dirty="0" smtClean="0">
                <a:solidFill>
                  <a:prstClr val="black"/>
                </a:solidFill>
                <a:latin typeface="Huawei Sans" panose="020C0503030203020204" pitchFamily="34" charset="0"/>
              </a:rPr>
              <a:t>  	Block    	Normal   On   Off 	90  </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400" dirty="0" smtClean="0">
                <a:solidFill>
                  <a:prstClr val="black"/>
                </a:solidFill>
                <a:latin typeface="Huawei Sans" panose="020C0503030203020204" pitchFamily="34" charset="0"/>
              </a:rPr>
              <a:t>                     	/2000 </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110866638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sz="2400" dirty="0" smtClean="0">
                <a:solidFill>
                  <a:schemeClr val="bg1">
                    <a:lumMod val="50000"/>
                  </a:schemeClr>
                </a:solidFill>
                <a:latin typeface="Huawei Sans" panose="020C0503030203020204" pitchFamily="34" charset="0"/>
              </a:rPr>
              <a:t>Port Isolation</a:t>
            </a:r>
            <a:endParaRPr lang="en-US" altLang="zh-CN" sz="24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400" dirty="0" smtClean="0">
                <a:solidFill>
                  <a:schemeClr val="bg1">
                    <a:lumMod val="50000"/>
                  </a:schemeClr>
                </a:solidFill>
                <a:latin typeface="Huawei Sans" panose="020C0503030203020204" pitchFamily="34" charset="0"/>
              </a:rPr>
              <a:t>MAC Address Table Security</a:t>
            </a:r>
            <a:endParaRPr lang="en-US" altLang="zh-CN" sz="24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400" dirty="0" smtClean="0">
                <a:solidFill>
                  <a:schemeClr val="bg1">
                    <a:lumMod val="50000"/>
                  </a:schemeClr>
                </a:solidFill>
                <a:latin typeface="Huawei Sans" panose="020C0503030203020204" pitchFamily="34" charset="0"/>
              </a:rPr>
              <a:t>Port Security</a:t>
            </a:r>
            <a:endParaRPr lang="en-US" altLang="zh-CN" sz="24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400" dirty="0" smtClean="0">
                <a:solidFill>
                  <a:schemeClr val="bg1">
                    <a:lumMod val="50000"/>
                  </a:schemeClr>
                </a:solidFill>
                <a:latin typeface="Huawei Sans" panose="020C0503030203020204" pitchFamily="34" charset="0"/>
              </a:rPr>
              <a:t>MAC Address Flapping Prevention and Detection</a:t>
            </a:r>
            <a:endParaRPr lang="en-US" altLang="zh-CN" sz="24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400" dirty="0" err="1" smtClean="0">
                <a:solidFill>
                  <a:schemeClr val="bg1">
                    <a:lumMod val="50000"/>
                  </a:schemeClr>
                </a:solidFill>
                <a:latin typeface="Huawei Sans" panose="020C0503030203020204" pitchFamily="34" charset="0"/>
              </a:rPr>
              <a:t>MACsec</a:t>
            </a:r>
            <a:endParaRPr lang="en-US" altLang="zh-CN" sz="24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400" dirty="0" smtClean="0">
                <a:solidFill>
                  <a:schemeClr val="bg1">
                    <a:lumMod val="50000"/>
                  </a:schemeClr>
                </a:solidFill>
                <a:latin typeface="Huawei Sans" panose="020C0503030203020204" pitchFamily="34" charset="0"/>
              </a:rPr>
              <a:t>Traffic Control</a:t>
            </a:r>
            <a:endParaRPr lang="en-US" altLang="zh-CN" sz="24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400" b="1" dirty="0" smtClean="0">
                <a:latin typeface="Huawei Sans" panose="020C0503030203020204" pitchFamily="34" charset="0"/>
              </a:rPr>
              <a:t>DHCP Snooping</a:t>
            </a:r>
          </a:p>
          <a:p>
            <a:pPr fontAlgn="ctr"/>
            <a:r>
              <a:rPr lang="en-US" sz="2400" dirty="0" smtClean="0">
                <a:solidFill>
                  <a:schemeClr val="bg1">
                    <a:lumMod val="50000"/>
                  </a:schemeClr>
                </a:solidFill>
                <a:latin typeface="Huawei Sans" panose="020C0503030203020204" pitchFamily="34" charset="0"/>
              </a:rPr>
              <a:t>IP Source Guard</a:t>
            </a:r>
            <a:endParaRPr lang="en-US" altLang="zh-CN" sz="2400" dirty="0">
              <a:solidFill>
                <a:schemeClr val="bg1">
                  <a:lumMod val="50000"/>
                </a:schemeClr>
              </a:solidFill>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91349101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Working Mechanism of DHCP</a:t>
            </a:r>
            <a:endParaRPr lang="en-US" altLang="zh-CN" dirty="0">
              <a:latin typeface="Huawei Sans" panose="020C0503030203020204" pitchFamily="34" charset="0"/>
              <a:sym typeface="Huawei Sans" panose="020C0503030203020204" pitchFamily="34" charset="0"/>
            </a:endParaRPr>
          </a:p>
        </p:txBody>
      </p:sp>
      <p:grpSp>
        <p:nvGrpSpPr>
          <p:cNvPr id="85" name="组合 84"/>
          <p:cNvGrpSpPr/>
          <p:nvPr/>
        </p:nvGrpSpPr>
        <p:grpSpPr>
          <a:xfrm>
            <a:off x="834690" y="1911700"/>
            <a:ext cx="3933248" cy="4010940"/>
            <a:chOff x="551770" y="1682717"/>
            <a:chExt cx="3933248" cy="4010940"/>
          </a:xfrm>
        </p:grpSpPr>
        <p:pic>
          <p:nvPicPr>
            <p:cNvPr id="4" name="图片 3" descr="通用交换机.png"/>
            <p:cNvPicPr>
              <a:picLocks noChangeAspect="1"/>
            </p:cNvPicPr>
            <p:nvPr/>
          </p:nvPicPr>
          <p:blipFill>
            <a:blip r:embed="rId3" cstate="print"/>
            <a:stretch>
              <a:fillRect/>
            </a:stretch>
          </p:blipFill>
          <p:spPr>
            <a:xfrm>
              <a:off x="3714099" y="1939871"/>
              <a:ext cx="540000" cy="441818"/>
            </a:xfrm>
            <a:prstGeom prst="rect">
              <a:avLst/>
            </a:prstGeom>
          </p:spPr>
        </p:pic>
        <p:pic>
          <p:nvPicPr>
            <p:cNvPr id="5" name="图片 4" descr="PC.png"/>
            <p:cNvPicPr>
              <a:picLocks noChangeAspect="1"/>
            </p:cNvPicPr>
            <p:nvPr/>
          </p:nvPicPr>
          <p:blipFill>
            <a:blip r:embed="rId4" cstate="print"/>
            <a:stretch>
              <a:fillRect/>
            </a:stretch>
          </p:blipFill>
          <p:spPr>
            <a:xfrm>
              <a:off x="760665" y="1967689"/>
              <a:ext cx="539063" cy="414000"/>
            </a:xfrm>
            <a:prstGeom prst="rect">
              <a:avLst/>
            </a:prstGeom>
          </p:spPr>
        </p:pic>
        <p:cxnSp>
          <p:nvCxnSpPr>
            <p:cNvPr id="7" name="直接连接符 6"/>
            <p:cNvCxnSpPr>
              <a:stCxn id="5" idx="3"/>
              <a:endCxn id="4" idx="1"/>
            </p:cNvCxnSpPr>
            <p:nvPr/>
          </p:nvCxnSpPr>
          <p:spPr>
            <a:xfrm flipV="1">
              <a:off x="1299728" y="2160780"/>
              <a:ext cx="2414371"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59347" y="2381689"/>
              <a:ext cx="0" cy="3311968"/>
            </a:xfrm>
            <a:prstGeom prst="line">
              <a:avLst/>
            </a:prstGeom>
            <a:ln w="19050">
              <a:solidFill>
                <a:srgbClr val="EC7061"/>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148647" y="2381689"/>
              <a:ext cx="0" cy="3311968"/>
            </a:xfrm>
            <a:prstGeom prst="line">
              <a:avLst/>
            </a:prstGeom>
            <a:ln w="19050">
              <a:solidFill>
                <a:srgbClr val="EC7061"/>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859347" y="3077457"/>
              <a:ext cx="3289300"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H="1">
              <a:off x="859347" y="3886024"/>
              <a:ext cx="3289300"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859347" y="4694591"/>
              <a:ext cx="3289300"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H="1">
              <a:off x="859347" y="5503157"/>
              <a:ext cx="3289300"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Oval 4"/>
            <p:cNvSpPr>
              <a:spLocks noChangeAspect="1"/>
            </p:cNvSpPr>
            <p:nvPr/>
          </p:nvSpPr>
          <p:spPr>
            <a:xfrm>
              <a:off x="948791" y="2624110"/>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Oval 4"/>
            <p:cNvSpPr>
              <a:spLocks noChangeAspect="1"/>
            </p:cNvSpPr>
            <p:nvPr/>
          </p:nvSpPr>
          <p:spPr>
            <a:xfrm>
              <a:off x="948791" y="4241444"/>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Oval 4"/>
            <p:cNvSpPr>
              <a:spLocks noChangeAspect="1"/>
            </p:cNvSpPr>
            <p:nvPr/>
          </p:nvSpPr>
          <p:spPr>
            <a:xfrm>
              <a:off x="948791" y="5050110"/>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Oval 4"/>
            <p:cNvSpPr>
              <a:spLocks noChangeAspect="1"/>
            </p:cNvSpPr>
            <p:nvPr/>
          </p:nvSpPr>
          <p:spPr>
            <a:xfrm>
              <a:off x="948791" y="3432777"/>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1204811" y="2538385"/>
              <a:ext cx="2962082"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Discovery stage: The DHCP client broadcasts a DHCP Discover message. </a:t>
              </a:r>
              <a:endParaRPr lang="en-US" sz="1200" dirty="0">
                <a:latin typeface="Huawei Sans" panose="020C0503030203020204" pitchFamily="34" charset="0"/>
              </a:endParaRPr>
            </a:p>
          </p:txBody>
        </p:sp>
        <p:sp>
          <p:nvSpPr>
            <p:cNvPr id="29" name="文本框 28"/>
            <p:cNvSpPr txBox="1"/>
            <p:nvPr/>
          </p:nvSpPr>
          <p:spPr>
            <a:xfrm>
              <a:off x="1204812" y="3359869"/>
              <a:ext cx="3018848"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Offer stage: The DHCP server unicasts or broadcasts a DHCP Offer message. </a:t>
              </a:r>
              <a:endParaRPr lang="en-US" sz="1200" dirty="0">
                <a:latin typeface="Huawei Sans" panose="020C0503030203020204" pitchFamily="34" charset="0"/>
              </a:endParaRPr>
            </a:p>
          </p:txBody>
        </p:sp>
        <p:sp>
          <p:nvSpPr>
            <p:cNvPr id="30" name="文本框 29"/>
            <p:cNvSpPr txBox="1"/>
            <p:nvPr/>
          </p:nvSpPr>
          <p:spPr>
            <a:xfrm>
              <a:off x="1204811" y="4146864"/>
              <a:ext cx="2880433"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Request stage: The DHCP client broadcasts a DHCP Request message. </a:t>
              </a:r>
              <a:endParaRPr lang="en-US" sz="1200" dirty="0">
                <a:latin typeface="Huawei Sans" panose="020C0503030203020204" pitchFamily="34" charset="0"/>
              </a:endParaRPr>
            </a:p>
          </p:txBody>
        </p:sp>
        <p:sp>
          <p:nvSpPr>
            <p:cNvPr id="31" name="文本框 30"/>
            <p:cNvSpPr txBox="1"/>
            <p:nvPr/>
          </p:nvSpPr>
          <p:spPr>
            <a:xfrm>
              <a:off x="1204811" y="4981065"/>
              <a:ext cx="3018848"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Acknowledgment stage: The DHCP server unicasts a DHCP ACK message. </a:t>
              </a:r>
              <a:endParaRPr lang="en-US" sz="1200" dirty="0">
                <a:latin typeface="Huawei Sans" panose="020C0503030203020204" pitchFamily="34" charset="0"/>
              </a:endParaRPr>
            </a:p>
          </p:txBody>
        </p:sp>
        <p:sp>
          <p:nvSpPr>
            <p:cNvPr id="32" name="文本框 31"/>
            <p:cNvSpPr txBox="1"/>
            <p:nvPr/>
          </p:nvSpPr>
          <p:spPr>
            <a:xfrm>
              <a:off x="551770" y="1729558"/>
              <a:ext cx="1047082"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DHCP client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3404273" y="1682717"/>
              <a:ext cx="1080745"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6" name="组合 85"/>
          <p:cNvGrpSpPr/>
          <p:nvPr/>
        </p:nvGrpSpPr>
        <p:grpSpPr>
          <a:xfrm>
            <a:off x="5490484" y="1908325"/>
            <a:ext cx="6255429" cy="4015957"/>
            <a:chOff x="5341630" y="1611699"/>
            <a:chExt cx="6255429" cy="4015957"/>
          </a:xfrm>
        </p:grpSpPr>
        <p:pic>
          <p:nvPicPr>
            <p:cNvPr id="34" name="图片 33" descr="通用交换机.png"/>
            <p:cNvPicPr>
              <a:picLocks noChangeAspect="1"/>
            </p:cNvPicPr>
            <p:nvPr/>
          </p:nvPicPr>
          <p:blipFill>
            <a:blip r:embed="rId3" cstate="print"/>
            <a:stretch>
              <a:fillRect/>
            </a:stretch>
          </p:blipFill>
          <p:spPr>
            <a:xfrm>
              <a:off x="8182513" y="1884476"/>
              <a:ext cx="540000" cy="441818"/>
            </a:xfrm>
            <a:prstGeom prst="rect">
              <a:avLst/>
            </a:prstGeom>
          </p:spPr>
        </p:pic>
        <p:pic>
          <p:nvPicPr>
            <p:cNvPr id="35" name="图片 34" descr="PC.png"/>
            <p:cNvPicPr>
              <a:picLocks noChangeAspect="1"/>
            </p:cNvPicPr>
            <p:nvPr/>
          </p:nvPicPr>
          <p:blipFill>
            <a:blip r:embed="rId4" cstate="print"/>
            <a:stretch>
              <a:fillRect/>
            </a:stretch>
          </p:blipFill>
          <p:spPr>
            <a:xfrm>
              <a:off x="5519746" y="1912294"/>
              <a:ext cx="539063" cy="414000"/>
            </a:xfrm>
            <a:prstGeom prst="rect">
              <a:avLst/>
            </a:prstGeom>
          </p:spPr>
        </p:pic>
        <p:cxnSp>
          <p:nvCxnSpPr>
            <p:cNvPr id="36" name="直接连接符 35"/>
            <p:cNvCxnSpPr>
              <a:stCxn id="35" idx="3"/>
              <a:endCxn id="34" idx="1"/>
            </p:cNvCxnSpPr>
            <p:nvPr/>
          </p:nvCxnSpPr>
          <p:spPr>
            <a:xfrm flipV="1">
              <a:off x="6058809" y="2105385"/>
              <a:ext cx="2123704"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38" name="图片 37" descr="通用交换机.png"/>
            <p:cNvPicPr>
              <a:picLocks noChangeAspect="1"/>
            </p:cNvPicPr>
            <p:nvPr/>
          </p:nvPicPr>
          <p:blipFill>
            <a:blip r:embed="rId3" cstate="print"/>
            <a:stretch>
              <a:fillRect/>
            </a:stretch>
          </p:blipFill>
          <p:spPr>
            <a:xfrm>
              <a:off x="10846218" y="1884476"/>
              <a:ext cx="540000" cy="441818"/>
            </a:xfrm>
            <a:prstGeom prst="rect">
              <a:avLst/>
            </a:prstGeom>
          </p:spPr>
        </p:pic>
        <p:cxnSp>
          <p:nvCxnSpPr>
            <p:cNvPr id="39" name="直接连接符 38"/>
            <p:cNvCxnSpPr>
              <a:stCxn id="34" idx="3"/>
              <a:endCxn id="38" idx="1"/>
            </p:cNvCxnSpPr>
            <p:nvPr/>
          </p:nvCxnSpPr>
          <p:spPr>
            <a:xfrm>
              <a:off x="8722513" y="2105385"/>
              <a:ext cx="212370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5341630" y="1649161"/>
              <a:ext cx="1047082"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DHCP client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a:off x="8001088" y="1635410"/>
              <a:ext cx="143500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DHCP relay agent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10516314" y="1611699"/>
              <a:ext cx="1080745"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连接符 49"/>
            <p:cNvCxnSpPr/>
            <p:nvPr/>
          </p:nvCxnSpPr>
          <p:spPr>
            <a:xfrm>
              <a:off x="5610280" y="2315688"/>
              <a:ext cx="0" cy="3311968"/>
            </a:xfrm>
            <a:prstGeom prst="line">
              <a:avLst/>
            </a:prstGeom>
            <a:ln w="19050">
              <a:solidFill>
                <a:srgbClr val="EC7061"/>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8471890" y="2315688"/>
              <a:ext cx="0" cy="3311968"/>
            </a:xfrm>
            <a:prstGeom prst="line">
              <a:avLst/>
            </a:prstGeom>
            <a:ln w="19050">
              <a:solidFill>
                <a:srgbClr val="EC7061"/>
              </a:solidFill>
              <a:prstDash val="sys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11116218" y="2315688"/>
              <a:ext cx="0" cy="3311968"/>
            </a:xfrm>
            <a:prstGeom prst="line">
              <a:avLst/>
            </a:prstGeom>
            <a:ln w="19050">
              <a:solidFill>
                <a:srgbClr val="EC7061"/>
              </a:solidFill>
              <a:prstDash val="sysDash"/>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a:off x="5610280" y="3043901"/>
              <a:ext cx="2842233"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a:xfrm>
              <a:off x="8452513" y="3043901"/>
              <a:ext cx="2663705"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flipH="1">
              <a:off x="8452513" y="3839698"/>
              <a:ext cx="2663705"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flipH="1">
              <a:off x="5610280" y="3839698"/>
              <a:ext cx="2842233"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a:off x="5610280" y="4646096"/>
              <a:ext cx="2861610"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a:xfrm>
              <a:off x="8452513" y="4646096"/>
              <a:ext cx="2663705"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接箭头连接符 67"/>
            <p:cNvCxnSpPr/>
            <p:nvPr/>
          </p:nvCxnSpPr>
          <p:spPr>
            <a:xfrm flipH="1">
              <a:off x="8471890" y="5427919"/>
              <a:ext cx="2644328"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p:nvPr/>
          </p:nvCxnSpPr>
          <p:spPr>
            <a:xfrm flipH="1">
              <a:off x="5610280" y="5427919"/>
              <a:ext cx="2861610" cy="0"/>
            </a:xfrm>
            <a:prstGeom prst="straightConnector1">
              <a:avLst/>
            </a:prstGeom>
            <a:ln w="19050">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1" name="Oval 4"/>
            <p:cNvSpPr>
              <a:spLocks noChangeAspect="1"/>
            </p:cNvSpPr>
            <p:nvPr/>
          </p:nvSpPr>
          <p:spPr>
            <a:xfrm>
              <a:off x="5684715" y="2566911"/>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Oval 4"/>
            <p:cNvSpPr>
              <a:spLocks noChangeAspect="1"/>
            </p:cNvSpPr>
            <p:nvPr/>
          </p:nvSpPr>
          <p:spPr>
            <a:xfrm>
              <a:off x="5684715" y="4184245"/>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Oval 4"/>
            <p:cNvSpPr>
              <a:spLocks noChangeAspect="1"/>
            </p:cNvSpPr>
            <p:nvPr/>
          </p:nvSpPr>
          <p:spPr>
            <a:xfrm>
              <a:off x="5684715" y="4992911"/>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Oval 4"/>
            <p:cNvSpPr>
              <a:spLocks noChangeAspect="1"/>
            </p:cNvSpPr>
            <p:nvPr/>
          </p:nvSpPr>
          <p:spPr>
            <a:xfrm>
              <a:off x="5684715" y="3375578"/>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a:xfrm>
              <a:off x="5949602" y="2481317"/>
              <a:ext cx="2184057"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Discovery stage: DHCP Discover message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a:xfrm>
              <a:off x="5949602" y="3301051"/>
              <a:ext cx="1808520"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Offer stage: DHCP Offer message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文本框 76"/>
            <p:cNvSpPr txBox="1"/>
            <p:nvPr/>
          </p:nvSpPr>
          <p:spPr>
            <a:xfrm>
              <a:off x="5949602" y="4115767"/>
              <a:ext cx="2080016"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Request stage: DHCP Request message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a:xfrm>
              <a:off x="5949602" y="4913418"/>
              <a:ext cx="2364393"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Acknowledgment stage: DHCP ACK message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文本框 79"/>
            <p:cNvSpPr txBox="1"/>
            <p:nvPr/>
          </p:nvSpPr>
          <p:spPr>
            <a:xfrm>
              <a:off x="8555577" y="2481317"/>
              <a:ext cx="2439692"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The DHCP relay agent unicasts a DHCP Discover message.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a:xfrm>
              <a:off x="8555577" y="3301051"/>
              <a:ext cx="2101914"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The DHCP server unicasts a DHCP Offer message.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a:xfrm>
              <a:off x="8555577" y="4115767"/>
              <a:ext cx="2421384"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The DHCP relay agent unicasts a DHCP Request message.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a:xfrm>
              <a:off x="8555577" y="4913418"/>
              <a:ext cx="2007629" cy="461665"/>
            </a:xfrm>
            <a:prstGeom prst="rect">
              <a:avLst/>
            </a:prstGeom>
            <a:noFill/>
            <a:ln>
              <a:noFill/>
            </a:ln>
          </p:spPr>
          <p:txBody>
            <a:bodyPr wrap="square" rtlCol="0">
              <a:spAutoFit/>
            </a:bodyPr>
            <a:lstStyle/>
            <a:p>
              <a:pPr fontAlgn="ctr"/>
              <a:r>
                <a:rPr lang="en-US" sz="1200" dirty="0" smtClean="0">
                  <a:latin typeface="Huawei Sans" panose="020C0503030203020204" pitchFamily="34" charset="0"/>
                </a:rPr>
                <a:t>The DHCP server unicasts a DHCP ACK message.</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7" name="圆角矩形 75"/>
          <p:cNvSpPr/>
          <p:nvPr/>
        </p:nvSpPr>
        <p:spPr>
          <a:xfrm>
            <a:off x="455283" y="1253971"/>
            <a:ext cx="4670509" cy="394020"/>
          </a:xfrm>
          <a:prstGeom prst="roundRect">
            <a:avLst>
              <a:gd name="adj" fmla="val 10604"/>
            </a:avLst>
          </a:prstGeom>
          <a:solidFill>
            <a:srgbClr val="00B0F0"/>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rPr>
              <a:t>No DHCP relay agent is deployed</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圆角矩形 75"/>
          <p:cNvSpPr/>
          <p:nvPr/>
        </p:nvSpPr>
        <p:spPr>
          <a:xfrm>
            <a:off x="455283" y="1685476"/>
            <a:ext cx="4670509" cy="423880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圆角矩形 75"/>
          <p:cNvSpPr/>
          <p:nvPr/>
        </p:nvSpPr>
        <p:spPr>
          <a:xfrm>
            <a:off x="5459325" y="1251212"/>
            <a:ext cx="6284043" cy="394020"/>
          </a:xfrm>
          <a:prstGeom prst="roundRect">
            <a:avLst>
              <a:gd name="adj" fmla="val 10604"/>
            </a:avLst>
          </a:prstGeom>
          <a:solidFill>
            <a:srgbClr val="00B0F0"/>
          </a:solidFill>
          <a:ln>
            <a:noFill/>
          </a:ln>
        </p:spPr>
        <p:txBody>
          <a:bodyPr wrap="square" rtlCol="0" anchor="ctr" anchorCtr="0">
            <a:noAutofit/>
          </a:bodyPr>
          <a:lstStyle/>
          <a:p>
            <a:pPr algn="ctr"/>
            <a:r>
              <a:rPr lang="en-US" b="1" dirty="0">
                <a:solidFill>
                  <a:prstClr val="white"/>
                </a:solidFill>
                <a:latin typeface="Huawei Sans" panose="020C0503030203020204" pitchFamily="34" charset="0"/>
                <a:ea typeface="方正兰亭黑简体" panose="02000000000000000000" pitchFamily="2" charset="-122"/>
              </a:rPr>
              <a:t>A DHCP relay agent is deployed</a:t>
            </a:r>
            <a:endParaRPr lang="en-US" altLang="zh-CN"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圆角矩形 75"/>
          <p:cNvSpPr/>
          <p:nvPr/>
        </p:nvSpPr>
        <p:spPr>
          <a:xfrm>
            <a:off x="5459325" y="1682717"/>
            <a:ext cx="6284043" cy="424156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4034556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18438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algn="l" fontAlgn="ctr"/>
            <a:r>
              <a:rPr lang="en-US" sz="1800" dirty="0" smtClean="0">
                <a:latin typeface="Huawei Sans" panose="020C0503030203020204" pitchFamily="34" charset="0"/>
              </a:rPr>
              <a:t>DHCP snooping is equivalent to a firewall between DHCP clients and the DHCP server to defend against DHCP attacks on the network, ensuring security for communication services.</a:t>
            </a:r>
            <a:endParaRPr lang="en-US" altLang="zh-CN" sz="1800" dirty="0" smtClean="0">
              <a:latin typeface="Huawei Sans" panose="020C0503030203020204" pitchFamily="34" charset="0"/>
              <a:sym typeface="Huawei Sans" panose="020C0503030203020204" pitchFamily="34" charset="0"/>
            </a:endParaRPr>
          </a:p>
          <a:p>
            <a:pPr algn="l" fontAlgn="ctr"/>
            <a:r>
              <a:rPr lang="en-US" sz="1800" dirty="0" smtClean="0">
                <a:latin typeface="Huawei Sans" panose="020C0503030203020204" pitchFamily="34" charset="0"/>
              </a:rPr>
              <a:t>DHCP snooping ensures that DHCP clients obtain IP addresses only from authorized DHCP servers and a DHCP snooping-enabled device records mappings between IP addresses and MAC addresses of DHCP clients, preventing DHCP attacks on the network.</a:t>
            </a:r>
            <a:endParaRPr lang="en-US" altLang="zh-CN" sz="1800" dirty="0" smtClean="0">
              <a:latin typeface="Huawei Sans" panose="020C0503030203020204" pitchFamily="34" charset="0"/>
              <a:sym typeface="Huawei Sans" panose="020C0503030203020204" pitchFamily="34" charset="0"/>
            </a:endParaRPr>
          </a:p>
          <a:p>
            <a:pPr algn="l" fontAlgn="ctr"/>
            <a:r>
              <a:rPr lang="en-US" sz="1800" dirty="0" smtClean="0">
                <a:latin typeface="Huawei Sans" panose="020C0503030203020204" pitchFamily="34" charset="0"/>
              </a:rPr>
              <a:t>Some attacks are launched based on DHCP. These attacks include the bogus DHCP server attack, DHCP server </a:t>
            </a:r>
            <a:r>
              <a:rPr lang="en-US" sz="1800" dirty="0" err="1" smtClean="0">
                <a:latin typeface="Huawei Sans" panose="020C0503030203020204" pitchFamily="34" charset="0"/>
              </a:rPr>
              <a:t>DoS</a:t>
            </a:r>
            <a:r>
              <a:rPr lang="en-US" sz="1800" dirty="0" smtClean="0">
                <a:latin typeface="Huawei Sans" panose="020C0503030203020204" pitchFamily="34" charset="0"/>
              </a:rPr>
              <a:t> attack, and bogus DHCP message attack.</a:t>
            </a:r>
            <a:endParaRPr lang="en-US" altLang="zh-CN" sz="1800" dirty="0" smtClean="0">
              <a:latin typeface="Huawei Sans" panose="020C0503030203020204" pitchFamily="34" charset="0"/>
              <a:sym typeface="Huawei Sans" panose="020C0503030203020204" pitchFamily="34" charset="0"/>
            </a:endParaRPr>
          </a:p>
          <a:p>
            <a:pPr algn="l" fontAlgn="ctr"/>
            <a:r>
              <a:rPr lang="en-US" sz="1800" dirty="0" smtClean="0">
                <a:latin typeface="Huawei Sans" panose="020C0503030203020204" pitchFamily="34" charset="0"/>
              </a:rPr>
              <a:t>DHCP snooping uses the DHCP snooping trusted interface and DHCP snooping binding table to ensure DHCP network security.</a:t>
            </a:r>
            <a:endParaRPr lang="en-US" altLang="zh-CN" sz="18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Overview of DHCP Snooping</a:t>
            </a:r>
            <a:endParaRPr lang="en-US" dirty="0">
              <a:latin typeface="Huawei Sans" panose="020C0503030203020204" pitchFamily="34" charset="0"/>
            </a:endParaRPr>
          </a:p>
        </p:txBody>
      </p:sp>
    </p:spTree>
    <p:extLst>
      <p:ext uri="{BB962C8B-B14F-4D97-AF65-F5344CB8AC3E}">
        <p14:creationId xmlns:p14="http://schemas.microsoft.com/office/powerpoint/2010/main" val="312696669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6167438" y="1233488"/>
            <a:ext cx="5577062" cy="5148262"/>
          </a:xfrm>
        </p:spPr>
        <p:txBody>
          <a:bodyPr/>
          <a:lstStyle/>
          <a:p>
            <a:pPr fontAlgn="ctr"/>
            <a:r>
              <a:rPr lang="en-US" sz="1600" dirty="0" smtClean="0">
                <a:latin typeface="Huawei Sans" panose="020C0503030203020204" pitchFamily="34" charset="0"/>
              </a:rPr>
              <a:t>The DHCP snooping trust function ensures that DHCP clients obtain IP addresses from authorized DHCP servers.</a:t>
            </a:r>
          </a:p>
          <a:p>
            <a:pPr fontAlgn="ctr"/>
            <a:r>
              <a:rPr lang="en-US" sz="1600" dirty="0" smtClean="0">
                <a:latin typeface="Huawei Sans" panose="020C0503030203020204" pitchFamily="34" charset="0"/>
              </a:rPr>
              <a:t>DHCP snooping involves two interface roles: trusted interface and untrusted interface. </a:t>
            </a:r>
            <a:endParaRPr lang="en-US" altLang="zh-CN" sz="1600" dirty="0" smtClean="0">
              <a:latin typeface="Huawei Sans" panose="020C0503030203020204" pitchFamily="34" charset="0"/>
              <a:sym typeface="Huawei Sans" panose="020C0503030203020204" pitchFamily="34" charset="0"/>
            </a:endParaRPr>
          </a:p>
          <a:p>
            <a:pPr marL="623888" lvl="1" indent="-298450" fontAlgn="ctr"/>
            <a:r>
              <a:rPr lang="en-US" sz="1400" dirty="0" smtClean="0">
                <a:latin typeface="Huawei Sans" panose="020C0503030203020204" pitchFamily="34" charset="0"/>
              </a:rPr>
              <a:t>DHCP ACK messages, NAK messages, and Offer messages are received from the trusted interface.</a:t>
            </a:r>
            <a:endParaRPr lang="en-US" altLang="zh-CN" sz="1400" dirty="0" smtClean="0">
              <a:latin typeface="Huawei Sans" panose="020C0503030203020204" pitchFamily="34" charset="0"/>
              <a:sym typeface="Huawei Sans" panose="020C0503030203020204" pitchFamily="34" charset="0"/>
            </a:endParaRPr>
          </a:p>
          <a:p>
            <a:pPr marL="623888" lvl="1" indent="-298450" fontAlgn="ctr"/>
            <a:r>
              <a:rPr lang="en-US" sz="1400" dirty="0" smtClean="0">
                <a:latin typeface="Huawei Sans" panose="020C0503030203020204" pitchFamily="34" charset="0"/>
              </a:rPr>
              <a:t>In addition, the device only forwards DHCP Request messages from DHCP clients to the authorized DHCP server through the trusted interface.</a:t>
            </a:r>
            <a:endParaRPr lang="en-US" altLang="zh-CN" sz="1400" dirty="0" smtClean="0">
              <a:latin typeface="Huawei Sans" panose="020C0503030203020204" pitchFamily="34" charset="0"/>
              <a:sym typeface="Huawei Sans" panose="020C0503030203020204" pitchFamily="34" charset="0"/>
            </a:endParaRPr>
          </a:p>
          <a:p>
            <a:pPr marL="623888" lvl="1" indent="-298450" fontAlgn="ctr"/>
            <a:r>
              <a:rPr lang="en-US" sz="1400" dirty="0" smtClean="0">
                <a:latin typeface="Huawei Sans" panose="020C0503030203020204" pitchFamily="34" charset="0"/>
              </a:rPr>
              <a:t>DHCP ACK messages, NAK messages, and Offer messages are discarded on untrusted interfaces.</a:t>
            </a:r>
            <a:endParaRPr lang="en-US" altLang="zh-CN" sz="1400" dirty="0" smtClean="0">
              <a:latin typeface="Huawei Sans" panose="020C0503030203020204" pitchFamily="34" charset="0"/>
              <a:sym typeface="Huawei Sans" panose="020C0503030203020204" pitchFamily="34" charset="0"/>
            </a:endParaRPr>
          </a:p>
          <a:p>
            <a:pPr fontAlgn="ctr"/>
            <a:endParaRPr lang="en-US" altLang="zh-CN" sz="16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DHCP Snooping Trust Function</a:t>
            </a:r>
            <a:endParaRPr lang="en-US" altLang="zh-CN" dirty="0">
              <a:latin typeface="Huawei Sans" panose="020C0503030203020204" pitchFamily="34" charset="0"/>
              <a:sym typeface="Huawei Sans" panose="020C0503030203020204" pitchFamily="34" charset="0"/>
            </a:endParaRPr>
          </a:p>
        </p:txBody>
      </p:sp>
      <p:grpSp>
        <p:nvGrpSpPr>
          <p:cNvPr id="76" name="组合 75"/>
          <p:cNvGrpSpPr/>
          <p:nvPr/>
        </p:nvGrpSpPr>
        <p:grpSpPr>
          <a:xfrm>
            <a:off x="3159723" y="4616181"/>
            <a:ext cx="3816239" cy="1717298"/>
            <a:chOff x="3150790" y="4578318"/>
            <a:chExt cx="3816239" cy="1717298"/>
          </a:xfrm>
        </p:grpSpPr>
        <p:sp>
          <p:nvSpPr>
            <p:cNvPr id="36" name="文本框 35"/>
            <p:cNvSpPr txBox="1"/>
            <p:nvPr/>
          </p:nvSpPr>
          <p:spPr>
            <a:xfrm>
              <a:off x="3650492" y="4578318"/>
              <a:ext cx="2488182"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DHCP snooping trusted interface</a:t>
              </a:r>
              <a:endParaRPr lang="en-US" sz="1200" dirty="0">
                <a:latin typeface="Huawei Sans" panose="020C0503030203020204" pitchFamily="34" charset="0"/>
              </a:endParaRPr>
            </a:p>
          </p:txBody>
        </p:sp>
        <p:sp>
          <p:nvSpPr>
            <p:cNvPr id="37" name="文本框 36"/>
            <p:cNvSpPr txBox="1"/>
            <p:nvPr/>
          </p:nvSpPr>
          <p:spPr>
            <a:xfrm>
              <a:off x="3650492" y="4880710"/>
              <a:ext cx="266771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DHCP snooping untrusted interface</a:t>
              </a:r>
              <a:endParaRPr lang="en-US" sz="1200" dirty="0">
                <a:latin typeface="Huawei Sans" panose="020C0503030203020204" pitchFamily="34" charset="0"/>
              </a:endParaRPr>
            </a:p>
          </p:txBody>
        </p:sp>
        <p:sp>
          <p:nvSpPr>
            <p:cNvPr id="38" name="文本框 37"/>
            <p:cNvSpPr txBox="1"/>
            <p:nvPr/>
          </p:nvSpPr>
          <p:spPr>
            <a:xfrm>
              <a:off x="3658444" y="5156817"/>
              <a:ext cx="2941831"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Interface enabled with DHCP snooping.</a:t>
              </a:r>
              <a:endParaRPr lang="en-US" sz="1200" dirty="0">
                <a:latin typeface="Huawei Sans" panose="020C0503030203020204" pitchFamily="34" charset="0"/>
              </a:endParaRPr>
            </a:p>
          </p:txBody>
        </p:sp>
        <p:sp>
          <p:nvSpPr>
            <p:cNvPr id="57" name="文本框 56"/>
            <p:cNvSpPr txBox="1"/>
            <p:nvPr/>
          </p:nvSpPr>
          <p:spPr>
            <a:xfrm>
              <a:off x="3661819" y="5446612"/>
              <a:ext cx="3217547"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Valid DHCP Offer, ACK, and NAK messages</a:t>
              </a:r>
              <a:endParaRPr lang="en-US" sz="1200" dirty="0">
                <a:latin typeface="Huawei Sans" panose="020C0503030203020204" pitchFamily="34" charset="0"/>
              </a:endParaRPr>
            </a:p>
          </p:txBody>
        </p:sp>
        <p:cxnSp>
          <p:nvCxnSpPr>
            <p:cNvPr id="61" name="直接箭头连接符 60"/>
            <p:cNvCxnSpPr/>
            <p:nvPr/>
          </p:nvCxnSpPr>
          <p:spPr>
            <a:xfrm flipH="1">
              <a:off x="3150790" y="5570622"/>
              <a:ext cx="488084" cy="0"/>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3638874" y="5749004"/>
              <a:ext cx="3328155"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Invalid DHCP Offer, ACK, and NAK messages</a:t>
              </a:r>
              <a:endParaRPr lang="en-US" sz="1200" dirty="0">
                <a:latin typeface="Huawei Sans" panose="020C0503030203020204" pitchFamily="34" charset="0"/>
              </a:endParaRPr>
            </a:p>
          </p:txBody>
        </p:sp>
        <p:cxnSp>
          <p:nvCxnSpPr>
            <p:cNvPr id="63" name="直接箭头连接符 62"/>
            <p:cNvCxnSpPr/>
            <p:nvPr/>
          </p:nvCxnSpPr>
          <p:spPr>
            <a:xfrm flipH="1">
              <a:off x="3157413" y="5887503"/>
              <a:ext cx="504647" cy="0"/>
            </a:xfrm>
            <a:prstGeom prst="straightConnector1">
              <a:avLst/>
            </a:prstGeom>
            <a:ln w="19050">
              <a:solidFill>
                <a:srgbClr val="EC7061"/>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91" name="文本框 90"/>
            <p:cNvSpPr txBox="1"/>
            <p:nvPr/>
          </p:nvSpPr>
          <p:spPr>
            <a:xfrm>
              <a:off x="3661819" y="6018617"/>
              <a:ext cx="2948243"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Request message from the DHCP client</a:t>
              </a:r>
              <a:endParaRPr lang="en-US" sz="1200" dirty="0">
                <a:latin typeface="Huawei Sans" panose="020C0503030203020204" pitchFamily="34" charset="0"/>
              </a:endParaRPr>
            </a:p>
          </p:txBody>
        </p:sp>
      </p:grpSp>
      <p:pic>
        <p:nvPicPr>
          <p:cNvPr id="6" name="图片 5" descr="PC.png"/>
          <p:cNvPicPr>
            <a:picLocks noChangeAspect="1"/>
          </p:cNvPicPr>
          <p:nvPr/>
        </p:nvPicPr>
        <p:blipFill>
          <a:blip r:embed="rId3" cstate="print"/>
          <a:stretch>
            <a:fillRect/>
          </a:stretch>
        </p:blipFill>
        <p:spPr>
          <a:xfrm>
            <a:off x="883821" y="3606931"/>
            <a:ext cx="539063" cy="414000"/>
          </a:xfrm>
          <a:prstGeom prst="rect">
            <a:avLst/>
          </a:prstGeom>
        </p:spPr>
      </p:pic>
      <p:pic>
        <p:nvPicPr>
          <p:cNvPr id="7" name="图片 6" descr="PC.png"/>
          <p:cNvPicPr>
            <a:picLocks noChangeAspect="1"/>
          </p:cNvPicPr>
          <p:nvPr/>
        </p:nvPicPr>
        <p:blipFill>
          <a:blip r:embed="rId3" cstate="print"/>
          <a:stretch>
            <a:fillRect/>
          </a:stretch>
        </p:blipFill>
        <p:spPr>
          <a:xfrm>
            <a:off x="881469" y="1916231"/>
            <a:ext cx="539063" cy="414000"/>
          </a:xfrm>
          <a:prstGeom prst="rect">
            <a:avLst/>
          </a:prstGeom>
        </p:spPr>
      </p:pic>
      <p:pic>
        <p:nvPicPr>
          <p:cNvPr id="8" name="图片 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497387" y="2817289"/>
            <a:ext cx="540000" cy="442800"/>
          </a:xfrm>
          <a:prstGeom prst="rect">
            <a:avLst/>
          </a:prstGeom>
        </p:spPr>
      </p:pic>
      <p:cxnSp>
        <p:nvCxnSpPr>
          <p:cNvPr id="10" name="直接连接符 9"/>
          <p:cNvCxnSpPr>
            <a:stCxn id="7" idx="3"/>
          </p:cNvCxnSpPr>
          <p:nvPr/>
        </p:nvCxnSpPr>
        <p:spPr>
          <a:xfrm>
            <a:off x="1420532" y="2123231"/>
            <a:ext cx="1325574" cy="9116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6" idx="3"/>
          </p:cNvCxnSpPr>
          <p:nvPr/>
        </p:nvCxnSpPr>
        <p:spPr>
          <a:xfrm flipV="1">
            <a:off x="1422884" y="3034929"/>
            <a:ext cx="1323222" cy="77900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4" idx="3"/>
            <a:endCxn id="8" idx="1"/>
          </p:cNvCxnSpPr>
          <p:nvPr/>
        </p:nvCxnSpPr>
        <p:spPr>
          <a:xfrm>
            <a:off x="3090071" y="3035420"/>
            <a:ext cx="1407316" cy="326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3019290" y="1972291"/>
            <a:ext cx="1748097" cy="8449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4" name="图片 3" descr="通用交换机.png"/>
          <p:cNvPicPr>
            <a:picLocks noChangeAspect="1"/>
          </p:cNvPicPr>
          <p:nvPr/>
        </p:nvPicPr>
        <p:blipFill>
          <a:blip r:embed="rId5" cstate="print"/>
          <a:stretch>
            <a:fillRect/>
          </a:stretch>
        </p:blipFill>
        <p:spPr>
          <a:xfrm>
            <a:off x="2550071" y="2814511"/>
            <a:ext cx="540000" cy="441818"/>
          </a:xfrm>
          <a:prstGeom prst="rect">
            <a:avLst/>
          </a:prstGeom>
        </p:spPr>
      </p:pic>
      <p:sp>
        <p:nvSpPr>
          <p:cNvPr id="19" name="文本框 18"/>
          <p:cNvSpPr txBox="1"/>
          <p:nvPr/>
        </p:nvSpPr>
        <p:spPr>
          <a:xfrm>
            <a:off x="514506" y="1567266"/>
            <a:ext cx="1345240"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DHCP client 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a:xfrm>
            <a:off x="3973581" y="1344780"/>
            <a:ext cx="1594805" cy="523220"/>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Unauthorized DHCP server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a:xfrm>
            <a:off x="514506" y="4047985"/>
            <a:ext cx="1345240"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DHCP client 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4110865" y="3320668"/>
            <a:ext cx="1320237" cy="523220"/>
          </a:xfrm>
          <a:prstGeom prst="rect">
            <a:avLst/>
          </a:prstGeom>
          <a:noFill/>
          <a:ln>
            <a:noFill/>
          </a:ln>
        </p:spPr>
        <p:txBody>
          <a:bodyPr wrap="square" rtlCol="0">
            <a:spAutoFit/>
          </a:bodyPr>
          <a:lstStyle/>
          <a:p>
            <a:pPr algn="ctr" fontAlgn="ctr"/>
            <a:r>
              <a:rPr lang="en-US" sz="1400" dirty="0" smtClean="0">
                <a:latin typeface="Huawei Sans" panose="020C0503030203020204" pitchFamily="34" charset="0"/>
              </a:rPr>
              <a:t>Authorized DHCP server</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3" name="图片 2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522003" y="1857442"/>
            <a:ext cx="540000" cy="442800"/>
          </a:xfrm>
          <a:prstGeom prst="rect">
            <a:avLst/>
          </a:prstGeom>
        </p:spPr>
      </p:pic>
      <p:sp>
        <p:nvSpPr>
          <p:cNvPr id="27" name="椭圆 26"/>
          <p:cNvSpPr>
            <a:spLocks noChangeAspect="1"/>
          </p:cNvSpPr>
          <p:nvPr/>
        </p:nvSpPr>
        <p:spPr>
          <a:xfrm flipV="1">
            <a:off x="3054300" y="2980211"/>
            <a:ext cx="125276" cy="125276"/>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椭圆 28"/>
          <p:cNvSpPr>
            <a:spLocks noChangeAspect="1"/>
          </p:cNvSpPr>
          <p:nvPr/>
        </p:nvSpPr>
        <p:spPr bwMode="blackWhite">
          <a:xfrm flipV="1">
            <a:off x="2959248" y="2735108"/>
            <a:ext cx="130823" cy="130823"/>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椭圆 29"/>
          <p:cNvSpPr>
            <a:spLocks noChangeAspect="1"/>
          </p:cNvSpPr>
          <p:nvPr/>
        </p:nvSpPr>
        <p:spPr bwMode="ltGray">
          <a:xfrm flipV="1">
            <a:off x="2457613" y="3087889"/>
            <a:ext cx="131041" cy="131041"/>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椭圆 30"/>
          <p:cNvSpPr>
            <a:spLocks noChangeAspect="1"/>
          </p:cNvSpPr>
          <p:nvPr/>
        </p:nvSpPr>
        <p:spPr bwMode="ltGray">
          <a:xfrm flipV="1">
            <a:off x="2454779" y="2793679"/>
            <a:ext cx="131041" cy="131041"/>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1" name="直接箭头连接符 40"/>
          <p:cNvCxnSpPr/>
          <p:nvPr/>
        </p:nvCxnSpPr>
        <p:spPr>
          <a:xfrm flipH="1">
            <a:off x="3354998" y="2896518"/>
            <a:ext cx="976168" cy="0"/>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H="1" flipV="1">
            <a:off x="1733673" y="2177642"/>
            <a:ext cx="655639" cy="459070"/>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flipH="1">
            <a:off x="1642012" y="3138367"/>
            <a:ext cx="678270" cy="402781"/>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flipH="1">
            <a:off x="3187528" y="2108671"/>
            <a:ext cx="994517" cy="511740"/>
          </a:xfrm>
          <a:prstGeom prst="straightConnector1">
            <a:avLst/>
          </a:prstGeom>
          <a:ln w="19050">
            <a:solidFill>
              <a:srgbClr val="EC7061"/>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flipV="1">
            <a:off x="1783344" y="3380577"/>
            <a:ext cx="659440" cy="398217"/>
          </a:xfrm>
          <a:prstGeom prst="straightConnector1">
            <a:avLst/>
          </a:prstGeom>
          <a:ln w="19050">
            <a:solidFill>
              <a:srgbClr val="FFD17D"/>
            </a:solidFill>
            <a:prstDash val="lgDashDot"/>
            <a:tailEnd type="triangle"/>
          </a:ln>
        </p:spPr>
        <p:style>
          <a:lnRef idx="1">
            <a:schemeClr val="accent1"/>
          </a:lnRef>
          <a:fillRef idx="0">
            <a:schemeClr val="accent1"/>
          </a:fillRef>
          <a:effectRef idx="0">
            <a:schemeClr val="accent1"/>
          </a:effectRef>
          <a:fontRef idx="minor">
            <a:schemeClr val="tx1"/>
          </a:fontRef>
        </p:style>
      </p:cxnSp>
      <p:cxnSp>
        <p:nvCxnSpPr>
          <p:cNvPr id="82" name="直接箭头连接符 81"/>
          <p:cNvCxnSpPr/>
          <p:nvPr/>
        </p:nvCxnSpPr>
        <p:spPr>
          <a:xfrm>
            <a:off x="3381563" y="3153410"/>
            <a:ext cx="923037" cy="0"/>
          </a:xfrm>
          <a:prstGeom prst="straightConnector1">
            <a:avLst/>
          </a:prstGeom>
          <a:ln w="19050">
            <a:solidFill>
              <a:srgbClr val="FFD17D"/>
            </a:solidFill>
            <a:prstDash val="lgDashDot"/>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p:nvPr/>
        </p:nvCxnSpPr>
        <p:spPr>
          <a:xfrm>
            <a:off x="1554496" y="2385435"/>
            <a:ext cx="622204" cy="446940"/>
          </a:xfrm>
          <a:prstGeom prst="straightConnector1">
            <a:avLst/>
          </a:prstGeom>
          <a:ln w="19050">
            <a:solidFill>
              <a:srgbClr val="FFD17D"/>
            </a:solidFill>
            <a:prstDash val="lgDashDot"/>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p:cNvCxnSpPr/>
          <p:nvPr/>
        </p:nvCxnSpPr>
        <p:spPr>
          <a:xfrm flipH="1">
            <a:off x="3166346" y="6194980"/>
            <a:ext cx="504647" cy="0"/>
          </a:xfrm>
          <a:prstGeom prst="straightConnector1">
            <a:avLst/>
          </a:prstGeom>
          <a:ln w="19050">
            <a:solidFill>
              <a:srgbClr val="FFD17D"/>
            </a:solidFill>
            <a:prstDash val="lgDashDot"/>
            <a:tailEnd type="triangle"/>
          </a:ln>
        </p:spPr>
        <p:style>
          <a:lnRef idx="1">
            <a:schemeClr val="accent1"/>
          </a:lnRef>
          <a:fillRef idx="0">
            <a:schemeClr val="accent1"/>
          </a:fillRef>
          <a:effectRef idx="0">
            <a:schemeClr val="accent1"/>
          </a:effectRef>
          <a:fontRef idx="minor">
            <a:schemeClr val="tx1"/>
          </a:fontRef>
        </p:style>
      </p:cxnSp>
      <p:grpSp>
        <p:nvGrpSpPr>
          <p:cNvPr id="47" name="组合 28"/>
          <p:cNvGrpSpPr>
            <a:grpSpLocks noChangeAspect="1"/>
          </p:cNvGrpSpPr>
          <p:nvPr/>
        </p:nvGrpSpPr>
        <p:grpSpPr>
          <a:xfrm>
            <a:off x="3364085" y="2400045"/>
            <a:ext cx="158017" cy="158017"/>
            <a:chOff x="5076056" y="3356992"/>
            <a:chExt cx="436268" cy="436268"/>
          </a:xfrm>
        </p:grpSpPr>
        <p:sp>
          <p:nvSpPr>
            <p:cNvPr id="48" name="椭圆 27"/>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1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禁止符 23"/>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0" name="椭圆 49"/>
          <p:cNvSpPr>
            <a:spLocks noChangeAspect="1"/>
          </p:cNvSpPr>
          <p:nvPr/>
        </p:nvSpPr>
        <p:spPr>
          <a:xfrm flipV="1">
            <a:off x="3358438" y="4708067"/>
            <a:ext cx="125642" cy="125642"/>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p:cNvSpPr>
            <a:spLocks noChangeAspect="1"/>
          </p:cNvSpPr>
          <p:nvPr/>
        </p:nvSpPr>
        <p:spPr bwMode="blackWhite">
          <a:xfrm flipV="1">
            <a:off x="3353257" y="4995156"/>
            <a:ext cx="130823" cy="130823"/>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p:cNvSpPr>
            <a:spLocks noChangeAspect="1"/>
          </p:cNvSpPr>
          <p:nvPr/>
        </p:nvSpPr>
        <p:spPr bwMode="ltGray">
          <a:xfrm flipV="1">
            <a:off x="3358438" y="5281827"/>
            <a:ext cx="131041" cy="131041"/>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5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3475456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algn="l" fontAlgn="ctr"/>
            <a:r>
              <a:rPr lang="en-US" sz="1400" dirty="0" smtClean="0">
                <a:latin typeface="Huawei Sans" panose="020C0503030203020204" pitchFamily="34" charset="0"/>
              </a:rPr>
              <a:t>The Layer 2 access device enabled with DHCP snooping obtains required information, such as the PC's MAC address, IP address, and address lease, from the DHCP ACK messages, learns information (interface number and VLAN ID) about the DHCP snooping-enabled interface connected to the PC, and generates a DHCP snooping binding entry for the PC.</a:t>
            </a:r>
            <a:endParaRPr lang="en-US" altLang="zh-CN" sz="1400" dirty="0" smtClean="0">
              <a:latin typeface="Huawei Sans" panose="020C0503030203020204" pitchFamily="34" charset="0"/>
              <a:sym typeface="Huawei Sans" panose="020C0503030203020204" pitchFamily="34" charset="0"/>
            </a:endParaRPr>
          </a:p>
          <a:p>
            <a:pPr algn="l" fontAlgn="ctr"/>
            <a:r>
              <a:rPr lang="en-US" sz="1400" dirty="0" smtClean="0">
                <a:latin typeface="Huawei Sans" panose="020C0503030203020204" pitchFamily="34" charset="0"/>
              </a:rPr>
              <a:t>The DHCP snooping binding table records the mapping between IP addresses and MAC addresses of DHCP clients. The device can check DHCP messages against the DHCP snooping binding table to prevent attacks initiated by unauthorized users.</a:t>
            </a:r>
          </a:p>
          <a:p>
            <a:pPr algn="l" fontAlgn="ctr"/>
            <a:endParaRPr lang="en-US" altLang="zh-CN" sz="14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DHCP Snooping Binding Table</a:t>
            </a:r>
            <a:endParaRPr lang="en-US" altLang="zh-CN" dirty="0">
              <a:latin typeface="Huawei Sans" panose="020C0503030203020204" pitchFamily="34" charset="0"/>
              <a:sym typeface="Huawei Sans" panose="020C0503030203020204" pitchFamily="34" charset="0"/>
            </a:endParaRP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75028" y="4172565"/>
            <a:ext cx="540000" cy="442800"/>
          </a:xfrm>
          <a:prstGeom prst="rect">
            <a:avLst/>
          </a:prstGeom>
        </p:spPr>
      </p:pic>
      <p:cxnSp>
        <p:nvCxnSpPr>
          <p:cNvPr id="9" name="直接连接符 8"/>
          <p:cNvCxnSpPr/>
          <p:nvPr/>
        </p:nvCxnSpPr>
        <p:spPr>
          <a:xfrm>
            <a:off x="1986268" y="3533185"/>
            <a:ext cx="1906983" cy="88567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6" idx="3"/>
          </p:cNvCxnSpPr>
          <p:nvPr/>
        </p:nvCxnSpPr>
        <p:spPr>
          <a:xfrm flipV="1">
            <a:off x="2013701" y="4364085"/>
            <a:ext cx="1959168" cy="75311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13" idx="3"/>
            <a:endCxn id="8" idx="1"/>
          </p:cNvCxnSpPr>
          <p:nvPr/>
        </p:nvCxnSpPr>
        <p:spPr>
          <a:xfrm>
            <a:off x="4231804" y="4393474"/>
            <a:ext cx="1343224"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3" name="图片 12" descr="通用交换机.png"/>
          <p:cNvPicPr>
            <a:picLocks noChangeAspect="1"/>
          </p:cNvPicPr>
          <p:nvPr/>
        </p:nvPicPr>
        <p:blipFill>
          <a:blip r:embed="rId4" cstate="print"/>
          <a:stretch>
            <a:fillRect/>
          </a:stretch>
        </p:blipFill>
        <p:spPr>
          <a:xfrm>
            <a:off x="3691804" y="4172565"/>
            <a:ext cx="540000" cy="441818"/>
          </a:xfrm>
          <a:prstGeom prst="rect">
            <a:avLst/>
          </a:prstGeom>
        </p:spPr>
      </p:pic>
      <p:sp>
        <p:nvSpPr>
          <p:cNvPr id="17" name="文本框 16"/>
          <p:cNvSpPr txBox="1"/>
          <p:nvPr/>
        </p:nvSpPr>
        <p:spPr>
          <a:xfrm>
            <a:off x="5156378" y="4596269"/>
            <a:ext cx="1377300"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DHCP server</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3" name="直接箭头连接符 22"/>
          <p:cNvCxnSpPr/>
          <p:nvPr/>
        </p:nvCxnSpPr>
        <p:spPr>
          <a:xfrm flipH="1">
            <a:off x="4432639" y="4251794"/>
            <a:ext cx="976168" cy="0"/>
          </a:xfrm>
          <a:prstGeom prst="straightConnector1">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961481" y="3339040"/>
            <a:ext cx="1489510" cy="1137271"/>
            <a:chOff x="1729859" y="3339040"/>
            <a:chExt cx="1489510" cy="1137271"/>
          </a:xfrm>
        </p:grpSpPr>
        <p:grpSp>
          <p:nvGrpSpPr>
            <p:cNvPr id="5" name="组合 4"/>
            <p:cNvGrpSpPr/>
            <p:nvPr/>
          </p:nvGrpSpPr>
          <p:grpSpPr>
            <a:xfrm>
              <a:off x="1762530" y="3339040"/>
              <a:ext cx="1345240" cy="726277"/>
              <a:chOff x="1762530" y="3339040"/>
              <a:chExt cx="1345240" cy="726277"/>
            </a:xfrm>
          </p:grpSpPr>
          <p:pic>
            <p:nvPicPr>
              <p:cNvPr id="7" name="图片 6" descr="PC.png"/>
              <p:cNvPicPr>
                <a:picLocks noChangeAspect="1"/>
              </p:cNvPicPr>
              <p:nvPr/>
            </p:nvPicPr>
            <p:blipFill>
              <a:blip r:embed="rId5" cstate="print"/>
              <a:stretch>
                <a:fillRect/>
              </a:stretch>
            </p:blipFill>
            <p:spPr>
              <a:xfrm>
                <a:off x="2243016" y="3339040"/>
                <a:ext cx="539063" cy="414000"/>
              </a:xfrm>
              <a:prstGeom prst="rect">
                <a:avLst/>
              </a:prstGeom>
            </p:spPr>
          </p:pic>
          <p:sp>
            <p:nvSpPr>
              <p:cNvPr id="14" name="文本框 13"/>
              <p:cNvSpPr txBox="1"/>
              <p:nvPr/>
            </p:nvSpPr>
            <p:spPr>
              <a:xfrm>
                <a:off x="1762530" y="3757540"/>
                <a:ext cx="1345240"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DHCP client 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2" name="文本框 41"/>
            <p:cNvSpPr txBox="1"/>
            <p:nvPr/>
          </p:nvSpPr>
          <p:spPr>
            <a:xfrm>
              <a:off x="1729859" y="3953091"/>
              <a:ext cx="1489510" cy="523220"/>
            </a:xfrm>
            <a:prstGeom prst="rect">
              <a:avLst/>
            </a:prstGeom>
            <a:noFill/>
            <a:ln>
              <a:noFill/>
            </a:ln>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192.168.1.98/24</a:t>
              </a:r>
            </a:p>
            <a:p>
              <a:pPr fontAlgn="ctr"/>
              <a:r>
                <a:rPr lang="en-US" sz="1400" dirty="0" smtClean="0">
                  <a:solidFill>
                    <a:schemeClr val="bg1">
                      <a:lumMod val="50000"/>
                    </a:schemeClr>
                  </a:solidFill>
                  <a:latin typeface="Huawei Sans" panose="020C0503030203020204" pitchFamily="34" charset="0"/>
                </a:rPr>
                <a:t>      MAC-1</a:t>
              </a:r>
              <a:endPar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 name="组合 14"/>
          <p:cNvGrpSpPr/>
          <p:nvPr/>
        </p:nvGrpSpPr>
        <p:grpSpPr>
          <a:xfrm>
            <a:off x="978968" y="4910204"/>
            <a:ext cx="1489510" cy="1126217"/>
            <a:chOff x="1747346" y="4910204"/>
            <a:chExt cx="1489510" cy="1126217"/>
          </a:xfrm>
        </p:grpSpPr>
        <p:pic>
          <p:nvPicPr>
            <p:cNvPr id="6" name="图片 5" descr="PC.png"/>
            <p:cNvPicPr>
              <a:picLocks noChangeAspect="1"/>
            </p:cNvPicPr>
            <p:nvPr/>
          </p:nvPicPr>
          <p:blipFill>
            <a:blip r:embed="rId5" cstate="print"/>
            <a:stretch>
              <a:fillRect/>
            </a:stretch>
          </p:blipFill>
          <p:spPr>
            <a:xfrm>
              <a:off x="2243016" y="4910204"/>
              <a:ext cx="539063" cy="414000"/>
            </a:xfrm>
            <a:prstGeom prst="rect">
              <a:avLst/>
            </a:prstGeom>
          </p:spPr>
        </p:pic>
        <p:sp>
          <p:nvSpPr>
            <p:cNvPr id="16" name="文本框 15"/>
            <p:cNvSpPr txBox="1"/>
            <p:nvPr/>
          </p:nvSpPr>
          <p:spPr>
            <a:xfrm>
              <a:off x="1762530" y="5295874"/>
              <a:ext cx="1345240"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DHCP client 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1747346" y="5513201"/>
              <a:ext cx="1489510" cy="523220"/>
            </a:xfrm>
            <a:prstGeom prst="rect">
              <a:avLst/>
            </a:prstGeom>
            <a:noFill/>
            <a:ln>
              <a:noFill/>
            </a:ln>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192.168.1.99/24</a:t>
              </a:r>
            </a:p>
            <a:p>
              <a:pPr fontAlgn="ctr"/>
              <a:r>
                <a:rPr lang="en-US" sz="1400" dirty="0" smtClean="0">
                  <a:solidFill>
                    <a:schemeClr val="bg1">
                      <a:lumMod val="50000"/>
                    </a:schemeClr>
                  </a:solidFill>
                  <a:latin typeface="Huawei Sans" panose="020C0503030203020204" pitchFamily="34" charset="0"/>
                </a:rPr>
                <a:t>      MAC-2</a:t>
              </a:r>
              <a:endPar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8" name="文本框 47"/>
          <p:cNvSpPr txBox="1"/>
          <p:nvPr/>
        </p:nvSpPr>
        <p:spPr>
          <a:xfrm>
            <a:off x="4398025" y="3800984"/>
            <a:ext cx="1180131" cy="354521"/>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dirty="0" smtClean="0">
                <a:latin typeface="Huawei Sans" panose="020C0503030203020204" pitchFamily="34" charset="0"/>
              </a:rPr>
              <a:t>DHCP ACK</a:t>
            </a:r>
            <a:endParaRPr lang="en-US" altLang="zh-CN" i="0" dirty="0">
              <a:latin typeface="Huawei Sans" panose="020C0503030203020204" pitchFamily="34" charset="0"/>
              <a:sym typeface="Huawei Sans" panose="020C0503030203020204" pitchFamily="34" charset="0"/>
            </a:endParaRPr>
          </a:p>
        </p:txBody>
      </p:sp>
      <p:cxnSp>
        <p:nvCxnSpPr>
          <p:cNvPr id="55" name="直接箭头连接符 54"/>
          <p:cNvCxnSpPr/>
          <p:nvPr/>
        </p:nvCxnSpPr>
        <p:spPr>
          <a:xfrm>
            <a:off x="5637267" y="3970261"/>
            <a:ext cx="1053488" cy="0"/>
          </a:xfrm>
          <a:prstGeom prst="straightConnector1">
            <a:avLst/>
          </a:prstGeom>
          <a:ln w="1905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3180732" y="3882594"/>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a:xfrm>
            <a:off x="3184718" y="4610378"/>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a:xfrm>
            <a:off x="4175942" y="4392148"/>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2" name="表格 21"/>
          <p:cNvGraphicFramePr>
            <a:graphicFrameLocks noGrp="1"/>
          </p:cNvGraphicFramePr>
          <p:nvPr>
            <p:extLst>
              <p:ext uri="{D42A27DB-BD31-4B8C-83A1-F6EECF244321}">
                <p14:modId xmlns:p14="http://schemas.microsoft.com/office/powerpoint/2010/main" val="2697710667"/>
              </p:ext>
            </p:extLst>
          </p:nvPr>
        </p:nvGraphicFramePr>
        <p:xfrm>
          <a:off x="6690755" y="3837705"/>
          <a:ext cx="4809583" cy="1112520"/>
        </p:xfrm>
        <a:graphic>
          <a:graphicData uri="http://schemas.openxmlformats.org/drawingml/2006/table">
            <a:tbl>
              <a:tblPr firstRow="1" bandRow="1">
                <a:tableStyleId>{72833802-FEF1-4C79-8D5D-14CF1EAF98D9}</a:tableStyleId>
              </a:tblPr>
              <a:tblGrid>
                <a:gridCol w="1177721"/>
                <a:gridCol w="927407"/>
                <a:gridCol w="760773"/>
                <a:gridCol w="1002906"/>
                <a:gridCol w="940776"/>
              </a:tblGrid>
              <a:tr h="370840">
                <a:tc>
                  <a:txBody>
                    <a:bodyPr/>
                    <a:lstStyle/>
                    <a:p>
                      <a:pPr algn="ctr" rtl="0" fontAlgn="ctr"/>
                      <a:r>
                        <a:rPr lang="en-US" sz="1600" b="1" dirty="0" smtClean="0">
                          <a:solidFill>
                            <a:srgbClr val="FFFFFF"/>
                          </a:solidFill>
                          <a:latin typeface="Huawei Sans" panose="020C0503030203020204" pitchFamily="34" charset="0"/>
                        </a:rPr>
                        <a:t>IP</a:t>
                      </a:r>
                      <a:endParaRPr lang="en-US" sz="1600" b="1" dirty="0">
                        <a:solidFill>
                          <a:srgbClr val="FFFFFF"/>
                        </a:solidFill>
                        <a:latin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rtl="0" fontAlgn="ctr"/>
                      <a:r>
                        <a:rPr lang="en-US" sz="1600" b="1" dirty="0" smtClean="0">
                          <a:solidFill>
                            <a:srgbClr val="FFFFFF"/>
                          </a:solidFill>
                          <a:latin typeface="Huawei Sans" panose="020C0503030203020204" pitchFamily="34" charset="0"/>
                        </a:rPr>
                        <a:t>MAC</a:t>
                      </a:r>
                      <a:endParaRPr lang="en-US" sz="1600" b="1" dirty="0">
                        <a:solidFill>
                          <a:srgbClr val="FFFFFF"/>
                        </a:solidFill>
                        <a:latin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rtl="0" fontAlgn="ctr"/>
                      <a:r>
                        <a:rPr lang="en-US" sz="1600" b="1" dirty="0" smtClean="0">
                          <a:solidFill>
                            <a:srgbClr val="FFFFFF"/>
                          </a:solidFill>
                          <a:latin typeface="Huawei Sans" panose="020C0503030203020204" pitchFamily="34" charset="0"/>
                        </a:rPr>
                        <a:t>VLAN</a:t>
                      </a:r>
                      <a:endParaRPr lang="en-US" sz="1600" b="1" dirty="0">
                        <a:solidFill>
                          <a:srgbClr val="FFFFFF"/>
                        </a:solidFill>
                        <a:latin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rtl="0" fontAlgn="ctr"/>
                      <a:r>
                        <a:rPr lang="en-US" sz="1600" b="1" dirty="0" smtClean="0">
                          <a:solidFill>
                            <a:srgbClr val="FFFFFF"/>
                          </a:solidFill>
                          <a:latin typeface="Huawei Sans" panose="020C0503030203020204" pitchFamily="34" charset="0"/>
                        </a:rPr>
                        <a:t>Interface</a:t>
                      </a:r>
                      <a:endParaRPr lang="en-US" sz="1600" b="1" dirty="0">
                        <a:solidFill>
                          <a:srgbClr val="FFFFFF"/>
                        </a:solidFill>
                        <a:latin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lang="en-US" dirty="0" smtClean="0">
                          <a:latin typeface="Huawei Sans" panose="020C0503030203020204" pitchFamily="34" charset="0"/>
                        </a:rPr>
                        <a:t>Lease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r>
              <a:tr h="370840">
                <a:tc>
                  <a:txBody>
                    <a:bodyPr/>
                    <a:lstStyle/>
                    <a:p>
                      <a:pPr algn="ctr" rtl="0" fontAlgn="ctr"/>
                      <a:r>
                        <a:rPr lang="en-US" sz="1400" dirty="0" smtClean="0">
                          <a:solidFill>
                            <a:srgbClr val="000000"/>
                          </a:solidFill>
                          <a:latin typeface="Huawei Sans" panose="020C0503030203020204" pitchFamily="34" charset="0"/>
                        </a:rPr>
                        <a:t>192.168.1.98</a:t>
                      </a:r>
                      <a:endParaRPr lang="en-US" sz="1400" dirty="0">
                        <a:solidFill>
                          <a:srgbClr val="000000"/>
                        </a:solidFill>
                        <a:latin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400" dirty="0" smtClean="0">
                          <a:solidFill>
                            <a:srgbClr val="000000"/>
                          </a:solidFill>
                          <a:latin typeface="Huawei Sans" panose="020C0503030203020204" pitchFamily="34" charset="0"/>
                        </a:rPr>
                        <a:t>MAC-1</a:t>
                      </a:r>
                      <a:endParaRPr lang="en-US" sz="1400" dirty="0">
                        <a:solidFill>
                          <a:srgbClr val="000000"/>
                        </a:solidFill>
                        <a:latin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400" dirty="0" smtClean="0">
                          <a:solidFill>
                            <a:srgbClr val="000000"/>
                          </a:solidFill>
                          <a:latin typeface="Huawei Sans" panose="020C0503030203020204" pitchFamily="34" charset="0"/>
                        </a:rPr>
                        <a:t>1</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400" dirty="0" smtClean="0">
                          <a:solidFill>
                            <a:srgbClr val="000000"/>
                          </a:solidFill>
                          <a:latin typeface="Huawei Sans" panose="020C0503030203020204" pitchFamily="34" charset="0"/>
                        </a:rPr>
                        <a:t>GE0/0/1</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fontAlgn="ctr"/>
                      <a:r>
                        <a:rPr lang="en-US" sz="1400" dirty="0" smtClean="0">
                          <a:latin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r>
              <a:tr h="370840">
                <a:tc>
                  <a:txBody>
                    <a:bodyPr/>
                    <a:lstStyle/>
                    <a:p>
                      <a:pPr algn="ctr" rtl="0" fontAlgn="ctr"/>
                      <a:r>
                        <a:rPr lang="en-US" sz="1400" dirty="0" smtClean="0">
                          <a:solidFill>
                            <a:srgbClr val="000000"/>
                          </a:solidFill>
                          <a:latin typeface="Huawei Sans" panose="020C0503030203020204" pitchFamily="34" charset="0"/>
                        </a:rPr>
                        <a:t>192.168.1.99</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400" dirty="0" smtClean="0">
                          <a:solidFill>
                            <a:srgbClr val="000000"/>
                          </a:solidFill>
                          <a:latin typeface="Huawei Sans" panose="020C0503030203020204" pitchFamily="34" charset="0"/>
                        </a:rPr>
                        <a:t>MAC-2</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400" dirty="0" smtClean="0">
                          <a:solidFill>
                            <a:srgbClr val="000000"/>
                          </a:solidFill>
                          <a:latin typeface="Huawei Sans" panose="020C0503030203020204" pitchFamily="34" charset="0"/>
                        </a:rPr>
                        <a:t>1</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400" dirty="0" smtClean="0">
                          <a:solidFill>
                            <a:srgbClr val="000000"/>
                          </a:solidFill>
                          <a:latin typeface="Huawei Sans" panose="020C0503030203020204" pitchFamily="34" charset="0"/>
                        </a:rPr>
                        <a:t>GE0/0/2</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fontAlgn="ctr"/>
                      <a:r>
                        <a:rPr lang="en-US" sz="1400" dirty="0" smtClean="0">
                          <a:latin typeface="Huawei Sans" panose="020C0503030203020204" pitchFamily="34" charset="0"/>
                        </a:rPr>
                        <a:t>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r>
            </a:tbl>
          </a:graphicData>
        </a:graphic>
      </p:graphicFrame>
    </p:spTree>
    <p:extLst>
      <p:ext uri="{BB962C8B-B14F-4D97-AF65-F5344CB8AC3E}">
        <p14:creationId xmlns:p14="http://schemas.microsoft.com/office/powerpoint/2010/main" val="419524234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1242453"/>
            <a:ext cx="11435323" cy="1293357"/>
          </a:xfrm>
        </p:spPr>
        <p:txBody>
          <a:bodyPr/>
          <a:lstStyle/>
          <a:p>
            <a:pPr algn="l" fontAlgn="ctr"/>
            <a:r>
              <a:rPr lang="en-US" sz="1400" dirty="0" smtClean="0">
                <a:latin typeface="Huawei Sans" panose="020C0503030203020204" pitchFamily="34" charset="0"/>
              </a:rPr>
              <a:t>An attacker continuously applies to the DHCP server for a large number of IP addresses until the IP addresses in the address pool of the DHCP server are exhausted. As a result, the DHCP server cannot allocate IP addresses to authorized users.</a:t>
            </a:r>
          </a:p>
          <a:p>
            <a:pPr algn="l" fontAlgn="ctr"/>
            <a:r>
              <a:rPr lang="en-US" sz="1400" dirty="0" smtClean="0">
                <a:latin typeface="Huawei Sans" panose="020C0503030203020204" pitchFamily="34" charset="0"/>
              </a:rPr>
              <a:t>Vulnerability analysis: When the DHCP server allocates IP addresses to clients, it cannot distinguish authorized and unauthorized users.</a:t>
            </a:r>
            <a:endParaRPr lang="en-US" altLang="zh-CN" sz="1400" dirty="0">
              <a:latin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p:txBody>
          <a:bodyPr/>
          <a:lstStyle/>
          <a:p>
            <a:pPr fontAlgn="ctr"/>
            <a:r>
              <a:rPr lang="en-US" dirty="0" smtClean="0">
                <a:latin typeface="Huawei Sans" panose="020C0503030203020204" pitchFamily="34" charset="0"/>
              </a:rPr>
              <a:t>DHCP Starvation Attacks</a:t>
            </a:r>
            <a:endParaRPr lang="en-US" altLang="zh-CN" dirty="0">
              <a:latin typeface="Huawei Sans" panose="020C0503030203020204" pitchFamily="34" charset="0"/>
              <a:sym typeface="Huawei Sans" panose="020C0503030203020204" pitchFamily="34" charset="0"/>
            </a:endParaRPr>
          </a:p>
        </p:txBody>
      </p:sp>
      <p:pic>
        <p:nvPicPr>
          <p:cNvPr id="5" name="图片 4" descr="通用交换机.png"/>
          <p:cNvPicPr>
            <a:picLocks noChangeAspect="1"/>
          </p:cNvPicPr>
          <p:nvPr/>
        </p:nvPicPr>
        <p:blipFill>
          <a:blip r:embed="rId3" cstate="print"/>
          <a:stretch>
            <a:fillRect/>
          </a:stretch>
        </p:blipFill>
        <p:spPr>
          <a:xfrm>
            <a:off x="5737507" y="4399815"/>
            <a:ext cx="540000" cy="441818"/>
          </a:xfrm>
          <a:prstGeom prst="rect">
            <a:avLst/>
          </a:prstGeom>
        </p:spPr>
      </p:pic>
      <p:pic>
        <p:nvPicPr>
          <p:cNvPr id="6" name="图片 5" descr="交换机.png"/>
          <p:cNvPicPr>
            <a:picLocks noChangeAspect="1"/>
          </p:cNvPicPr>
          <p:nvPr/>
        </p:nvPicPr>
        <p:blipFill>
          <a:blip r:embed="rId4" cstate="print"/>
          <a:stretch>
            <a:fillRect/>
          </a:stretch>
        </p:blipFill>
        <p:spPr>
          <a:xfrm>
            <a:off x="9355319" y="4399815"/>
            <a:ext cx="539999" cy="441816"/>
          </a:xfrm>
          <a:prstGeom prst="rect">
            <a:avLst/>
          </a:prstGeom>
        </p:spPr>
      </p:pic>
      <p:pic>
        <p:nvPicPr>
          <p:cNvPr id="7" name="图片 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276875" y="5440785"/>
            <a:ext cx="540000" cy="442800"/>
          </a:xfrm>
          <a:prstGeom prst="rect">
            <a:avLst/>
          </a:prstGeom>
        </p:spPr>
      </p:pic>
      <p:pic>
        <p:nvPicPr>
          <p:cNvPr id="8" name="图片 7"/>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336741" y="3459485"/>
            <a:ext cx="540000" cy="442800"/>
          </a:xfrm>
          <a:prstGeom prst="rect">
            <a:avLst/>
          </a:prstGeom>
        </p:spPr>
      </p:pic>
      <p:cxnSp>
        <p:nvCxnSpPr>
          <p:cNvPr id="9" name="直接连接符 8"/>
          <p:cNvCxnSpPr>
            <a:stCxn id="8" idx="3"/>
            <a:endCxn id="5" idx="1"/>
          </p:cNvCxnSpPr>
          <p:nvPr/>
        </p:nvCxnSpPr>
        <p:spPr bwMode="auto">
          <a:xfrm>
            <a:off x="1876741" y="3680885"/>
            <a:ext cx="3860766" cy="93983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 name="直接连接符 9"/>
          <p:cNvCxnSpPr>
            <a:stCxn id="7" idx="3"/>
            <a:endCxn id="5" idx="1"/>
          </p:cNvCxnSpPr>
          <p:nvPr/>
        </p:nvCxnSpPr>
        <p:spPr bwMode="auto">
          <a:xfrm flipV="1">
            <a:off x="1816875" y="4620724"/>
            <a:ext cx="3920632" cy="104146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 name="直接连接符 10"/>
          <p:cNvCxnSpPr>
            <a:stCxn id="5" idx="3"/>
            <a:endCxn id="6" idx="1"/>
          </p:cNvCxnSpPr>
          <p:nvPr/>
        </p:nvCxnSpPr>
        <p:spPr bwMode="auto">
          <a:xfrm flipV="1">
            <a:off x="6277507" y="4620723"/>
            <a:ext cx="3077812" cy="1"/>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文本框 11"/>
          <p:cNvSpPr txBox="1"/>
          <p:nvPr/>
        </p:nvSpPr>
        <p:spPr bwMode="auto">
          <a:xfrm>
            <a:off x="9088620" y="4733880"/>
            <a:ext cx="107339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auto">
          <a:xfrm>
            <a:off x="1027008" y="5860673"/>
            <a:ext cx="103973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client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auto">
          <a:xfrm>
            <a:off x="5694982" y="4748070"/>
            <a:ext cx="634175"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Switch</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auto">
          <a:xfrm>
            <a:off x="1223129" y="3828779"/>
            <a:ext cx="76722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Attacker</a:t>
            </a:r>
            <a:endParaRPr lang="en-US" sz="1200" dirty="0">
              <a:latin typeface="Huawei Sans" panose="020C0503030203020204" pitchFamily="34" charset="0"/>
            </a:endParaRPr>
          </a:p>
        </p:txBody>
      </p:sp>
      <p:sp>
        <p:nvSpPr>
          <p:cNvPr id="16" name="圆角矩形 15"/>
          <p:cNvSpPr/>
          <p:nvPr/>
        </p:nvSpPr>
        <p:spPr>
          <a:xfrm>
            <a:off x="1947544" y="5560563"/>
            <a:ext cx="3313324" cy="243003"/>
          </a:xfrm>
          <a:prstGeom prst="roundRect">
            <a:avLst>
              <a:gd name="adj" fmla="val 2303"/>
            </a:avLst>
          </a:prstGeom>
          <a:solidFill>
            <a:srgbClr val="00B0F0"/>
          </a:solidFill>
          <a:ln w="127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000" dirty="0" smtClean="0">
                <a:solidFill>
                  <a:schemeClr val="bg1"/>
                </a:solidFill>
                <a:latin typeface="Huawei Sans" panose="020C0503030203020204" pitchFamily="34" charset="0"/>
              </a:rPr>
              <a:t>DHCP REQUEST  CHADDR = A  Source Mac = Mac-A</a:t>
            </a:r>
            <a:endParaRPr lang="en-US" altLang="zh-CN"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a:xfrm>
            <a:off x="1947544" y="2724963"/>
            <a:ext cx="3311052" cy="222839"/>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REQUEST  CHADDR = B  Source Mac = Mac-B</a:t>
            </a:r>
            <a:endParaRPr lang="en-US" sz="1050" dirty="0">
              <a:solidFill>
                <a:srgbClr val="1D1D1A"/>
              </a:solidFill>
              <a:latin typeface="Huawei Sans" panose="020C0503030203020204" pitchFamily="34" charset="0"/>
            </a:endParaRPr>
          </a:p>
        </p:txBody>
      </p:sp>
      <p:sp>
        <p:nvSpPr>
          <p:cNvPr id="18" name="圆角矩形 17"/>
          <p:cNvSpPr/>
          <p:nvPr/>
        </p:nvSpPr>
        <p:spPr>
          <a:xfrm>
            <a:off x="1947544" y="3049379"/>
            <a:ext cx="3311052" cy="235739"/>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REQUEST  CHADDR = C  Source Mac = Mac-C</a:t>
            </a:r>
            <a:endParaRPr lang="en-US" sz="1050" dirty="0">
              <a:solidFill>
                <a:srgbClr val="1D1D1A"/>
              </a:solidFill>
              <a:latin typeface="Huawei Sans" panose="020C0503030203020204" pitchFamily="34" charset="0"/>
            </a:endParaRPr>
          </a:p>
        </p:txBody>
      </p:sp>
      <p:sp>
        <p:nvSpPr>
          <p:cNvPr id="19" name="圆角矩形 18"/>
          <p:cNvSpPr/>
          <p:nvPr/>
        </p:nvSpPr>
        <p:spPr>
          <a:xfrm>
            <a:off x="1953274" y="3376716"/>
            <a:ext cx="3305322" cy="210607"/>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REQUEST  CHADDR = D  Source Mac = Mac-D</a:t>
            </a:r>
            <a:endParaRPr lang="en-US" sz="1050" dirty="0">
              <a:solidFill>
                <a:srgbClr val="1D1D1A"/>
              </a:solidFill>
              <a:latin typeface="Huawei Sans" panose="020C0503030203020204" pitchFamily="34" charset="0"/>
            </a:endParaRPr>
          </a:p>
        </p:txBody>
      </p:sp>
      <p:sp>
        <p:nvSpPr>
          <p:cNvPr id="20" name="圆角矩形 19"/>
          <p:cNvSpPr/>
          <p:nvPr/>
        </p:nvSpPr>
        <p:spPr>
          <a:xfrm>
            <a:off x="1969740" y="3692167"/>
            <a:ext cx="2667464" cy="871450"/>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100" dirty="0" smtClean="0">
                <a:solidFill>
                  <a:schemeClr val="accent2"/>
                </a:solidFill>
                <a:latin typeface="Huawei Sans" panose="020C0503030203020204" pitchFamily="34" charset="0"/>
              </a:rPr>
              <a:t>An attacker keeps sending bogus DHCP Discover messages with different source MAC addresses to apply for IP addresses from the DHCP server.</a:t>
            </a:r>
            <a:endParaRPr lang="en-US" altLang="zh-CN" sz="11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20"/>
          <p:cNvSpPr/>
          <p:nvPr/>
        </p:nvSpPr>
        <p:spPr>
          <a:xfrm>
            <a:off x="1990353" y="5860674"/>
            <a:ext cx="2667464" cy="520824"/>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100" dirty="0" smtClean="0">
                <a:solidFill>
                  <a:schemeClr val="accent2"/>
                </a:solidFill>
                <a:latin typeface="Huawei Sans" panose="020C0503030203020204" pitchFamily="34" charset="0"/>
              </a:rPr>
              <a:t>An authorized client requests an IP address from the DHCP server.</a:t>
            </a:r>
            <a:endParaRPr lang="en-US" altLang="zh-CN" sz="11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a:xfrm>
            <a:off x="7016165" y="3145228"/>
            <a:ext cx="2954535" cy="231488"/>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ACK  CHADDR = B  IP Address 10.1.1.1    </a:t>
            </a:r>
            <a:endParaRPr lang="en-US" sz="1050" dirty="0">
              <a:solidFill>
                <a:srgbClr val="1D1D1A"/>
              </a:solidFill>
              <a:latin typeface="Huawei Sans" panose="020C0503030203020204" pitchFamily="34" charset="0"/>
            </a:endParaRPr>
          </a:p>
        </p:txBody>
      </p:sp>
      <p:sp>
        <p:nvSpPr>
          <p:cNvPr id="23" name="圆角矩形 22"/>
          <p:cNvSpPr/>
          <p:nvPr/>
        </p:nvSpPr>
        <p:spPr>
          <a:xfrm>
            <a:off x="7016165" y="3469645"/>
            <a:ext cx="2954535" cy="211240"/>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ACK  CHADDR = C  IP Address 10.1.1.2 </a:t>
            </a:r>
            <a:endParaRPr lang="en-US" sz="1050" dirty="0">
              <a:solidFill>
                <a:srgbClr val="1D1D1A"/>
              </a:solidFill>
              <a:latin typeface="Huawei Sans" panose="020C0503030203020204" pitchFamily="34" charset="0"/>
            </a:endParaRPr>
          </a:p>
        </p:txBody>
      </p:sp>
      <p:sp>
        <p:nvSpPr>
          <p:cNvPr id="24" name="圆角矩形 23"/>
          <p:cNvSpPr/>
          <p:nvPr/>
        </p:nvSpPr>
        <p:spPr>
          <a:xfrm>
            <a:off x="7016165" y="3747736"/>
            <a:ext cx="2954535" cy="208252"/>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ACK  CHADDR = D  IP Address 10.1.1.3 </a:t>
            </a:r>
            <a:endParaRPr lang="en-US" sz="1050" dirty="0">
              <a:solidFill>
                <a:srgbClr val="1D1D1A"/>
              </a:solidFill>
              <a:latin typeface="Huawei Sans" panose="020C0503030203020204" pitchFamily="34" charset="0"/>
            </a:endParaRPr>
          </a:p>
        </p:txBody>
      </p:sp>
      <p:sp>
        <p:nvSpPr>
          <p:cNvPr id="25" name="圆角矩形 24"/>
          <p:cNvSpPr/>
          <p:nvPr/>
        </p:nvSpPr>
        <p:spPr>
          <a:xfrm>
            <a:off x="7023358" y="4060968"/>
            <a:ext cx="2954535" cy="220771"/>
          </a:xfrm>
          <a:prstGeom prst="roundRect">
            <a:avLst>
              <a:gd name="adj" fmla="val 2303"/>
            </a:avLst>
          </a:prstGeom>
          <a:solidFill>
            <a:srgbClr val="00B0F0"/>
          </a:solidFill>
          <a:ln w="127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000" dirty="0" smtClean="0">
                <a:solidFill>
                  <a:schemeClr val="bg1"/>
                </a:solidFill>
                <a:latin typeface="Huawei Sans" panose="020C0503030203020204" pitchFamily="34" charset="0"/>
              </a:rPr>
              <a:t>DHCP NAK   CHADDR = A      IP Address 0.0.0.0 </a:t>
            </a:r>
            <a:endParaRPr lang="en-US" altLang="zh-CN"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a:xfrm>
            <a:off x="7243395" y="5102556"/>
            <a:ext cx="2734498" cy="1269368"/>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100" dirty="0" smtClean="0">
                <a:solidFill>
                  <a:schemeClr val="accent2"/>
                </a:solidFill>
                <a:latin typeface="Huawei Sans" panose="020C0503030203020204" pitchFamily="34" charset="0"/>
              </a:rPr>
              <a:t>The DHCP server allocates IP addresses to clients based on the CHADDR field in DHCP Request messages. In this situation, the IP addresses requested by the attacker are exhausted. When the authorized client requests an IP address, no IP address is available.</a:t>
            </a:r>
            <a:endParaRPr lang="en-US" sz="1100" dirty="0">
              <a:solidFill>
                <a:schemeClr val="accent2"/>
              </a:solidFill>
              <a:latin typeface="Huawei Sans" panose="020C0503030203020204" pitchFamily="34" charset="0"/>
            </a:endParaRPr>
          </a:p>
        </p:txBody>
      </p:sp>
    </p:spTree>
    <p:extLst>
      <p:ext uri="{BB962C8B-B14F-4D97-AF65-F5344CB8AC3E}">
        <p14:creationId xmlns:p14="http://schemas.microsoft.com/office/powerpoint/2010/main" val="200870330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0" indent="0" algn="l" fontAlgn="ctr">
              <a:buNone/>
            </a:pPr>
            <a:r>
              <a:rPr lang="en-US" sz="1600" dirty="0" smtClean="0">
                <a:latin typeface="Huawei Sans" panose="020C0503030203020204" pitchFamily="34" charset="0"/>
              </a:rPr>
              <a:t>Solution: Configure MAC address limiting of DHCP snooping to prevent starvation attacks. This function limits the maximum number of MAC addresses that can be learned on an interface of a switch to prevent a large number of DHCP Request messages with variable MAC addresses from being sent.</a:t>
            </a:r>
          </a:p>
          <a:p>
            <a:pPr algn="l" fontAlgn="ctr"/>
            <a:endParaRPr lang="en-US" altLang="zh-CN" sz="1600" dirty="0">
              <a:latin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p:txBody>
          <a:bodyPr/>
          <a:lstStyle/>
          <a:p>
            <a:pPr fontAlgn="ctr"/>
            <a:r>
              <a:rPr lang="en-US" dirty="0" smtClean="0">
                <a:latin typeface="Huawei Sans" panose="020C0503030203020204" pitchFamily="34" charset="0"/>
              </a:rPr>
              <a:t>Defense Against DHCP Starvation Attacks</a:t>
            </a:r>
            <a:endParaRPr lang="en-US" dirty="0">
              <a:latin typeface="Huawei Sans" panose="020C0503030203020204" pitchFamily="34" charset="0"/>
            </a:endParaRPr>
          </a:p>
        </p:txBody>
      </p:sp>
      <p:pic>
        <p:nvPicPr>
          <p:cNvPr id="5" name="图片 4" descr="通用交换机.png"/>
          <p:cNvPicPr>
            <a:picLocks noChangeAspect="1"/>
          </p:cNvPicPr>
          <p:nvPr/>
        </p:nvPicPr>
        <p:blipFill>
          <a:blip r:embed="rId3" cstate="print"/>
          <a:stretch>
            <a:fillRect/>
          </a:stretch>
        </p:blipFill>
        <p:spPr>
          <a:xfrm>
            <a:off x="6291299" y="4066652"/>
            <a:ext cx="540000" cy="441818"/>
          </a:xfrm>
          <a:prstGeom prst="rect">
            <a:avLst/>
          </a:prstGeom>
        </p:spPr>
      </p:pic>
      <p:pic>
        <p:nvPicPr>
          <p:cNvPr id="6" name="图片 5" descr="交换机.png"/>
          <p:cNvPicPr>
            <a:picLocks noChangeAspect="1"/>
          </p:cNvPicPr>
          <p:nvPr/>
        </p:nvPicPr>
        <p:blipFill>
          <a:blip r:embed="rId4" cstate="print"/>
          <a:stretch>
            <a:fillRect/>
          </a:stretch>
        </p:blipFill>
        <p:spPr>
          <a:xfrm>
            <a:off x="9909111" y="4066652"/>
            <a:ext cx="539999" cy="441816"/>
          </a:xfrm>
          <a:prstGeom prst="rect">
            <a:avLst/>
          </a:prstGeom>
        </p:spPr>
      </p:pic>
      <p:pic>
        <p:nvPicPr>
          <p:cNvPr id="7" name="图片 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830667" y="5107622"/>
            <a:ext cx="540000" cy="442800"/>
          </a:xfrm>
          <a:prstGeom prst="rect">
            <a:avLst/>
          </a:prstGeom>
        </p:spPr>
      </p:pic>
      <p:pic>
        <p:nvPicPr>
          <p:cNvPr id="8" name="图片 7"/>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890533" y="3126322"/>
            <a:ext cx="540000" cy="442800"/>
          </a:xfrm>
          <a:prstGeom prst="rect">
            <a:avLst/>
          </a:prstGeom>
        </p:spPr>
      </p:pic>
      <p:cxnSp>
        <p:nvCxnSpPr>
          <p:cNvPr id="9" name="直接连接符 8"/>
          <p:cNvCxnSpPr>
            <a:stCxn id="8" idx="3"/>
            <a:endCxn id="5" idx="1"/>
          </p:cNvCxnSpPr>
          <p:nvPr/>
        </p:nvCxnSpPr>
        <p:spPr bwMode="auto">
          <a:xfrm>
            <a:off x="2430533" y="3347722"/>
            <a:ext cx="3860766" cy="93983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 name="直接连接符 9"/>
          <p:cNvCxnSpPr>
            <a:stCxn id="7" idx="3"/>
            <a:endCxn id="5" idx="1"/>
          </p:cNvCxnSpPr>
          <p:nvPr/>
        </p:nvCxnSpPr>
        <p:spPr bwMode="auto">
          <a:xfrm flipV="1">
            <a:off x="2370667" y="4287561"/>
            <a:ext cx="3920632" cy="104146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 name="直接连接符 10"/>
          <p:cNvCxnSpPr>
            <a:stCxn id="5" idx="3"/>
            <a:endCxn id="6" idx="1"/>
          </p:cNvCxnSpPr>
          <p:nvPr/>
        </p:nvCxnSpPr>
        <p:spPr bwMode="auto">
          <a:xfrm flipV="1">
            <a:off x="6831299" y="4287560"/>
            <a:ext cx="3077812" cy="1"/>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文本框 11"/>
          <p:cNvSpPr txBox="1"/>
          <p:nvPr/>
        </p:nvSpPr>
        <p:spPr bwMode="auto">
          <a:xfrm>
            <a:off x="9642412" y="4458467"/>
            <a:ext cx="107339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auto">
          <a:xfrm>
            <a:off x="1580800" y="5527510"/>
            <a:ext cx="103973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client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auto">
          <a:xfrm>
            <a:off x="6306524" y="4472657"/>
            <a:ext cx="634175"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Switch</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auto">
          <a:xfrm>
            <a:off x="1776921" y="3495616"/>
            <a:ext cx="76722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Attacker</a:t>
            </a:r>
            <a:endParaRPr lang="en-US" sz="1200" dirty="0">
              <a:latin typeface="Huawei Sans" panose="020C0503030203020204" pitchFamily="34" charset="0"/>
            </a:endParaRPr>
          </a:p>
        </p:txBody>
      </p:sp>
      <p:sp>
        <p:nvSpPr>
          <p:cNvPr id="16" name="圆角矩形 15"/>
          <p:cNvSpPr/>
          <p:nvPr/>
        </p:nvSpPr>
        <p:spPr>
          <a:xfrm>
            <a:off x="2501336" y="5227400"/>
            <a:ext cx="3418201" cy="300110"/>
          </a:xfrm>
          <a:prstGeom prst="roundRect">
            <a:avLst>
              <a:gd name="adj" fmla="val 2303"/>
            </a:avLst>
          </a:prstGeom>
          <a:solidFill>
            <a:srgbClr val="00B0F0"/>
          </a:solidFill>
          <a:ln w="127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050" dirty="0" smtClean="0">
                <a:solidFill>
                  <a:schemeClr val="bg1"/>
                </a:solidFill>
                <a:latin typeface="Huawei Sans" panose="020C0503030203020204" pitchFamily="34" charset="0"/>
              </a:rPr>
              <a:t>DHCP REQUEST  CHADDR = A  Source Mac = Mac-A</a:t>
            </a:r>
            <a:endParaRPr lang="en-US" altLang="zh-CN" sz="105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a:xfrm>
            <a:off x="2501336" y="2391801"/>
            <a:ext cx="3418201" cy="193989"/>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REQUEST  CHADDR = B  Source Mac = Mac-B</a:t>
            </a:r>
            <a:endParaRPr lang="en-US" sz="1050" dirty="0">
              <a:solidFill>
                <a:srgbClr val="1D1D1A"/>
              </a:solidFill>
              <a:latin typeface="Huawei Sans" panose="020C0503030203020204" pitchFamily="34" charset="0"/>
            </a:endParaRPr>
          </a:p>
        </p:txBody>
      </p:sp>
      <p:sp>
        <p:nvSpPr>
          <p:cNvPr id="18" name="圆角矩形 17"/>
          <p:cNvSpPr/>
          <p:nvPr/>
        </p:nvSpPr>
        <p:spPr>
          <a:xfrm>
            <a:off x="2501336" y="2716216"/>
            <a:ext cx="3418201" cy="205219"/>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REQUEST  CHADDR = C  Source Mac = Mac-C</a:t>
            </a:r>
            <a:endParaRPr lang="en-US" sz="1050" dirty="0">
              <a:solidFill>
                <a:srgbClr val="1D1D1A"/>
              </a:solidFill>
              <a:latin typeface="Huawei Sans" panose="020C0503030203020204" pitchFamily="34" charset="0"/>
            </a:endParaRPr>
          </a:p>
        </p:txBody>
      </p:sp>
      <p:sp>
        <p:nvSpPr>
          <p:cNvPr id="19" name="圆角矩形 18"/>
          <p:cNvSpPr/>
          <p:nvPr/>
        </p:nvSpPr>
        <p:spPr>
          <a:xfrm>
            <a:off x="2507065" y="3043554"/>
            <a:ext cx="3412285" cy="183341"/>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REQUEST  CHADDR = D  Source Mac = Mac-D</a:t>
            </a:r>
            <a:endParaRPr lang="en-US" sz="1050" dirty="0">
              <a:solidFill>
                <a:srgbClr val="1D1D1A"/>
              </a:solidFill>
              <a:latin typeface="Huawei Sans" panose="020C0503030203020204" pitchFamily="34" charset="0"/>
            </a:endParaRPr>
          </a:p>
        </p:txBody>
      </p:sp>
      <p:sp>
        <p:nvSpPr>
          <p:cNvPr id="20" name="圆角矩形 19"/>
          <p:cNvSpPr/>
          <p:nvPr/>
        </p:nvSpPr>
        <p:spPr>
          <a:xfrm>
            <a:off x="2493272" y="3347722"/>
            <a:ext cx="2667464" cy="981372"/>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accent2"/>
                </a:solidFill>
                <a:latin typeface="Huawei Sans" panose="020C0503030203020204" pitchFamily="34" charset="0"/>
              </a:rPr>
              <a:t>An attacker keeps sending bogus DHCP Request messages with different source MAC addresses to apply for IP addresses from the DHCP server.</a:t>
            </a:r>
            <a:endParaRPr lang="en-US" sz="1200" dirty="0">
              <a:solidFill>
                <a:schemeClr val="accent2"/>
              </a:solidFill>
              <a:latin typeface="Huawei Sans" panose="020C0503030203020204" pitchFamily="34" charset="0"/>
            </a:endParaRPr>
          </a:p>
        </p:txBody>
      </p:sp>
      <p:sp>
        <p:nvSpPr>
          <p:cNvPr id="21" name="圆角矩形 20"/>
          <p:cNvSpPr/>
          <p:nvPr/>
        </p:nvSpPr>
        <p:spPr>
          <a:xfrm>
            <a:off x="2513885" y="5569043"/>
            <a:ext cx="2667464" cy="666115"/>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accent2"/>
                </a:solidFill>
                <a:latin typeface="Huawei Sans" panose="020C0503030203020204" pitchFamily="34" charset="0"/>
              </a:rPr>
              <a:t>An authorized client requests an IP address from the DHCP server.</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a:xfrm>
            <a:off x="6903123" y="3043554"/>
            <a:ext cx="2465988" cy="1153860"/>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accent2"/>
                </a:solidFill>
                <a:latin typeface="Huawei Sans" panose="020C0503030203020204" pitchFamily="34" charset="0"/>
              </a:rPr>
              <a:t>The device enabled with DHCP snooping limits the number of MAC addresses learned on an interface to prevent bogus DHCP packets from being used to request IP addresses.</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7918698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407331" cy="4680000"/>
          </a:xfrm>
        </p:spPr>
        <p:txBody>
          <a:bodyPr/>
          <a:lstStyle/>
          <a:p>
            <a:pPr algn="l" fontAlgn="ctr"/>
            <a:r>
              <a:rPr lang="en-US" sz="1400" dirty="0" smtClean="0">
                <a:latin typeface="Huawei Sans" panose="020C0503030203020204" pitchFamily="34" charset="0"/>
              </a:rPr>
              <a:t>An attacker continuously applies to the DHCP server for a large number of IP addresses until the IP addresses in the address pool of the DHCP server are exhausted. As a result, the DHCP server cannot allocate IP addresses to authorized users.</a:t>
            </a:r>
          </a:p>
          <a:p>
            <a:pPr algn="l" fontAlgn="ctr"/>
            <a:r>
              <a:rPr lang="en-US" sz="1400" dirty="0" smtClean="0">
                <a:latin typeface="Huawei Sans" panose="020C0503030203020204" pitchFamily="34" charset="0"/>
              </a:rPr>
              <a:t>Vulnerability analysis: When the DHCP server allocates IP addresses to clients, it cannot distinguish authorized and unauthorized users.</a:t>
            </a:r>
          </a:p>
          <a:p>
            <a:pPr algn="l" fontAlgn="ctr"/>
            <a:endParaRPr lang="en-US" altLang="zh-CN" sz="14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p:txBody>
          <a:bodyPr/>
          <a:lstStyle/>
          <a:p>
            <a:pPr fontAlgn="ctr"/>
            <a:r>
              <a:rPr lang="en-US" dirty="0" err="1" smtClean="0">
                <a:latin typeface="Huawei Sans" panose="020C0503030203020204" pitchFamily="34" charset="0"/>
              </a:rPr>
              <a:t>DoS</a:t>
            </a:r>
            <a:r>
              <a:rPr lang="en-US" dirty="0" smtClean="0">
                <a:latin typeface="Huawei Sans" panose="020C0503030203020204" pitchFamily="34" charset="0"/>
              </a:rPr>
              <a:t> Attacks by Changing the CHADDR Field</a:t>
            </a:r>
            <a:endParaRPr lang="en-US" dirty="0">
              <a:latin typeface="Huawei Sans" panose="020C0503030203020204" pitchFamily="34" charset="0"/>
            </a:endParaRPr>
          </a:p>
        </p:txBody>
      </p:sp>
      <p:pic>
        <p:nvPicPr>
          <p:cNvPr id="5" name="图片 4" descr="通用交换机.png"/>
          <p:cNvPicPr>
            <a:picLocks noChangeAspect="1"/>
          </p:cNvPicPr>
          <p:nvPr/>
        </p:nvPicPr>
        <p:blipFill>
          <a:blip r:embed="rId3" cstate="print"/>
          <a:stretch>
            <a:fillRect/>
          </a:stretch>
        </p:blipFill>
        <p:spPr>
          <a:xfrm>
            <a:off x="5840539" y="4446456"/>
            <a:ext cx="540000" cy="441818"/>
          </a:xfrm>
          <a:prstGeom prst="rect">
            <a:avLst/>
          </a:prstGeom>
        </p:spPr>
      </p:pic>
      <p:pic>
        <p:nvPicPr>
          <p:cNvPr id="6" name="图片 5" descr="交换机.png"/>
          <p:cNvPicPr>
            <a:picLocks noChangeAspect="1"/>
          </p:cNvPicPr>
          <p:nvPr/>
        </p:nvPicPr>
        <p:blipFill>
          <a:blip r:embed="rId4" cstate="print"/>
          <a:stretch>
            <a:fillRect/>
          </a:stretch>
        </p:blipFill>
        <p:spPr>
          <a:xfrm>
            <a:off x="9458351" y="4446456"/>
            <a:ext cx="539999" cy="441816"/>
          </a:xfrm>
          <a:prstGeom prst="rect">
            <a:avLst/>
          </a:prstGeom>
        </p:spPr>
      </p:pic>
      <p:pic>
        <p:nvPicPr>
          <p:cNvPr id="7" name="图片 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379907" y="5487426"/>
            <a:ext cx="540000" cy="442800"/>
          </a:xfrm>
          <a:prstGeom prst="rect">
            <a:avLst/>
          </a:prstGeom>
        </p:spPr>
      </p:pic>
      <p:pic>
        <p:nvPicPr>
          <p:cNvPr id="8" name="图片 7"/>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439773" y="3506126"/>
            <a:ext cx="540000" cy="442800"/>
          </a:xfrm>
          <a:prstGeom prst="rect">
            <a:avLst/>
          </a:prstGeom>
        </p:spPr>
      </p:pic>
      <p:cxnSp>
        <p:nvCxnSpPr>
          <p:cNvPr id="9" name="直接连接符 8"/>
          <p:cNvCxnSpPr>
            <a:stCxn id="8" idx="3"/>
            <a:endCxn id="5" idx="1"/>
          </p:cNvCxnSpPr>
          <p:nvPr/>
        </p:nvCxnSpPr>
        <p:spPr bwMode="auto">
          <a:xfrm>
            <a:off x="1979773" y="3727526"/>
            <a:ext cx="3860766" cy="93983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 name="直接连接符 9"/>
          <p:cNvCxnSpPr>
            <a:stCxn id="7" idx="3"/>
            <a:endCxn id="5" idx="1"/>
          </p:cNvCxnSpPr>
          <p:nvPr/>
        </p:nvCxnSpPr>
        <p:spPr bwMode="auto">
          <a:xfrm flipV="1">
            <a:off x="1919907" y="4667365"/>
            <a:ext cx="3920632" cy="104146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 name="直接连接符 10"/>
          <p:cNvCxnSpPr>
            <a:stCxn id="5" idx="3"/>
            <a:endCxn id="6" idx="1"/>
          </p:cNvCxnSpPr>
          <p:nvPr/>
        </p:nvCxnSpPr>
        <p:spPr bwMode="auto">
          <a:xfrm flipV="1">
            <a:off x="6380539" y="4667364"/>
            <a:ext cx="3077812" cy="1"/>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文本框 11"/>
          <p:cNvSpPr txBox="1"/>
          <p:nvPr/>
        </p:nvSpPr>
        <p:spPr bwMode="auto">
          <a:xfrm>
            <a:off x="9342719" y="4861354"/>
            <a:ext cx="921112" cy="31949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000" dirty="0" smtClean="0">
                <a:latin typeface="Huawei Sans" panose="020C0503030203020204" pitchFamily="34" charset="0"/>
              </a:rPr>
              <a:t>DHCP server</a:t>
            </a:r>
            <a:endParaRPr lang="en-US" altLang="zh-CN" sz="10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auto">
          <a:xfrm>
            <a:off x="1217963" y="5930397"/>
            <a:ext cx="893862" cy="31949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000" dirty="0" smtClean="0">
                <a:latin typeface="Huawei Sans" panose="020C0503030203020204" pitchFamily="34" charset="0"/>
              </a:rPr>
              <a:t>DHCP client</a:t>
            </a:r>
            <a:endParaRPr lang="en-US" altLang="zh-CN" sz="10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auto">
          <a:xfrm>
            <a:off x="5855764" y="4875544"/>
            <a:ext cx="560437" cy="31949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000" dirty="0" smtClean="0">
                <a:latin typeface="Huawei Sans" panose="020C0503030203020204" pitchFamily="34" charset="0"/>
              </a:rPr>
              <a:t>Switch</a:t>
            </a:r>
            <a:endParaRPr lang="en-US" altLang="zh-CN" sz="10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auto">
          <a:xfrm>
            <a:off x="1378913" y="3898503"/>
            <a:ext cx="666235" cy="319492"/>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000" dirty="0" smtClean="0">
                <a:latin typeface="Huawei Sans" panose="020C0503030203020204" pitchFamily="34" charset="0"/>
              </a:rPr>
              <a:t>Attacker</a:t>
            </a:r>
            <a:endParaRPr lang="en-US" sz="1000" dirty="0">
              <a:latin typeface="Huawei Sans" panose="020C0503030203020204" pitchFamily="34" charset="0"/>
            </a:endParaRPr>
          </a:p>
        </p:txBody>
      </p:sp>
      <p:sp>
        <p:nvSpPr>
          <p:cNvPr id="16" name="圆角矩形 15"/>
          <p:cNvSpPr/>
          <p:nvPr/>
        </p:nvSpPr>
        <p:spPr>
          <a:xfrm>
            <a:off x="2050576" y="5607204"/>
            <a:ext cx="3313324" cy="243003"/>
          </a:xfrm>
          <a:prstGeom prst="roundRect">
            <a:avLst>
              <a:gd name="adj" fmla="val 2303"/>
            </a:avLst>
          </a:prstGeom>
          <a:solidFill>
            <a:srgbClr val="00B0F0"/>
          </a:solidFill>
          <a:ln w="127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000" dirty="0" smtClean="0">
                <a:solidFill>
                  <a:schemeClr val="bg1"/>
                </a:solidFill>
                <a:latin typeface="Huawei Sans" panose="020C0503030203020204" pitchFamily="34" charset="0"/>
              </a:rPr>
              <a:t>DHCP REQUEST  CHADDR = A  Source Mac = Mac-A</a:t>
            </a:r>
            <a:endParaRPr lang="en-US" altLang="zh-CN"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a:xfrm>
            <a:off x="2050576" y="2771604"/>
            <a:ext cx="3311052" cy="222839"/>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REQUEST  CHADDR = B  Source Mac = Mac-B</a:t>
            </a:r>
            <a:endParaRPr lang="en-US" sz="1050" dirty="0">
              <a:solidFill>
                <a:srgbClr val="1D1D1A"/>
              </a:solidFill>
              <a:latin typeface="Huawei Sans" panose="020C0503030203020204" pitchFamily="34" charset="0"/>
            </a:endParaRPr>
          </a:p>
        </p:txBody>
      </p:sp>
      <p:sp>
        <p:nvSpPr>
          <p:cNvPr id="18" name="圆角矩形 17"/>
          <p:cNvSpPr/>
          <p:nvPr/>
        </p:nvSpPr>
        <p:spPr>
          <a:xfrm>
            <a:off x="2050576" y="3096020"/>
            <a:ext cx="3311052" cy="235739"/>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REQUEST  CHADDR = C  Source Mac = Mac-B</a:t>
            </a:r>
            <a:endParaRPr lang="en-US" sz="1050" dirty="0">
              <a:solidFill>
                <a:srgbClr val="1D1D1A"/>
              </a:solidFill>
              <a:latin typeface="Huawei Sans" panose="020C0503030203020204" pitchFamily="34" charset="0"/>
            </a:endParaRPr>
          </a:p>
        </p:txBody>
      </p:sp>
      <p:sp>
        <p:nvSpPr>
          <p:cNvPr id="19" name="圆角矩形 18"/>
          <p:cNvSpPr/>
          <p:nvPr/>
        </p:nvSpPr>
        <p:spPr>
          <a:xfrm>
            <a:off x="2056306" y="3423357"/>
            <a:ext cx="3305322" cy="210607"/>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REQUEST  CHADDR = D  Source Mac = Mac-B</a:t>
            </a:r>
            <a:endParaRPr lang="en-US" sz="1050" dirty="0">
              <a:solidFill>
                <a:srgbClr val="1D1D1A"/>
              </a:solidFill>
              <a:latin typeface="Huawei Sans" panose="020C0503030203020204" pitchFamily="34" charset="0"/>
            </a:endParaRPr>
          </a:p>
        </p:txBody>
      </p:sp>
      <p:sp>
        <p:nvSpPr>
          <p:cNvPr id="20" name="圆角矩形 19"/>
          <p:cNvSpPr/>
          <p:nvPr/>
        </p:nvSpPr>
        <p:spPr>
          <a:xfrm>
            <a:off x="2064220" y="3738807"/>
            <a:ext cx="2667464" cy="818635"/>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accent2"/>
                </a:solidFill>
                <a:latin typeface="Huawei Sans" panose="020C0503030203020204" pitchFamily="34" charset="0"/>
              </a:rPr>
              <a:t>An attacker keeps forging DHCP Request messages with different CHADDR values to apply for IP addresses from the DHCP server.</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20"/>
          <p:cNvSpPr/>
          <p:nvPr/>
        </p:nvSpPr>
        <p:spPr>
          <a:xfrm>
            <a:off x="2056306" y="5910952"/>
            <a:ext cx="2667464" cy="468009"/>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accent2"/>
                </a:solidFill>
                <a:latin typeface="Huawei Sans" panose="020C0503030203020204" pitchFamily="34" charset="0"/>
              </a:rPr>
              <a:t>An authorized client requests an IP address from the DHCP server.</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a:xfrm>
            <a:off x="7119197" y="3191869"/>
            <a:ext cx="2954535" cy="231488"/>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ACK  CHADDR = B  IP Address 10.1.1.1    </a:t>
            </a:r>
            <a:endParaRPr lang="en-US" sz="1050" dirty="0">
              <a:solidFill>
                <a:srgbClr val="1D1D1A"/>
              </a:solidFill>
              <a:latin typeface="Huawei Sans" panose="020C0503030203020204" pitchFamily="34" charset="0"/>
            </a:endParaRPr>
          </a:p>
        </p:txBody>
      </p:sp>
      <p:sp>
        <p:nvSpPr>
          <p:cNvPr id="23" name="圆角矩形 22"/>
          <p:cNvSpPr/>
          <p:nvPr/>
        </p:nvSpPr>
        <p:spPr>
          <a:xfrm>
            <a:off x="7119197" y="3516286"/>
            <a:ext cx="2954535" cy="211240"/>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ACK  CHADDR = C  IP Address 10.1.1.2 </a:t>
            </a:r>
            <a:endParaRPr lang="en-US" sz="1050" dirty="0">
              <a:solidFill>
                <a:srgbClr val="1D1D1A"/>
              </a:solidFill>
              <a:latin typeface="Huawei Sans" panose="020C0503030203020204" pitchFamily="34" charset="0"/>
            </a:endParaRPr>
          </a:p>
        </p:txBody>
      </p:sp>
      <p:sp>
        <p:nvSpPr>
          <p:cNvPr id="24" name="圆角矩形 23"/>
          <p:cNvSpPr/>
          <p:nvPr/>
        </p:nvSpPr>
        <p:spPr>
          <a:xfrm>
            <a:off x="7119197" y="3794377"/>
            <a:ext cx="2954535" cy="208252"/>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ACK  CHADDR = D  IP Address 10.1.1.3 </a:t>
            </a:r>
            <a:endParaRPr lang="en-US" sz="1050" dirty="0">
              <a:solidFill>
                <a:srgbClr val="1D1D1A"/>
              </a:solidFill>
              <a:latin typeface="Huawei Sans" panose="020C0503030203020204" pitchFamily="34" charset="0"/>
            </a:endParaRPr>
          </a:p>
        </p:txBody>
      </p:sp>
      <p:sp>
        <p:nvSpPr>
          <p:cNvPr id="25" name="圆角矩形 24"/>
          <p:cNvSpPr/>
          <p:nvPr/>
        </p:nvSpPr>
        <p:spPr>
          <a:xfrm>
            <a:off x="7126390" y="4107609"/>
            <a:ext cx="2954535" cy="220771"/>
          </a:xfrm>
          <a:prstGeom prst="roundRect">
            <a:avLst>
              <a:gd name="adj" fmla="val 2303"/>
            </a:avLst>
          </a:prstGeom>
          <a:solidFill>
            <a:srgbClr val="00B0F0"/>
          </a:solidFill>
          <a:ln w="127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000" dirty="0" smtClean="0">
                <a:solidFill>
                  <a:schemeClr val="bg1"/>
                </a:solidFill>
                <a:latin typeface="Huawei Sans" panose="020C0503030203020204" pitchFamily="34" charset="0"/>
              </a:rPr>
              <a:t>DHCP NAK   CHADDR = A      IP Address 0.0.0.0 </a:t>
            </a:r>
            <a:endParaRPr lang="en-US" altLang="zh-CN"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a:xfrm>
            <a:off x="7346426" y="5149197"/>
            <a:ext cx="3549372" cy="1188154"/>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accent2"/>
                </a:solidFill>
                <a:latin typeface="Huawei Sans" panose="020C0503030203020204" pitchFamily="34" charset="0"/>
              </a:rPr>
              <a:t>The DHCP server allocates IP addresses to clients based on the CHADDR field in DHCP Request messages. In this situation, the IP addresses requested by the attacker are exhausted. When the authorized client requests an IP address, no IP address is available.</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390453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0" indent="0" algn="l" fontAlgn="ctr">
              <a:buNone/>
            </a:pPr>
            <a:r>
              <a:rPr lang="en-US" sz="1600" dirty="0" smtClean="0">
                <a:latin typeface="Huawei Sans" panose="020C0503030203020204" pitchFamily="34" charset="0"/>
              </a:rPr>
              <a:t>Port isolation can isolate interfaces in a VLAN. That is, you only need to add interfaces to a port isolation group to implement Layer 2 isolation between these interfaces. Port isolation provides secure and flexible networking schemes for customers.</a:t>
            </a:r>
            <a:endParaRPr lang="en-US" altLang="zh-CN" sz="1600" dirty="0" smtClean="0">
              <a:latin typeface="Huawei Sans" panose="020C0503030203020204" pitchFamily="34" charset="0"/>
              <a:sym typeface="Huawei Sans" panose="020C0503030203020204" pitchFamily="34" charset="0"/>
            </a:endParaRPr>
          </a:p>
          <a:p>
            <a:pPr algn="l" fontAlgn="ctr"/>
            <a:endParaRPr lang="en-US" altLang="zh-CN" sz="16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p:txBody>
          <a:bodyPr/>
          <a:lstStyle/>
          <a:p>
            <a:pPr fontAlgn="ctr"/>
            <a:r>
              <a:rPr lang="en-US" dirty="0" smtClean="0">
                <a:latin typeface="Huawei Sans" panose="020C0503030203020204" pitchFamily="34" charset="0"/>
              </a:rPr>
              <a:t>Overview of Port Isolation</a:t>
            </a:r>
            <a:endParaRPr lang="en-US" altLang="zh-CN" dirty="0">
              <a:latin typeface="Huawei Sans" panose="020C0503030203020204" pitchFamily="34" charset="0"/>
              <a:sym typeface="Huawei Sans" panose="020C0503030203020204" pitchFamily="34" charset="0"/>
            </a:endParaRPr>
          </a:p>
        </p:txBody>
      </p:sp>
      <p:sp>
        <p:nvSpPr>
          <p:cNvPr id="6" name="圆角矩形 5"/>
          <p:cNvSpPr/>
          <p:nvPr/>
        </p:nvSpPr>
        <p:spPr>
          <a:xfrm>
            <a:off x="1634931" y="4744570"/>
            <a:ext cx="5123543" cy="1445325"/>
          </a:xfrm>
          <a:prstGeom prst="roundRect">
            <a:avLst>
              <a:gd name="adj" fmla="val 902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a:xfrm>
            <a:off x="3802879" y="5835471"/>
            <a:ext cx="889987" cy="338554"/>
          </a:xfrm>
          <a:prstGeom prst="rect">
            <a:avLst/>
          </a:prstGeom>
          <a:noFill/>
        </p:spPr>
        <p:txBody>
          <a:bodyPr wrap="none" rtlCol="0">
            <a:spAutoFit/>
          </a:bodyPr>
          <a:lstStyle/>
          <a:p>
            <a:pPr fontAlgn="ctr"/>
            <a:r>
              <a:rPr lang="en-US" sz="1600" dirty="0" smtClean="0">
                <a:solidFill>
                  <a:srgbClr val="EC7061"/>
                </a:solidFill>
                <a:latin typeface="Huawei Sans" panose="020C0503030203020204" pitchFamily="34" charset="0"/>
              </a:rPr>
              <a:t>VLAN 2</a:t>
            </a:r>
            <a:endParaRPr lang="en-US" altLang="zh-CN"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81748" y="3284613"/>
            <a:ext cx="540000" cy="442800"/>
          </a:xfrm>
          <a:prstGeom prst="rect">
            <a:avLst/>
          </a:prstGeom>
        </p:spPr>
      </p:pic>
      <p:pic>
        <p:nvPicPr>
          <p:cNvPr id="13" name="图片 12" descr="PC.png"/>
          <p:cNvPicPr>
            <a:picLocks noChangeAspect="1"/>
          </p:cNvPicPr>
          <p:nvPr/>
        </p:nvPicPr>
        <p:blipFill>
          <a:blip r:embed="rId4" cstate="print"/>
          <a:stretch>
            <a:fillRect/>
          </a:stretch>
        </p:blipFill>
        <p:spPr>
          <a:xfrm>
            <a:off x="2056075" y="5024015"/>
            <a:ext cx="539063" cy="414000"/>
          </a:xfrm>
          <a:prstGeom prst="rect">
            <a:avLst/>
          </a:prstGeom>
        </p:spPr>
      </p:pic>
      <p:pic>
        <p:nvPicPr>
          <p:cNvPr id="14" name="图片 13" descr="PC.png"/>
          <p:cNvPicPr>
            <a:picLocks noChangeAspect="1"/>
          </p:cNvPicPr>
          <p:nvPr/>
        </p:nvPicPr>
        <p:blipFill>
          <a:blip r:embed="rId4" cstate="print"/>
          <a:stretch>
            <a:fillRect/>
          </a:stretch>
        </p:blipFill>
        <p:spPr>
          <a:xfrm>
            <a:off x="3994536" y="4976774"/>
            <a:ext cx="539063" cy="414000"/>
          </a:xfrm>
          <a:prstGeom prst="rect">
            <a:avLst/>
          </a:prstGeom>
        </p:spPr>
      </p:pic>
      <p:pic>
        <p:nvPicPr>
          <p:cNvPr id="15" name="图片 14" descr="PC.png"/>
          <p:cNvPicPr>
            <a:picLocks noChangeAspect="1"/>
          </p:cNvPicPr>
          <p:nvPr/>
        </p:nvPicPr>
        <p:blipFill>
          <a:blip r:embed="rId4" cstate="print"/>
          <a:stretch>
            <a:fillRect/>
          </a:stretch>
        </p:blipFill>
        <p:spPr>
          <a:xfrm>
            <a:off x="5874492" y="5024015"/>
            <a:ext cx="539063" cy="414000"/>
          </a:xfrm>
          <a:prstGeom prst="rect">
            <a:avLst/>
          </a:prstGeom>
        </p:spPr>
      </p:pic>
      <p:sp>
        <p:nvSpPr>
          <p:cNvPr id="19" name="文本框 18"/>
          <p:cNvSpPr txBox="1"/>
          <p:nvPr/>
        </p:nvSpPr>
        <p:spPr>
          <a:xfrm>
            <a:off x="2054539" y="5429460"/>
            <a:ext cx="497252" cy="307777"/>
          </a:xfrm>
          <a:prstGeom prst="rect">
            <a:avLst/>
          </a:prstGeom>
          <a:noFill/>
        </p:spPr>
        <p:txBody>
          <a:bodyPr wrap="none" rtlCol="0">
            <a:spAutoFit/>
          </a:bodyPr>
          <a:lstStyle/>
          <a:p>
            <a:pPr fontAlgn="ctr"/>
            <a:r>
              <a:rPr lang="en-US" sz="1400" dirty="0" smtClean="0">
                <a:latin typeface="Huawei Sans" panose="020C0503030203020204" pitchFamily="34" charset="0"/>
              </a:rPr>
              <a:t>PC1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a:xfrm>
            <a:off x="3991148" y="5410313"/>
            <a:ext cx="497252" cy="307777"/>
          </a:xfrm>
          <a:prstGeom prst="rect">
            <a:avLst/>
          </a:prstGeom>
          <a:noFill/>
        </p:spPr>
        <p:txBody>
          <a:bodyPr wrap="none" rtlCol="0">
            <a:spAutoFit/>
          </a:bodyPr>
          <a:lstStyle/>
          <a:p>
            <a:pPr fontAlgn="ctr"/>
            <a:r>
              <a:rPr lang="en-US" sz="1400" dirty="0" smtClean="0">
                <a:latin typeface="Huawei Sans" panose="020C0503030203020204" pitchFamily="34" charset="0"/>
              </a:rPr>
              <a:t>PC2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a:xfrm>
            <a:off x="5874492" y="5424697"/>
            <a:ext cx="497252" cy="307777"/>
          </a:xfrm>
          <a:prstGeom prst="rect">
            <a:avLst/>
          </a:prstGeom>
          <a:noFill/>
        </p:spPr>
        <p:txBody>
          <a:bodyPr wrap="none" rtlCol="0">
            <a:spAutoFit/>
          </a:bodyPr>
          <a:lstStyle/>
          <a:p>
            <a:pPr fontAlgn="ctr"/>
            <a:r>
              <a:rPr lang="en-US" sz="1400" dirty="0" smtClean="0">
                <a:latin typeface="Huawei Sans" panose="020C0503030203020204" pitchFamily="34" charset="0"/>
              </a:rPr>
              <a:t>PC3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1" name="直接连接符 30"/>
          <p:cNvCxnSpPr>
            <a:endCxn id="13" idx="0"/>
          </p:cNvCxnSpPr>
          <p:nvPr/>
        </p:nvCxnSpPr>
        <p:spPr>
          <a:xfrm flipH="1">
            <a:off x="2325607" y="3727413"/>
            <a:ext cx="1781500" cy="129660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2" idx="2"/>
            <a:endCxn id="14" idx="0"/>
          </p:cNvCxnSpPr>
          <p:nvPr/>
        </p:nvCxnSpPr>
        <p:spPr>
          <a:xfrm>
            <a:off x="4251748" y="3727413"/>
            <a:ext cx="12320" cy="124936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15" idx="0"/>
          </p:cNvCxnSpPr>
          <p:nvPr/>
        </p:nvCxnSpPr>
        <p:spPr>
          <a:xfrm>
            <a:off x="4375976" y="3727413"/>
            <a:ext cx="1768048" cy="129660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489870" y="3268526"/>
            <a:ext cx="721672" cy="307777"/>
          </a:xfrm>
          <a:prstGeom prst="rect">
            <a:avLst/>
          </a:prstGeom>
          <a:noFill/>
        </p:spPr>
        <p:txBody>
          <a:bodyPr wrap="none" rtlCol="0">
            <a:spAutoFit/>
          </a:bodyPr>
          <a:lstStyle/>
          <a:p>
            <a:pPr fontAlgn="ctr"/>
            <a:r>
              <a:rPr lang="en-US" sz="1400" dirty="0" smtClean="0">
                <a:latin typeface="Huawei Sans" panose="020C0503030203020204" pitchFamily="34" charset="0"/>
              </a:rPr>
              <a:t>Switch</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图片 4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981748" y="2331771"/>
            <a:ext cx="540000" cy="442800"/>
          </a:xfrm>
          <a:prstGeom prst="rect">
            <a:avLst/>
          </a:prstGeom>
        </p:spPr>
      </p:pic>
      <p:sp>
        <p:nvSpPr>
          <p:cNvPr id="44" name="文本框 43"/>
          <p:cNvSpPr txBox="1"/>
          <p:nvPr/>
        </p:nvSpPr>
        <p:spPr>
          <a:xfrm>
            <a:off x="4475574" y="2303882"/>
            <a:ext cx="731290" cy="307777"/>
          </a:xfrm>
          <a:prstGeom prst="rect">
            <a:avLst/>
          </a:prstGeom>
          <a:noFill/>
        </p:spPr>
        <p:txBody>
          <a:bodyPr wrap="none" rtlCol="0">
            <a:spAutoFit/>
          </a:bodyPr>
          <a:lstStyle/>
          <a:p>
            <a:pPr fontAlgn="ctr"/>
            <a:r>
              <a:rPr lang="en-US" sz="1400" dirty="0" smtClean="0">
                <a:latin typeface="Huawei Sans" panose="020C0503030203020204" pitchFamily="34" charset="0"/>
              </a:rPr>
              <a:t>Router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p:cNvSpPr/>
          <p:nvPr/>
        </p:nvSpPr>
        <p:spPr>
          <a:xfrm>
            <a:off x="2853938" y="4359580"/>
            <a:ext cx="1537206" cy="353130"/>
          </a:xfrm>
          <a:prstGeom prst="ellipse">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2" name="直接连接符 51"/>
          <p:cNvCxnSpPr>
            <a:stCxn id="12" idx="0"/>
            <a:endCxn id="43" idx="2"/>
          </p:cNvCxnSpPr>
          <p:nvPr/>
        </p:nvCxnSpPr>
        <p:spPr>
          <a:xfrm flipV="1">
            <a:off x="4251748" y="2774571"/>
            <a:ext cx="0" cy="51004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4467310" y="3638226"/>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GE0/0/3</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a:xfrm rot="5400000">
            <a:off x="4023016" y="3955371"/>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a:xfrm>
            <a:off x="3299158" y="3643562"/>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箭头连接符 56"/>
          <p:cNvCxnSpPr>
            <a:stCxn id="50" idx="0"/>
          </p:cNvCxnSpPr>
          <p:nvPr/>
        </p:nvCxnSpPr>
        <p:spPr>
          <a:xfrm flipH="1" flipV="1">
            <a:off x="3040796" y="3474063"/>
            <a:ext cx="581745" cy="885517"/>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1062839" y="2989001"/>
            <a:ext cx="1907895" cy="656590"/>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smtClean="0">
                <a:latin typeface="Huawei Sans" panose="020C0503030203020204" pitchFamily="34" charset="0"/>
              </a:rPr>
              <a:t>Port isolation group</a:t>
            </a:r>
            <a:endParaRPr lang="en-US" altLang="zh-CN" sz="1400" i="0" dirty="0" smtClean="0">
              <a:latin typeface="Huawei Sans" panose="020C0503030203020204" pitchFamily="34" charset="0"/>
              <a:sym typeface="Huawei Sans" panose="020C0503030203020204" pitchFamily="34" charset="0"/>
            </a:endParaRPr>
          </a:p>
          <a:p>
            <a:pPr fontAlgn="ctr"/>
            <a:r>
              <a:rPr lang="en-US" sz="1400" dirty="0" smtClean="0">
                <a:latin typeface="Huawei Sans" panose="020C0503030203020204" pitchFamily="34" charset="0"/>
              </a:rPr>
              <a:t>Port-isolate Group</a:t>
            </a:r>
            <a:endParaRPr lang="en-US" altLang="zh-CN" sz="1400" i="0" dirty="0">
              <a:latin typeface="Huawei Sans" panose="020C0503030203020204" pitchFamily="34" charset="0"/>
              <a:sym typeface="Huawei Sans" panose="020C0503030203020204" pitchFamily="34" charset="0"/>
            </a:endParaRPr>
          </a:p>
        </p:txBody>
      </p:sp>
      <p:sp>
        <p:nvSpPr>
          <p:cNvPr id="59" name="任意多边形 58"/>
          <p:cNvSpPr/>
          <p:nvPr/>
        </p:nvSpPr>
        <p:spPr>
          <a:xfrm>
            <a:off x="2702284" y="4052829"/>
            <a:ext cx="1498811" cy="881747"/>
          </a:xfrm>
          <a:custGeom>
            <a:avLst/>
            <a:gdLst>
              <a:gd name="connsiteX0" fmla="*/ 0 w 1447800"/>
              <a:gd name="connsiteY0" fmla="*/ 12700 h 12700"/>
              <a:gd name="connsiteX1" fmla="*/ 1447800 w 1447800"/>
              <a:gd name="connsiteY1" fmla="*/ 0 h 12700"/>
              <a:gd name="connsiteX0" fmla="*/ 0 w 1447800"/>
              <a:gd name="connsiteY0" fmla="*/ 12700 h 12700"/>
              <a:gd name="connsiteX1" fmla="*/ 1447800 w 1447800"/>
              <a:gd name="connsiteY1" fmla="*/ 0 h 12700"/>
              <a:gd name="connsiteX0" fmla="*/ 0 w 1471799"/>
              <a:gd name="connsiteY0" fmla="*/ 935573 h 935573"/>
              <a:gd name="connsiteX1" fmla="*/ 1447800 w 1471799"/>
              <a:gd name="connsiteY1" fmla="*/ 922873 h 935573"/>
              <a:gd name="connsiteX0" fmla="*/ 0 w 1796380"/>
              <a:gd name="connsiteY0" fmla="*/ 1129796 h 1129796"/>
              <a:gd name="connsiteX1" fmla="*/ 1447800 w 1796380"/>
              <a:gd name="connsiteY1" fmla="*/ 1117096 h 1129796"/>
              <a:gd name="connsiteX0" fmla="*/ 0 w 1570112"/>
              <a:gd name="connsiteY0" fmla="*/ 862797 h 862797"/>
              <a:gd name="connsiteX1" fmla="*/ 1447800 w 1570112"/>
              <a:gd name="connsiteY1" fmla="*/ 850097 h 862797"/>
              <a:gd name="connsiteX0" fmla="*/ 0 w 1487760"/>
              <a:gd name="connsiteY0" fmla="*/ 939924 h 939924"/>
              <a:gd name="connsiteX1" fmla="*/ 1447800 w 1487760"/>
              <a:gd name="connsiteY1" fmla="*/ 927224 h 939924"/>
              <a:gd name="connsiteX0" fmla="*/ 0 w 1498811"/>
              <a:gd name="connsiteY0" fmla="*/ 881747 h 881747"/>
              <a:gd name="connsiteX1" fmla="*/ 1447800 w 1498811"/>
              <a:gd name="connsiteY1" fmla="*/ 869047 h 881747"/>
            </a:gdLst>
            <a:ahLst/>
            <a:cxnLst>
              <a:cxn ang="0">
                <a:pos x="connsiteX0" y="connsiteY0"/>
              </a:cxn>
              <a:cxn ang="0">
                <a:pos x="connsiteX1" y="connsiteY1"/>
              </a:cxn>
            </a:cxnLst>
            <a:rect l="l" t="t" r="r" b="b"/>
            <a:pathLst>
              <a:path w="1498811" h="881747">
                <a:moveTo>
                  <a:pt x="0" y="881747"/>
                </a:moveTo>
                <a:cubicBezTo>
                  <a:pt x="1592580" y="-448366"/>
                  <a:pt x="1572260" y="-124940"/>
                  <a:pt x="1447800" y="869047"/>
                </a:cubicBezTo>
              </a:path>
            </a:pathLst>
          </a:custGeom>
          <a:noFill/>
          <a:ln w="28575">
            <a:solidFill>
              <a:srgbClr val="EC7061"/>
            </a:solidFill>
            <a:prstDash val="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1789498" y="5653378"/>
            <a:ext cx="1170513" cy="276999"/>
          </a:xfrm>
          <a:prstGeom prst="rect">
            <a:avLst/>
          </a:prstGeom>
          <a:noFill/>
        </p:spPr>
        <p:txBody>
          <a:bodyPr wrap="none" rtlCol="0">
            <a:spAutoFit/>
          </a:bodyPr>
          <a:lstStyle/>
          <a:p>
            <a:pPr fontAlgn="ctr"/>
            <a:r>
              <a:rPr lang="en-US" sz="1200" dirty="0" smtClean="0">
                <a:latin typeface="Huawei Sans" panose="020C0503030203020204" pitchFamily="34" charset="0"/>
              </a:rPr>
              <a:t>IP: 10.1.1.1/24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3622541" y="5653378"/>
            <a:ext cx="1170513" cy="276999"/>
          </a:xfrm>
          <a:prstGeom prst="rect">
            <a:avLst/>
          </a:prstGeom>
          <a:noFill/>
        </p:spPr>
        <p:txBody>
          <a:bodyPr wrap="none" rtlCol="0">
            <a:spAutoFit/>
          </a:bodyPr>
          <a:lstStyle/>
          <a:p>
            <a:pPr fontAlgn="ctr"/>
            <a:r>
              <a:rPr lang="en-US" sz="1200" dirty="0" smtClean="0">
                <a:latin typeface="Huawei Sans" panose="020C0503030203020204" pitchFamily="34" charset="0"/>
              </a:rPr>
              <a:t>IP: 10.1.1.2/24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a:xfrm>
            <a:off x="5543424" y="5653378"/>
            <a:ext cx="1170513" cy="276999"/>
          </a:xfrm>
          <a:prstGeom prst="rect">
            <a:avLst/>
          </a:prstGeom>
          <a:noFill/>
        </p:spPr>
        <p:txBody>
          <a:bodyPr wrap="none" rtlCol="0">
            <a:spAutoFit/>
          </a:bodyPr>
          <a:lstStyle/>
          <a:p>
            <a:pPr fontAlgn="ctr"/>
            <a:r>
              <a:rPr lang="en-US" sz="1200" dirty="0" smtClean="0">
                <a:latin typeface="Huawei Sans" panose="020C0503030203020204" pitchFamily="34" charset="0"/>
              </a:rPr>
              <a:t>IP: 10.1.1.3/24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4" name="组合 28"/>
          <p:cNvGrpSpPr>
            <a:grpSpLocks noChangeAspect="1"/>
          </p:cNvGrpSpPr>
          <p:nvPr/>
        </p:nvGrpSpPr>
        <p:grpSpPr>
          <a:xfrm>
            <a:off x="3929456" y="3952551"/>
            <a:ext cx="217662" cy="217662"/>
            <a:chOff x="5076056" y="3356992"/>
            <a:chExt cx="436268" cy="436268"/>
          </a:xfrm>
        </p:grpSpPr>
        <p:sp>
          <p:nvSpPr>
            <p:cNvPr id="35" name="椭圆 27"/>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en-US" altLang="zh-CN" sz="2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禁止符 23"/>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 name="文本框 4"/>
          <p:cNvSpPr txBox="1"/>
          <p:nvPr/>
        </p:nvSpPr>
        <p:spPr>
          <a:xfrm>
            <a:off x="5545082" y="2815525"/>
            <a:ext cx="4970518" cy="144073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80000" tIns="180000" rIns="180000" bIns="180000" numCol="1" spcCol="0" rtlCol="0" fromWordArt="0" anchor="ctr" anchorCtr="0" forceAA="0" compatLnSpc="1">
            <a:prstTxWarp prst="textNoShape">
              <a:avLst/>
            </a:prstTxWarp>
            <a:sp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marL="342900" indent="-342900" algn="l" fontAlgn="ctr">
              <a:buFont typeface="+mj-lt"/>
              <a:buAutoNum type="arabicPeriod"/>
            </a:pPr>
            <a:r>
              <a:rPr lang="en-US" sz="1400" dirty="0" smtClean="0">
                <a:latin typeface="Huawei Sans" panose="020C0503030203020204" pitchFamily="34" charset="0"/>
              </a:rPr>
              <a:t>By default, PC1 and PC2 in the same VLAN can communicate with each other at Layer 2.</a:t>
            </a:r>
            <a:endParaRPr lang="en-US" altLang="zh-CN" sz="1400" dirty="0" smtClean="0">
              <a:latin typeface="Huawei Sans" panose="020C0503030203020204" pitchFamily="34" charset="0"/>
              <a:sym typeface="Huawei Sans" panose="020C0503030203020204" pitchFamily="34" charset="0"/>
            </a:endParaRPr>
          </a:p>
          <a:p>
            <a:pPr marL="342900" indent="-342900" algn="l" fontAlgn="ctr">
              <a:buFont typeface="+mj-lt"/>
              <a:buAutoNum type="arabicPeriod"/>
            </a:pPr>
            <a:r>
              <a:rPr lang="en-US" sz="1400" dirty="0" smtClean="0">
                <a:latin typeface="Huawei Sans" panose="020C0503030203020204" pitchFamily="34" charset="0"/>
              </a:rPr>
              <a:t>After GE0/0/1 and GE0/0/2 are added to the same port isolation group, PC1 and PC2 cannot communicate at Layer 2.</a:t>
            </a:r>
            <a:endParaRPr lang="en-US" altLang="zh-CN" sz="14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11783793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68317" y="1233488"/>
            <a:ext cx="11276183" cy="1277892"/>
          </a:xfrm>
        </p:spPr>
        <p:txBody>
          <a:bodyPr/>
          <a:lstStyle/>
          <a:p>
            <a:pPr marL="0" indent="0" fontAlgn="ctr">
              <a:buNone/>
            </a:pPr>
            <a:r>
              <a:rPr lang="en-US" sz="1400" dirty="0" smtClean="0">
                <a:latin typeface="Huawei Sans" panose="020C0503030203020204" pitchFamily="34" charset="0"/>
              </a:rPr>
              <a:t>Solution: To prevent an attack from changing the CHADDR field, you can enable the DHCP snooping function to check the CHADDR field in DHCP Request messages. If the CHADDR field matches the source MAC address in the data frame header, the device forwards the DHCP Request message. If the CHADDR field does not match the source MAC address in the data frame header, the device discards the DHCP Request message. This ensures that authorized users can access network services.</a:t>
            </a:r>
          </a:p>
          <a:p>
            <a:pPr fontAlgn="ctr"/>
            <a:endParaRPr lang="en-US" altLang="zh-CN" sz="14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a:xfrm>
            <a:off x="1594177" y="410400"/>
            <a:ext cx="9827761" cy="640800"/>
          </a:xfrm>
        </p:spPr>
        <p:txBody>
          <a:bodyPr anchor="ctr"/>
          <a:lstStyle/>
          <a:p>
            <a:pPr fontAlgn="ctr"/>
            <a:r>
              <a:rPr lang="en-US" dirty="0" smtClean="0">
                <a:latin typeface="Huawei Sans" panose="020C0503030203020204" pitchFamily="34" charset="0"/>
              </a:rPr>
              <a:t>Defense Against DHCP </a:t>
            </a:r>
            <a:r>
              <a:rPr lang="en-US" dirty="0" err="1" smtClean="0">
                <a:latin typeface="Huawei Sans" panose="020C0503030203020204" pitchFamily="34" charset="0"/>
              </a:rPr>
              <a:t>DoS</a:t>
            </a:r>
            <a:r>
              <a:rPr lang="en-US" dirty="0" smtClean="0">
                <a:latin typeface="Huawei Sans" panose="020C0503030203020204" pitchFamily="34" charset="0"/>
              </a:rPr>
              <a:t> Attacks Initiated by Changing the CHADDR Field</a:t>
            </a:r>
            <a:endParaRPr lang="en-US" dirty="0">
              <a:latin typeface="Huawei Sans" panose="020C0503030203020204" pitchFamily="34" charset="0"/>
            </a:endParaRPr>
          </a:p>
        </p:txBody>
      </p:sp>
      <p:pic>
        <p:nvPicPr>
          <p:cNvPr id="5" name="图片 4" descr="通用交换机.png"/>
          <p:cNvPicPr>
            <a:picLocks noChangeAspect="1"/>
          </p:cNvPicPr>
          <p:nvPr/>
        </p:nvPicPr>
        <p:blipFill>
          <a:blip r:embed="rId3" cstate="print"/>
          <a:stretch>
            <a:fillRect/>
          </a:stretch>
        </p:blipFill>
        <p:spPr>
          <a:xfrm>
            <a:off x="5827660" y="4360667"/>
            <a:ext cx="540000" cy="441818"/>
          </a:xfrm>
          <a:prstGeom prst="rect">
            <a:avLst/>
          </a:prstGeom>
        </p:spPr>
      </p:pic>
      <p:pic>
        <p:nvPicPr>
          <p:cNvPr id="6" name="图片 5" descr="交换机.png"/>
          <p:cNvPicPr>
            <a:picLocks noChangeAspect="1"/>
          </p:cNvPicPr>
          <p:nvPr/>
        </p:nvPicPr>
        <p:blipFill>
          <a:blip r:embed="rId4" cstate="print"/>
          <a:stretch>
            <a:fillRect/>
          </a:stretch>
        </p:blipFill>
        <p:spPr>
          <a:xfrm>
            <a:off x="9445472" y="4360667"/>
            <a:ext cx="539999" cy="441816"/>
          </a:xfrm>
          <a:prstGeom prst="rect">
            <a:avLst/>
          </a:prstGeom>
        </p:spPr>
      </p:pic>
      <p:pic>
        <p:nvPicPr>
          <p:cNvPr id="7" name="图片 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367028" y="5401637"/>
            <a:ext cx="540000" cy="442800"/>
          </a:xfrm>
          <a:prstGeom prst="rect">
            <a:avLst/>
          </a:prstGeom>
        </p:spPr>
      </p:pic>
      <p:pic>
        <p:nvPicPr>
          <p:cNvPr id="8" name="图片 7"/>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388231" y="3411363"/>
            <a:ext cx="540000" cy="442800"/>
          </a:xfrm>
          <a:prstGeom prst="rect">
            <a:avLst/>
          </a:prstGeom>
        </p:spPr>
      </p:pic>
      <p:cxnSp>
        <p:nvCxnSpPr>
          <p:cNvPr id="9" name="直接连接符 8"/>
          <p:cNvCxnSpPr>
            <a:stCxn id="8" idx="3"/>
            <a:endCxn id="5" idx="1"/>
          </p:cNvCxnSpPr>
          <p:nvPr/>
        </p:nvCxnSpPr>
        <p:spPr bwMode="auto">
          <a:xfrm>
            <a:off x="1928231" y="3632763"/>
            <a:ext cx="3899429" cy="94881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 name="直接连接符 9"/>
          <p:cNvCxnSpPr>
            <a:stCxn id="7" idx="3"/>
            <a:endCxn id="5" idx="1"/>
          </p:cNvCxnSpPr>
          <p:nvPr/>
        </p:nvCxnSpPr>
        <p:spPr bwMode="auto">
          <a:xfrm flipV="1">
            <a:off x="1907028" y="4581576"/>
            <a:ext cx="3920632" cy="104146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 name="直接连接符 10"/>
          <p:cNvCxnSpPr>
            <a:stCxn id="5" idx="3"/>
            <a:endCxn id="6" idx="1"/>
          </p:cNvCxnSpPr>
          <p:nvPr/>
        </p:nvCxnSpPr>
        <p:spPr bwMode="auto">
          <a:xfrm flipV="1">
            <a:off x="6367660" y="4581575"/>
            <a:ext cx="3077812" cy="1"/>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文本框 11"/>
          <p:cNvSpPr txBox="1"/>
          <p:nvPr/>
        </p:nvSpPr>
        <p:spPr bwMode="auto">
          <a:xfrm>
            <a:off x="9178773" y="4752482"/>
            <a:ext cx="107339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bwMode="auto">
          <a:xfrm>
            <a:off x="1117161" y="5821525"/>
            <a:ext cx="103973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client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auto">
          <a:xfrm>
            <a:off x="5842885" y="4766672"/>
            <a:ext cx="634175"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Switch</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auto">
          <a:xfrm>
            <a:off x="1313282" y="3789631"/>
            <a:ext cx="76722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Attacker</a:t>
            </a:r>
            <a:endParaRPr lang="en-US" sz="1200" dirty="0">
              <a:latin typeface="Huawei Sans" panose="020C0503030203020204" pitchFamily="34" charset="0"/>
            </a:endParaRPr>
          </a:p>
        </p:txBody>
      </p:sp>
      <p:sp>
        <p:nvSpPr>
          <p:cNvPr id="16" name="圆角矩形 15"/>
          <p:cNvSpPr/>
          <p:nvPr/>
        </p:nvSpPr>
        <p:spPr>
          <a:xfrm>
            <a:off x="2043426" y="5328767"/>
            <a:ext cx="3404301" cy="264270"/>
          </a:xfrm>
          <a:prstGeom prst="roundRect">
            <a:avLst>
              <a:gd name="adj" fmla="val 2303"/>
            </a:avLst>
          </a:prstGeom>
          <a:solidFill>
            <a:srgbClr val="00B0F0"/>
          </a:solidFill>
          <a:ln w="127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050" dirty="0" smtClean="0">
                <a:solidFill>
                  <a:schemeClr val="bg1"/>
                </a:solidFill>
                <a:latin typeface="Huawei Sans" panose="020C0503030203020204" pitchFamily="34" charset="0"/>
              </a:rPr>
              <a:t>DHCP REQUEST  CHADDR = A  Source Mac = Mac-A</a:t>
            </a:r>
            <a:endParaRPr lang="en-US" altLang="zh-CN" sz="105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a:xfrm>
            <a:off x="2037697" y="2685815"/>
            <a:ext cx="3410202" cy="234750"/>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REQUEST  CHADDR = B  Source Mac = Mac-E</a:t>
            </a:r>
            <a:endParaRPr lang="en-US" sz="1050" dirty="0">
              <a:solidFill>
                <a:srgbClr val="1D1D1A"/>
              </a:solidFill>
              <a:latin typeface="Huawei Sans" panose="020C0503030203020204" pitchFamily="34" charset="0"/>
            </a:endParaRPr>
          </a:p>
        </p:txBody>
      </p:sp>
      <p:sp>
        <p:nvSpPr>
          <p:cNvPr id="18" name="圆角矩形 17"/>
          <p:cNvSpPr/>
          <p:nvPr/>
        </p:nvSpPr>
        <p:spPr>
          <a:xfrm>
            <a:off x="2037697" y="3010231"/>
            <a:ext cx="3410202" cy="248340"/>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REQUEST  CHADDR = C  Source Mac = Mac-E</a:t>
            </a:r>
            <a:endParaRPr lang="en-US" sz="1050" dirty="0">
              <a:solidFill>
                <a:srgbClr val="1D1D1A"/>
              </a:solidFill>
              <a:latin typeface="Huawei Sans" panose="020C0503030203020204" pitchFamily="34" charset="0"/>
            </a:endParaRPr>
          </a:p>
        </p:txBody>
      </p:sp>
      <p:sp>
        <p:nvSpPr>
          <p:cNvPr id="19" name="圆角矩形 18"/>
          <p:cNvSpPr/>
          <p:nvPr/>
        </p:nvSpPr>
        <p:spPr>
          <a:xfrm>
            <a:off x="2043427" y="3337568"/>
            <a:ext cx="3404300" cy="221865"/>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050" dirty="0" smtClean="0">
                <a:solidFill>
                  <a:srgbClr val="1D1D1A"/>
                </a:solidFill>
                <a:latin typeface="Huawei Sans" panose="020C0503030203020204" pitchFamily="34" charset="0"/>
              </a:rPr>
              <a:t>DHCP REQUEST  CHADDR = D  Source Mac = Mac-E</a:t>
            </a:r>
            <a:endParaRPr lang="en-US" sz="1050" dirty="0">
              <a:solidFill>
                <a:srgbClr val="1D1D1A"/>
              </a:solidFill>
              <a:latin typeface="Huawei Sans" panose="020C0503030203020204" pitchFamily="34" charset="0"/>
            </a:endParaRPr>
          </a:p>
        </p:txBody>
      </p:sp>
      <p:sp>
        <p:nvSpPr>
          <p:cNvPr id="20" name="圆角矩形 19"/>
          <p:cNvSpPr/>
          <p:nvPr/>
        </p:nvSpPr>
        <p:spPr>
          <a:xfrm>
            <a:off x="2080505" y="3636845"/>
            <a:ext cx="2836727" cy="885937"/>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accent2"/>
                </a:solidFill>
                <a:latin typeface="Huawei Sans" panose="020C0503030203020204" pitchFamily="34" charset="0"/>
              </a:rPr>
              <a:t>An attacker keeps sending bogus DHCP Discover messages with different CHADDR values to apply for IP addresses from the DHCP server.</a:t>
            </a:r>
            <a:endParaRPr lang="en-US" sz="1200" dirty="0">
              <a:solidFill>
                <a:schemeClr val="accent2"/>
              </a:solidFill>
              <a:latin typeface="Huawei Sans" panose="020C0503030203020204" pitchFamily="34" charset="0"/>
            </a:endParaRPr>
          </a:p>
        </p:txBody>
      </p:sp>
      <p:sp>
        <p:nvSpPr>
          <p:cNvPr id="21" name="圆角矩形 20"/>
          <p:cNvSpPr/>
          <p:nvPr/>
        </p:nvSpPr>
        <p:spPr>
          <a:xfrm>
            <a:off x="2080506" y="5643446"/>
            <a:ext cx="2667464" cy="675515"/>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accent2"/>
                </a:solidFill>
                <a:latin typeface="Huawei Sans" panose="020C0503030203020204" pitchFamily="34" charset="0"/>
              </a:rPr>
              <a:t>An authorized client requests an IP address from the DHCP server.</a:t>
            </a:r>
            <a:endParaRPr lang="en-US" altLang="zh-CN" sz="12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圆角矩形 21"/>
          <p:cNvSpPr/>
          <p:nvPr/>
        </p:nvSpPr>
        <p:spPr>
          <a:xfrm>
            <a:off x="6448020" y="3337569"/>
            <a:ext cx="2756310" cy="1137138"/>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accent2"/>
                </a:solidFill>
                <a:latin typeface="Huawei Sans" panose="020C0503030203020204" pitchFamily="34" charset="0"/>
              </a:rPr>
              <a:t>The device checks whether the source MAC address in the DHCP Request message is the same as the CHADDR value. If so, the device forwards the message. If not, the device discards the message.</a:t>
            </a:r>
            <a:endParaRPr lang="en-US" sz="1200" dirty="0">
              <a:solidFill>
                <a:schemeClr val="accent2"/>
              </a:solidFill>
              <a:latin typeface="Huawei Sans" panose="020C0503030203020204" pitchFamily="34" charset="0"/>
            </a:endParaRPr>
          </a:p>
        </p:txBody>
      </p:sp>
      <p:sp>
        <p:nvSpPr>
          <p:cNvPr id="24" name="圆角矩形 23"/>
          <p:cNvSpPr/>
          <p:nvPr/>
        </p:nvSpPr>
        <p:spPr>
          <a:xfrm>
            <a:off x="7699826" y="5128159"/>
            <a:ext cx="3955690" cy="243003"/>
          </a:xfrm>
          <a:prstGeom prst="roundRect">
            <a:avLst>
              <a:gd name="adj" fmla="val 2303"/>
            </a:avLst>
          </a:prstGeom>
          <a:solidFill>
            <a:srgbClr val="00B0F0"/>
          </a:solidFill>
          <a:ln w="127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spcBef>
                <a:spcPts val="0"/>
              </a:spcBef>
              <a:spcAft>
                <a:spcPts val="0"/>
              </a:spcAft>
            </a:pPr>
            <a:r>
              <a:rPr lang="en-US" sz="1200" dirty="0" smtClean="0">
                <a:solidFill>
                  <a:schemeClr val="bg1"/>
                </a:solidFill>
                <a:latin typeface="Huawei Sans" panose="020C0503030203020204" pitchFamily="34" charset="0"/>
              </a:rPr>
              <a:t>DHCP REQUEST  CHADDR = A  Source Mac = Mac-A</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9386404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algn="l" fontAlgn="ctr"/>
            <a:r>
              <a:rPr lang="en-US" sz="1400" dirty="0" smtClean="0">
                <a:latin typeface="Huawei Sans" panose="020C0503030203020204" pitchFamily="34" charset="0"/>
              </a:rPr>
              <a:t>An attacker uses the ARP mechanism to enable a client to learn the mapping between the DHCP server's IP address and attacker's MAC address, and enable the server to learn the mapping between the client's IP address and attacker's MAC address. In this way, all IP packets exchanged between the client and server traverse </a:t>
            </a:r>
            <a:r>
              <a:rPr lang="en-US" sz="1400" dirty="0"/>
              <a:t>the </a:t>
            </a:r>
            <a:r>
              <a:rPr lang="en-US" sz="1400" dirty="0" smtClean="0"/>
              <a:t>attacker's </a:t>
            </a:r>
            <a:r>
              <a:rPr lang="en-US" sz="1400" dirty="0" smtClean="0">
                <a:latin typeface="Huawei Sans" panose="020C0503030203020204" pitchFamily="34" charset="0"/>
              </a:rPr>
              <a:t>device.</a:t>
            </a:r>
          </a:p>
          <a:p>
            <a:pPr algn="l" fontAlgn="ctr"/>
            <a:r>
              <a:rPr lang="en-US" sz="1400" dirty="0" smtClean="0">
                <a:latin typeface="Huawei Sans" panose="020C0503030203020204" pitchFamily="34" charset="0"/>
              </a:rPr>
              <a:t>Vulnerability analysis: The man-in-the-middle attack is a spoofing IP/MAC attack. This attack uses the mapping between the forged IP address and MAC address to deceive the DHCP client and server.</a:t>
            </a:r>
          </a:p>
          <a:p>
            <a:pPr algn="l" fontAlgn="ctr"/>
            <a:endParaRPr lang="en-US" altLang="zh-CN" sz="105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p:txBody>
          <a:bodyPr/>
          <a:lstStyle/>
          <a:p>
            <a:pPr fontAlgn="ctr"/>
            <a:r>
              <a:rPr lang="en-US" dirty="0" smtClean="0">
                <a:latin typeface="Huawei Sans" panose="020C0503030203020204" pitchFamily="34" charset="0"/>
              </a:rPr>
              <a:t>Man-in-the-Middle Attacks</a:t>
            </a:r>
            <a:endParaRPr lang="en-US" dirty="0">
              <a:latin typeface="Huawei Sans" panose="020C0503030203020204" pitchFamily="34" charset="0"/>
            </a:endParaRPr>
          </a:p>
        </p:txBody>
      </p:sp>
      <p:cxnSp>
        <p:nvCxnSpPr>
          <p:cNvPr id="5" name="直接连接符 4"/>
          <p:cNvCxnSpPr>
            <a:stCxn id="18" idx="2"/>
            <a:endCxn id="15" idx="0"/>
          </p:cNvCxnSpPr>
          <p:nvPr/>
        </p:nvCxnSpPr>
        <p:spPr bwMode="auto">
          <a:xfrm flipH="1">
            <a:off x="5491520" y="3535844"/>
            <a:ext cx="0" cy="18291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 name="直接连接符 5"/>
          <p:cNvCxnSpPr>
            <a:stCxn id="12" idx="3"/>
            <a:endCxn id="15" idx="1"/>
          </p:cNvCxnSpPr>
          <p:nvPr/>
        </p:nvCxnSpPr>
        <p:spPr bwMode="auto">
          <a:xfrm>
            <a:off x="2339078" y="5579483"/>
            <a:ext cx="2882442"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7" name="直接连接符 6"/>
          <p:cNvCxnSpPr>
            <a:stCxn id="15" idx="3"/>
            <a:endCxn id="9" idx="1"/>
          </p:cNvCxnSpPr>
          <p:nvPr/>
        </p:nvCxnSpPr>
        <p:spPr bwMode="auto">
          <a:xfrm>
            <a:off x="5761520" y="5585853"/>
            <a:ext cx="288559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nvGrpSpPr>
          <p:cNvPr id="8" name="组合 7"/>
          <p:cNvGrpSpPr/>
          <p:nvPr/>
        </p:nvGrpSpPr>
        <p:grpSpPr>
          <a:xfrm>
            <a:off x="8330405" y="5382256"/>
            <a:ext cx="1073398" cy="711121"/>
            <a:chOff x="9283560" y="4185933"/>
            <a:chExt cx="1073398" cy="711121"/>
          </a:xfrm>
        </p:grpSpPr>
        <p:pic>
          <p:nvPicPr>
            <p:cNvPr id="9" name="图片 8" descr="交换机.png"/>
            <p:cNvPicPr>
              <a:picLocks noChangeAspect="1"/>
            </p:cNvPicPr>
            <p:nvPr/>
          </p:nvPicPr>
          <p:blipFill>
            <a:blip r:embed="rId3" cstate="print"/>
            <a:stretch>
              <a:fillRect/>
            </a:stretch>
          </p:blipFill>
          <p:spPr>
            <a:xfrm>
              <a:off x="9600268" y="4185933"/>
              <a:ext cx="539999" cy="441816"/>
            </a:xfrm>
            <a:prstGeom prst="rect">
              <a:avLst/>
            </a:prstGeom>
          </p:spPr>
        </p:pic>
        <p:sp>
          <p:nvSpPr>
            <p:cNvPr id="10" name="文本框 9"/>
            <p:cNvSpPr txBox="1"/>
            <p:nvPr/>
          </p:nvSpPr>
          <p:spPr bwMode="auto">
            <a:xfrm>
              <a:off x="9283560" y="4531396"/>
              <a:ext cx="107339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1" name="组合 10"/>
          <p:cNvGrpSpPr/>
          <p:nvPr/>
        </p:nvGrpSpPr>
        <p:grpSpPr>
          <a:xfrm>
            <a:off x="1549211" y="5358083"/>
            <a:ext cx="1039734" cy="735294"/>
            <a:chOff x="2502366" y="4161760"/>
            <a:chExt cx="1039734" cy="735294"/>
          </a:xfrm>
        </p:grpSpPr>
        <p:pic>
          <p:nvPicPr>
            <p:cNvPr id="12" name="图片 1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52233" y="4161760"/>
              <a:ext cx="540000" cy="442800"/>
            </a:xfrm>
            <a:prstGeom prst="rect">
              <a:avLst/>
            </a:prstGeom>
          </p:spPr>
        </p:pic>
        <p:sp>
          <p:nvSpPr>
            <p:cNvPr id="13" name="文本框 12"/>
            <p:cNvSpPr txBox="1"/>
            <p:nvPr/>
          </p:nvSpPr>
          <p:spPr bwMode="auto">
            <a:xfrm>
              <a:off x="2502366" y="4531396"/>
              <a:ext cx="103973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client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4" name="组合 13"/>
          <p:cNvGrpSpPr/>
          <p:nvPr/>
        </p:nvGrpSpPr>
        <p:grpSpPr>
          <a:xfrm>
            <a:off x="5158961" y="5364944"/>
            <a:ext cx="634175" cy="728433"/>
            <a:chOff x="6112116" y="4168621"/>
            <a:chExt cx="634175" cy="728433"/>
          </a:xfrm>
        </p:grpSpPr>
        <p:pic>
          <p:nvPicPr>
            <p:cNvPr id="15" name="图片 14" descr="通用交换机.png"/>
            <p:cNvPicPr>
              <a:picLocks noChangeAspect="1"/>
            </p:cNvPicPr>
            <p:nvPr/>
          </p:nvPicPr>
          <p:blipFill>
            <a:blip r:embed="rId5" cstate="print"/>
            <a:stretch>
              <a:fillRect/>
            </a:stretch>
          </p:blipFill>
          <p:spPr>
            <a:xfrm>
              <a:off x="6174675" y="4168621"/>
              <a:ext cx="540000" cy="441818"/>
            </a:xfrm>
            <a:prstGeom prst="rect">
              <a:avLst/>
            </a:prstGeom>
          </p:spPr>
        </p:pic>
        <p:sp>
          <p:nvSpPr>
            <p:cNvPr id="16" name="文本框 15"/>
            <p:cNvSpPr txBox="1"/>
            <p:nvPr/>
          </p:nvSpPr>
          <p:spPr bwMode="auto">
            <a:xfrm>
              <a:off x="6112116" y="4531396"/>
              <a:ext cx="634175"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Switch</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 name="组合 16"/>
          <p:cNvGrpSpPr/>
          <p:nvPr/>
        </p:nvGrpSpPr>
        <p:grpSpPr>
          <a:xfrm>
            <a:off x="5135901" y="2746756"/>
            <a:ext cx="767224" cy="789088"/>
            <a:chOff x="6089056" y="1550433"/>
            <a:chExt cx="767224" cy="789088"/>
          </a:xfrm>
        </p:grpSpPr>
        <p:pic>
          <p:nvPicPr>
            <p:cNvPr id="18" name="图片 17"/>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177120" y="1896721"/>
              <a:ext cx="540000" cy="442800"/>
            </a:xfrm>
            <a:prstGeom prst="rect">
              <a:avLst/>
            </a:prstGeom>
          </p:spPr>
        </p:pic>
        <p:sp>
          <p:nvSpPr>
            <p:cNvPr id="19" name="文本框 18"/>
            <p:cNvSpPr txBox="1"/>
            <p:nvPr/>
          </p:nvSpPr>
          <p:spPr bwMode="auto">
            <a:xfrm>
              <a:off x="6089056" y="1550433"/>
              <a:ext cx="76722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Attacker</a:t>
              </a:r>
              <a:endParaRPr lang="en-US" sz="1200" dirty="0">
                <a:latin typeface="Huawei Sans" panose="020C0503030203020204" pitchFamily="34" charset="0"/>
              </a:endParaRPr>
            </a:p>
          </p:txBody>
        </p:sp>
      </p:grpSp>
      <p:sp>
        <p:nvSpPr>
          <p:cNvPr id="20" name="圆角矩形 19"/>
          <p:cNvSpPr/>
          <p:nvPr/>
        </p:nvSpPr>
        <p:spPr>
          <a:xfrm>
            <a:off x="1742041" y="3433669"/>
            <a:ext cx="3106446" cy="1363153"/>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accent2"/>
                </a:solidFill>
                <a:latin typeface="Huawei Sans" panose="020C0503030203020204" pitchFamily="34" charset="0"/>
              </a:rPr>
              <a:t>A man-in-the-middle sends a packet with its own MAC address and the DHCP server's IP address to a DHCP client. The DHCP client learns the MAC address of the man-in-the-middle and DHCP server's IP address, and considers the man-in-the-middle as the DHCP server.</a:t>
            </a:r>
            <a:endParaRPr lang="en-US" sz="1200" dirty="0">
              <a:solidFill>
                <a:schemeClr val="accent2"/>
              </a:solidFill>
              <a:latin typeface="Huawei Sans" panose="020C0503030203020204" pitchFamily="34" charset="0"/>
            </a:endParaRPr>
          </a:p>
        </p:txBody>
      </p:sp>
      <p:sp>
        <p:nvSpPr>
          <p:cNvPr id="21" name="圆角矩形 20"/>
          <p:cNvSpPr/>
          <p:nvPr/>
        </p:nvSpPr>
        <p:spPr>
          <a:xfrm>
            <a:off x="6152439" y="3433669"/>
            <a:ext cx="3034673" cy="1363153"/>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accent2"/>
                </a:solidFill>
                <a:latin typeface="Huawei Sans" panose="020C0503030203020204" pitchFamily="34" charset="0"/>
              </a:rPr>
              <a:t>The man-in-the-middle acts as a forged client, sending packets that carry its MAC address and client's IP address to the server. As a result, the server also learns the MAC address and IP address of the man-in-the-middle.</a:t>
            </a:r>
            <a:endParaRPr lang="en-US" sz="1200" dirty="0">
              <a:solidFill>
                <a:schemeClr val="accent2"/>
              </a:solidFill>
              <a:latin typeface="Huawei Sans" panose="020C0503030203020204" pitchFamily="34" charset="0"/>
            </a:endParaRPr>
          </a:p>
        </p:txBody>
      </p:sp>
      <p:grpSp>
        <p:nvGrpSpPr>
          <p:cNvPr id="24" name="组合 23"/>
          <p:cNvGrpSpPr/>
          <p:nvPr/>
        </p:nvGrpSpPr>
        <p:grpSpPr>
          <a:xfrm>
            <a:off x="2825176" y="3922373"/>
            <a:ext cx="2396344" cy="1505230"/>
            <a:chOff x="2675620" y="2744924"/>
            <a:chExt cx="2396344" cy="1505230"/>
          </a:xfrm>
        </p:grpSpPr>
        <p:cxnSp>
          <p:nvCxnSpPr>
            <p:cNvPr id="25" name="直接箭头连接符 24"/>
            <p:cNvCxnSpPr/>
            <p:nvPr/>
          </p:nvCxnSpPr>
          <p:spPr>
            <a:xfrm>
              <a:off x="2675620" y="4250154"/>
              <a:ext cx="2396344" cy="0"/>
            </a:xfrm>
            <a:prstGeom prst="straightConnector1">
              <a:avLst/>
            </a:prstGeom>
            <a:ln w="25400">
              <a:solidFill>
                <a:srgbClr val="EC7061"/>
              </a:solidFill>
              <a:tailEnd type="non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V="1">
              <a:off x="5071964" y="2744924"/>
              <a:ext cx="0" cy="1505230"/>
            </a:xfrm>
            <a:prstGeom prst="straightConnector1">
              <a:avLst/>
            </a:prstGeom>
            <a:ln w="25400">
              <a:solidFill>
                <a:srgbClr val="EC7061"/>
              </a:solidFill>
              <a:tailEnd type="arrow"/>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5725576" y="3922373"/>
            <a:ext cx="2428192" cy="1520775"/>
            <a:chOff x="5576020" y="2744924"/>
            <a:chExt cx="2428192" cy="1520775"/>
          </a:xfrm>
        </p:grpSpPr>
        <p:cxnSp>
          <p:nvCxnSpPr>
            <p:cNvPr id="28" name="直接箭头连接符 27"/>
            <p:cNvCxnSpPr/>
            <p:nvPr/>
          </p:nvCxnSpPr>
          <p:spPr>
            <a:xfrm>
              <a:off x="5576020" y="4249833"/>
              <a:ext cx="2428192" cy="0"/>
            </a:xfrm>
            <a:prstGeom prst="straightConnector1">
              <a:avLst/>
            </a:prstGeom>
            <a:ln w="25400">
              <a:solidFill>
                <a:srgbClr val="EC7061"/>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5576020" y="2744924"/>
              <a:ext cx="0" cy="1520775"/>
            </a:xfrm>
            <a:prstGeom prst="straightConnector1">
              <a:avLst/>
            </a:prstGeom>
            <a:ln w="25400">
              <a:solidFill>
                <a:srgbClr val="EC7061"/>
              </a:solidFill>
              <a:tailEnd type="none"/>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bwMode="ltGray">
          <a:xfrm>
            <a:off x="5597484" y="3922373"/>
            <a:ext cx="2556284" cy="1339004"/>
            <a:chOff x="5447928" y="2744924"/>
            <a:chExt cx="2556284" cy="1339004"/>
          </a:xfrm>
        </p:grpSpPr>
        <p:cxnSp>
          <p:nvCxnSpPr>
            <p:cNvPr id="31" name="直接箭头连接符 30"/>
            <p:cNvCxnSpPr/>
            <p:nvPr/>
          </p:nvCxnSpPr>
          <p:spPr bwMode="ltGray">
            <a:xfrm flipH="1">
              <a:off x="5447928" y="4070134"/>
              <a:ext cx="2556284" cy="0"/>
            </a:xfrm>
            <a:prstGeom prst="straightConnector1">
              <a:avLst/>
            </a:prstGeom>
            <a:ln w="25400">
              <a:solidFill>
                <a:srgbClr val="99DFF9"/>
              </a:solidFill>
              <a:tailEnd type="non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bwMode="ltGray">
            <a:xfrm flipV="1">
              <a:off x="5447928" y="2744924"/>
              <a:ext cx="0" cy="1339004"/>
            </a:xfrm>
            <a:prstGeom prst="straightConnector1">
              <a:avLst/>
            </a:prstGeom>
            <a:ln w="25400">
              <a:solidFill>
                <a:srgbClr val="99DFF9"/>
              </a:solidFill>
              <a:tailEnd type="arrow"/>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bwMode="ltGray">
          <a:xfrm>
            <a:off x="2825176" y="3955599"/>
            <a:ext cx="2540360" cy="1327988"/>
            <a:chOff x="2675620" y="2778150"/>
            <a:chExt cx="2540360" cy="1327988"/>
          </a:xfrm>
        </p:grpSpPr>
        <p:cxnSp>
          <p:nvCxnSpPr>
            <p:cNvPr id="34" name="直接箭头连接符 33"/>
            <p:cNvCxnSpPr/>
            <p:nvPr/>
          </p:nvCxnSpPr>
          <p:spPr bwMode="ltGray">
            <a:xfrm flipH="1">
              <a:off x="2675620" y="4106138"/>
              <a:ext cx="2540360" cy="0"/>
            </a:xfrm>
            <a:prstGeom prst="straightConnector1">
              <a:avLst/>
            </a:prstGeom>
            <a:ln w="25400">
              <a:solidFill>
                <a:srgbClr val="99DFF9"/>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bwMode="ltGray">
            <a:xfrm flipV="1">
              <a:off x="5215980" y="2778150"/>
              <a:ext cx="0" cy="1327988"/>
            </a:xfrm>
            <a:prstGeom prst="straightConnector1">
              <a:avLst/>
            </a:prstGeom>
            <a:ln w="25400">
              <a:solidFill>
                <a:srgbClr val="99DFF9"/>
              </a:solidFill>
              <a:tailEnd type="none"/>
            </a:ln>
          </p:spPr>
          <p:style>
            <a:lnRef idx="1">
              <a:schemeClr val="accent1"/>
            </a:lnRef>
            <a:fillRef idx="0">
              <a:schemeClr val="accent1"/>
            </a:fillRef>
            <a:effectRef idx="0">
              <a:schemeClr val="accent1"/>
            </a:effectRef>
            <a:fontRef idx="minor">
              <a:schemeClr val="tx1"/>
            </a:fontRef>
          </p:style>
        </p:cxnSp>
      </p:grpSp>
      <p:cxnSp>
        <p:nvCxnSpPr>
          <p:cNvPr id="37" name="直接箭头连接符 36"/>
          <p:cNvCxnSpPr/>
          <p:nvPr/>
        </p:nvCxnSpPr>
        <p:spPr>
          <a:xfrm>
            <a:off x="9549289" y="6203850"/>
            <a:ext cx="2048895"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93"/>
          <p:cNvSpPr txBox="1"/>
          <p:nvPr/>
        </p:nvSpPr>
        <p:spPr>
          <a:xfrm>
            <a:off x="9386217" y="5789402"/>
            <a:ext cx="2359696" cy="646331"/>
          </a:xfrm>
          <a:prstGeom prst="rect">
            <a:avLst/>
          </a:prstGeom>
          <a:noFill/>
        </p:spPr>
        <p:txBody>
          <a:bodyPr wrap="square" rtlCol="0">
            <a:spAutoFit/>
          </a:bodyPr>
          <a:lstStyle/>
          <a:p>
            <a:pPr algn="ctr" fontAlgn="ctr">
              <a:lnSpc>
                <a:spcPct val="150000"/>
              </a:lnSpc>
            </a:pPr>
            <a:r>
              <a:rPr lang="en-US" sz="1200" dirty="0" smtClean="0">
                <a:latin typeface="Huawei Sans" panose="020C0503030203020204" pitchFamily="34" charset="0"/>
              </a:rPr>
              <a:t>Direction of the IP packet sent from PC1 to the 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TextBox 95"/>
          <p:cNvSpPr txBox="1"/>
          <p:nvPr/>
        </p:nvSpPr>
        <p:spPr>
          <a:xfrm>
            <a:off x="9425565" y="5324548"/>
            <a:ext cx="2318935" cy="646331"/>
          </a:xfrm>
          <a:prstGeom prst="rect">
            <a:avLst/>
          </a:prstGeom>
          <a:noFill/>
        </p:spPr>
        <p:txBody>
          <a:bodyPr wrap="square" rtlCol="0">
            <a:spAutoFit/>
          </a:bodyPr>
          <a:lstStyle/>
          <a:p>
            <a:pPr algn="ctr" fontAlgn="ctr">
              <a:lnSpc>
                <a:spcPct val="150000"/>
              </a:lnSpc>
            </a:pPr>
            <a:r>
              <a:rPr lang="en-US" sz="1200" dirty="0" smtClean="0">
                <a:latin typeface="Huawei Sans" panose="020C0503030203020204" pitchFamily="34" charset="0"/>
              </a:rPr>
              <a:t>Direction of the IP packet sent from the server to 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0" name="直接箭头连接符 39"/>
          <p:cNvCxnSpPr/>
          <p:nvPr/>
        </p:nvCxnSpPr>
        <p:spPr bwMode="ltGray">
          <a:xfrm flipV="1">
            <a:off x="9549289" y="5696377"/>
            <a:ext cx="2030893" cy="1"/>
          </a:xfrm>
          <a:prstGeom prst="straightConnector1">
            <a:avLst/>
          </a:prstGeom>
          <a:ln w="25400">
            <a:solidFill>
              <a:srgbClr val="99DFF9"/>
            </a:solidFill>
            <a:tailEnd type="triangle"/>
          </a:ln>
        </p:spPr>
        <p:style>
          <a:lnRef idx="1">
            <a:schemeClr val="accent1"/>
          </a:lnRef>
          <a:fillRef idx="0">
            <a:schemeClr val="accent1"/>
          </a:fillRef>
          <a:effectRef idx="0">
            <a:schemeClr val="accent1"/>
          </a:effectRef>
          <a:fontRef idx="minor">
            <a:schemeClr val="tx1"/>
          </a:fontRef>
        </p:style>
      </p:cxnSp>
      <p:sp>
        <p:nvSpPr>
          <p:cNvPr id="22" name="任意多边形 21"/>
          <p:cNvSpPr/>
          <p:nvPr/>
        </p:nvSpPr>
        <p:spPr>
          <a:xfrm rot="8118891">
            <a:off x="3359688" y="4353792"/>
            <a:ext cx="2420811" cy="722746"/>
          </a:xfrm>
          <a:custGeom>
            <a:avLst/>
            <a:gdLst>
              <a:gd name="connsiteX0" fmla="*/ 0 w 2055571"/>
              <a:gd name="connsiteY0" fmla="*/ 243839 h 243839"/>
              <a:gd name="connsiteX1" fmla="*/ 987552 w 2055571"/>
              <a:gd name="connsiteY1" fmla="*/ 2438 h 243839"/>
              <a:gd name="connsiteX2" fmla="*/ 2055571 w 2055571"/>
              <a:gd name="connsiteY2" fmla="*/ 229209 h 243839"/>
            </a:gdLst>
            <a:ahLst/>
            <a:cxnLst>
              <a:cxn ang="0">
                <a:pos x="connsiteX0" y="connsiteY0"/>
              </a:cxn>
              <a:cxn ang="0">
                <a:pos x="connsiteX1" y="connsiteY1"/>
              </a:cxn>
              <a:cxn ang="0">
                <a:pos x="connsiteX2" y="connsiteY2"/>
              </a:cxn>
            </a:cxnLst>
            <a:rect l="l" t="t" r="r" b="b"/>
            <a:pathLst>
              <a:path w="2055571" h="243839">
                <a:moveTo>
                  <a:pt x="0" y="243839"/>
                </a:moveTo>
                <a:cubicBezTo>
                  <a:pt x="322478" y="124357"/>
                  <a:pt x="644957" y="4876"/>
                  <a:pt x="987552" y="2438"/>
                </a:cubicBezTo>
                <a:cubicBezTo>
                  <a:pt x="1330147" y="0"/>
                  <a:pt x="1692859" y="114604"/>
                  <a:pt x="2055571" y="229209"/>
                </a:cubicBezTo>
              </a:path>
            </a:pathLst>
          </a:custGeom>
          <a:ln w="25400">
            <a:solidFill>
              <a:schemeClr val="bg1">
                <a:lumMod val="50000"/>
              </a:schemeClr>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fontAlgn="ctr">
              <a:lnSpc>
                <a:spcPct val="150000"/>
              </a:lnSpc>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22"/>
          <p:cNvSpPr/>
          <p:nvPr/>
        </p:nvSpPr>
        <p:spPr>
          <a:xfrm rot="2437762" flipV="1">
            <a:off x="5218145" y="4305985"/>
            <a:ext cx="2550279" cy="838632"/>
          </a:xfrm>
          <a:custGeom>
            <a:avLst/>
            <a:gdLst>
              <a:gd name="connsiteX0" fmla="*/ 0 w 2055571"/>
              <a:gd name="connsiteY0" fmla="*/ 243839 h 243839"/>
              <a:gd name="connsiteX1" fmla="*/ 987552 w 2055571"/>
              <a:gd name="connsiteY1" fmla="*/ 2438 h 243839"/>
              <a:gd name="connsiteX2" fmla="*/ 2055571 w 2055571"/>
              <a:gd name="connsiteY2" fmla="*/ 229209 h 243839"/>
            </a:gdLst>
            <a:ahLst/>
            <a:cxnLst>
              <a:cxn ang="0">
                <a:pos x="connsiteX0" y="connsiteY0"/>
              </a:cxn>
              <a:cxn ang="0">
                <a:pos x="connsiteX1" y="connsiteY1"/>
              </a:cxn>
              <a:cxn ang="0">
                <a:pos x="connsiteX2" y="connsiteY2"/>
              </a:cxn>
            </a:cxnLst>
            <a:rect l="l" t="t" r="r" b="b"/>
            <a:pathLst>
              <a:path w="2055571" h="243839">
                <a:moveTo>
                  <a:pt x="0" y="243839"/>
                </a:moveTo>
                <a:cubicBezTo>
                  <a:pt x="322478" y="124357"/>
                  <a:pt x="644957" y="4876"/>
                  <a:pt x="987552" y="2438"/>
                </a:cubicBezTo>
                <a:cubicBezTo>
                  <a:pt x="1330147" y="0"/>
                  <a:pt x="1692859" y="114604"/>
                  <a:pt x="2055571" y="229209"/>
                </a:cubicBezTo>
              </a:path>
            </a:pathLst>
          </a:custGeom>
          <a:ln w="25400">
            <a:solidFill>
              <a:schemeClr val="bg1">
                <a:lumMod val="50000"/>
              </a:schemeClr>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fontAlgn="ctr">
              <a:lnSpc>
                <a:spcPct val="150000"/>
              </a:lnSpc>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a:xfrm>
            <a:off x="1742040" y="6081352"/>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PC1</a:t>
            </a:r>
            <a:endParaRPr lang="en-US" altLang="zh-CN" sz="1600" dirty="0">
              <a:latin typeface="Huawei Sans" panose="020C0503030203020204" pitchFamily="34" charset="0"/>
            </a:endParaRPr>
          </a:p>
        </p:txBody>
      </p:sp>
      <p:sp>
        <p:nvSpPr>
          <p:cNvPr id="41" name="文本框 40"/>
          <p:cNvSpPr txBox="1"/>
          <p:nvPr/>
        </p:nvSpPr>
        <p:spPr>
          <a:xfrm>
            <a:off x="8511902" y="6081353"/>
            <a:ext cx="766557" cy="338554"/>
          </a:xfrm>
          <a:prstGeom prst="rect">
            <a:avLst/>
          </a:prstGeom>
          <a:noFill/>
        </p:spPr>
        <p:txBody>
          <a:bodyPr wrap="none" rtlCol="0">
            <a:spAutoFit/>
          </a:bodyPr>
          <a:lstStyle/>
          <a:p>
            <a:pPr fontAlgn="ctr"/>
            <a:r>
              <a:rPr lang="en-US" sz="1600" dirty="0" smtClean="0">
                <a:latin typeface="Huawei Sans" panose="020C0503030203020204" pitchFamily="34" charset="0"/>
              </a:rPr>
              <a:t>Server</a:t>
            </a:r>
            <a:endParaRPr lang="en-US" altLang="zh-CN" sz="1600" dirty="0">
              <a:latin typeface="Huawei Sans" panose="020C0503030203020204" pitchFamily="34" charset="0"/>
            </a:endParaRPr>
          </a:p>
        </p:txBody>
      </p:sp>
      <p:sp>
        <p:nvSpPr>
          <p:cNvPr id="42" name="文本框 41"/>
          <p:cNvSpPr txBox="1"/>
          <p:nvPr/>
        </p:nvSpPr>
        <p:spPr bwMode="auto">
          <a:xfrm>
            <a:off x="1549211" y="4995048"/>
            <a:ext cx="1031720"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(MAC1 IP1)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bwMode="auto">
          <a:xfrm>
            <a:off x="8435267" y="4999286"/>
            <a:ext cx="1068589"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(Mac-S IP-S)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bwMode="auto">
          <a:xfrm>
            <a:off x="5685392" y="3112414"/>
            <a:ext cx="102370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(MAC2 IP2)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a:xfrm>
            <a:off x="5793136" y="2967113"/>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PC2</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7125110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162761" cy="4680000"/>
          </a:xfrm>
        </p:spPr>
        <p:txBody>
          <a:bodyPr/>
          <a:lstStyle/>
          <a:p>
            <a:pPr marL="0" indent="0" algn="l" fontAlgn="ctr">
              <a:buNone/>
            </a:pPr>
            <a:r>
              <a:rPr lang="en-US" sz="1400" dirty="0" smtClean="0">
                <a:latin typeface="Huawei Sans" panose="020C0503030203020204" pitchFamily="34" charset="0"/>
              </a:rPr>
              <a:t>Solution: To defend against man-in-the-middle attacks and IP/MAC spoofing attacks, configure the DHCP snooping binding table. When an interface receives an ARP or IP packet, the interface matches the source IP address and source MAC address in the ARP or IP packet against the DHCP snooping binding table. Packets that match entries are forwarded, whereas packets that do not match entries are discarded. </a:t>
            </a:r>
          </a:p>
          <a:p>
            <a:pPr algn="l" fontAlgn="ctr"/>
            <a:endParaRPr lang="en-US" altLang="zh-CN" sz="14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a:xfrm>
            <a:off x="1594800" y="410400"/>
            <a:ext cx="8967453" cy="640800"/>
          </a:xfrm>
        </p:spPr>
        <p:txBody>
          <a:bodyPr anchor="ctr"/>
          <a:lstStyle/>
          <a:p>
            <a:pPr fontAlgn="ctr"/>
            <a:r>
              <a:rPr lang="en-US" dirty="0" smtClean="0">
                <a:latin typeface="Huawei Sans" panose="020C0503030203020204" pitchFamily="34" charset="0"/>
              </a:rPr>
              <a:t>Defense Against DHCP Man-in-the-Middle Attacks</a:t>
            </a:r>
            <a:endParaRPr lang="en-US" dirty="0">
              <a:latin typeface="Huawei Sans" panose="020C0503030203020204" pitchFamily="34" charset="0"/>
            </a:endParaRPr>
          </a:p>
        </p:txBody>
      </p:sp>
      <p:sp>
        <p:nvSpPr>
          <p:cNvPr id="5" name="AutoShape 21"/>
          <p:cNvSpPr>
            <a:spLocks noChangeArrowheads="1"/>
          </p:cNvSpPr>
          <p:nvPr/>
        </p:nvSpPr>
        <p:spPr bwMode="auto">
          <a:xfrm>
            <a:off x="3538196" y="4945800"/>
            <a:ext cx="4932609" cy="1383073"/>
          </a:xfrm>
          <a:prstGeom prst="wedgeRectCallout">
            <a:avLst>
              <a:gd name="adj1" fmla="val -2468"/>
              <a:gd name="adj2" fmla="val -78125"/>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8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5" descr="通用交换机.png"/>
          <p:cNvPicPr>
            <a:picLocks noChangeAspect="1"/>
          </p:cNvPicPr>
          <p:nvPr/>
        </p:nvPicPr>
        <p:blipFill>
          <a:blip r:embed="rId3" cstate="print"/>
          <a:stretch>
            <a:fillRect/>
          </a:stretch>
        </p:blipFill>
        <p:spPr>
          <a:xfrm>
            <a:off x="5826579" y="4093637"/>
            <a:ext cx="540000" cy="441818"/>
          </a:xfrm>
          <a:prstGeom prst="rect">
            <a:avLst/>
          </a:prstGeom>
        </p:spPr>
      </p:pic>
      <p:pic>
        <p:nvPicPr>
          <p:cNvPr id="7" name="图片 6" descr="交换机.png"/>
          <p:cNvPicPr>
            <a:picLocks noChangeAspect="1"/>
          </p:cNvPicPr>
          <p:nvPr/>
        </p:nvPicPr>
        <p:blipFill>
          <a:blip r:embed="rId4" cstate="print"/>
          <a:stretch>
            <a:fillRect/>
          </a:stretch>
        </p:blipFill>
        <p:spPr>
          <a:xfrm>
            <a:off x="8470805" y="4093639"/>
            <a:ext cx="539999" cy="441816"/>
          </a:xfrm>
          <a:prstGeom prst="rect">
            <a:avLst/>
          </a:prstGeom>
        </p:spPr>
      </p:pic>
      <p:pic>
        <p:nvPicPr>
          <p:cNvPr id="8" name="图片 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340362" y="4093146"/>
            <a:ext cx="540000" cy="442800"/>
          </a:xfrm>
          <a:prstGeom prst="rect">
            <a:avLst/>
          </a:prstGeom>
        </p:spPr>
      </p:pic>
      <p:cxnSp>
        <p:nvCxnSpPr>
          <p:cNvPr id="9" name="直接连接符 8"/>
          <p:cNvCxnSpPr>
            <a:stCxn id="8" idx="3"/>
          </p:cNvCxnSpPr>
          <p:nvPr/>
        </p:nvCxnSpPr>
        <p:spPr bwMode="auto">
          <a:xfrm>
            <a:off x="3880362" y="4314546"/>
            <a:ext cx="1946217"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 name="直接连接符 9"/>
          <p:cNvCxnSpPr>
            <a:stCxn id="6" idx="3"/>
            <a:endCxn id="7" idx="1"/>
          </p:cNvCxnSpPr>
          <p:nvPr/>
        </p:nvCxnSpPr>
        <p:spPr bwMode="auto">
          <a:xfrm>
            <a:off x="6366579" y="4314546"/>
            <a:ext cx="2104226" cy="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 name="直接连接符 10"/>
          <p:cNvCxnSpPr>
            <a:stCxn id="6" idx="0"/>
            <a:endCxn id="12" idx="2"/>
          </p:cNvCxnSpPr>
          <p:nvPr/>
        </p:nvCxnSpPr>
        <p:spPr bwMode="auto">
          <a:xfrm flipH="1" flipV="1">
            <a:off x="6090611" y="2713519"/>
            <a:ext cx="5968" cy="1380118"/>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12" name="图片 1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5820611" y="2270719"/>
            <a:ext cx="540000" cy="442800"/>
          </a:xfrm>
          <a:prstGeom prst="rect">
            <a:avLst/>
          </a:prstGeom>
        </p:spPr>
      </p:pic>
      <p:sp>
        <p:nvSpPr>
          <p:cNvPr id="13" name="文本框 12"/>
          <p:cNvSpPr txBox="1"/>
          <p:nvPr/>
        </p:nvSpPr>
        <p:spPr bwMode="auto">
          <a:xfrm>
            <a:off x="8204106" y="4503075"/>
            <a:ext cx="107339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Server</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bwMode="auto">
          <a:xfrm>
            <a:off x="5789320" y="4517655"/>
            <a:ext cx="634175"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Switch</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bwMode="auto">
          <a:xfrm>
            <a:off x="6360611" y="2273300"/>
            <a:ext cx="76722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Attacker</a:t>
            </a:r>
            <a:endParaRPr lang="en-US" sz="1200" dirty="0">
              <a:latin typeface="Huawei Sans" panose="020C0503030203020204" pitchFamily="34" charset="0"/>
            </a:endParaRPr>
          </a:p>
        </p:txBody>
      </p:sp>
      <p:sp>
        <p:nvSpPr>
          <p:cNvPr id="16" name="文本框 15"/>
          <p:cNvSpPr txBox="1"/>
          <p:nvPr/>
        </p:nvSpPr>
        <p:spPr bwMode="auto">
          <a:xfrm>
            <a:off x="3132362" y="4507723"/>
            <a:ext cx="103973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DHCP Client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a:xfrm>
            <a:off x="8039019" y="2507361"/>
            <a:ext cx="3351557" cy="1199875"/>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accent2"/>
                </a:solidFill>
                <a:latin typeface="Huawei Sans" panose="020C0503030203020204" pitchFamily="34" charset="0"/>
              </a:rPr>
              <a:t>The device checks the source IP address and source MAC address in the ARP Request packet and finds that the IP-MAC mapping does not match any entry in the DHCP snooping binding table. Therefore, the device discards the ARP Request packet.</a:t>
            </a:r>
            <a:endParaRPr lang="en-US" sz="1200" dirty="0">
              <a:solidFill>
                <a:schemeClr val="accent2"/>
              </a:solidFill>
              <a:latin typeface="Huawei Sans" panose="020C0503030203020204" pitchFamily="34" charset="0"/>
            </a:endParaRPr>
          </a:p>
        </p:txBody>
      </p:sp>
      <p:sp>
        <p:nvSpPr>
          <p:cNvPr id="19" name="文本框 18"/>
          <p:cNvSpPr txBox="1"/>
          <p:nvPr/>
        </p:nvSpPr>
        <p:spPr bwMode="auto">
          <a:xfrm>
            <a:off x="3045793" y="3735421"/>
            <a:ext cx="1031720"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(MAC1 IP1)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bwMode="auto">
          <a:xfrm>
            <a:off x="8208915" y="3715635"/>
            <a:ext cx="110866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(MAC-S IP-S)</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bwMode="auto">
          <a:xfrm>
            <a:off x="5088959" y="2619078"/>
            <a:ext cx="102370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pPr fontAlgn="ctr">
              <a:lnSpc>
                <a:spcPct val="150000"/>
              </a:lnSpc>
            </a:pPr>
            <a:r>
              <a:rPr lang="en-US" sz="1200" dirty="0" smtClean="0">
                <a:latin typeface="Huawei Sans" panose="020C0503030203020204" pitchFamily="34" charset="0"/>
              </a:rPr>
              <a:t>(MAC2 IP2)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任意多边形 21"/>
          <p:cNvSpPr/>
          <p:nvPr/>
        </p:nvSpPr>
        <p:spPr>
          <a:xfrm rot="8118891">
            <a:off x="4772273" y="3486271"/>
            <a:ext cx="1301006" cy="388422"/>
          </a:xfrm>
          <a:custGeom>
            <a:avLst/>
            <a:gdLst>
              <a:gd name="connsiteX0" fmla="*/ 0 w 2055571"/>
              <a:gd name="connsiteY0" fmla="*/ 243839 h 243839"/>
              <a:gd name="connsiteX1" fmla="*/ 987552 w 2055571"/>
              <a:gd name="connsiteY1" fmla="*/ 2438 h 243839"/>
              <a:gd name="connsiteX2" fmla="*/ 2055571 w 2055571"/>
              <a:gd name="connsiteY2" fmla="*/ 229209 h 243839"/>
            </a:gdLst>
            <a:ahLst/>
            <a:cxnLst>
              <a:cxn ang="0">
                <a:pos x="connsiteX0" y="connsiteY0"/>
              </a:cxn>
              <a:cxn ang="0">
                <a:pos x="connsiteX1" y="connsiteY1"/>
              </a:cxn>
              <a:cxn ang="0">
                <a:pos x="connsiteX2" y="connsiteY2"/>
              </a:cxn>
            </a:cxnLst>
            <a:rect l="l" t="t" r="r" b="b"/>
            <a:pathLst>
              <a:path w="2055571" h="243839">
                <a:moveTo>
                  <a:pt x="0" y="243839"/>
                </a:moveTo>
                <a:cubicBezTo>
                  <a:pt x="322478" y="124357"/>
                  <a:pt x="644957" y="4876"/>
                  <a:pt x="987552" y="2438"/>
                </a:cubicBezTo>
                <a:cubicBezTo>
                  <a:pt x="1330147" y="0"/>
                  <a:pt x="1692859" y="114604"/>
                  <a:pt x="2055571" y="229209"/>
                </a:cubicBezTo>
              </a:path>
            </a:pathLst>
          </a:custGeom>
          <a:ln w="25400">
            <a:solidFill>
              <a:schemeClr val="bg1">
                <a:lumMod val="50000"/>
              </a:schemeClr>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fontAlgn="ctr">
              <a:lnSpc>
                <a:spcPct val="150000"/>
              </a:lnSpc>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22"/>
          <p:cNvSpPr/>
          <p:nvPr/>
        </p:nvSpPr>
        <p:spPr>
          <a:xfrm rot="2437762" flipV="1">
            <a:off x="6146889" y="3455129"/>
            <a:ext cx="1370588" cy="450704"/>
          </a:xfrm>
          <a:custGeom>
            <a:avLst/>
            <a:gdLst>
              <a:gd name="connsiteX0" fmla="*/ 0 w 2055571"/>
              <a:gd name="connsiteY0" fmla="*/ 243839 h 243839"/>
              <a:gd name="connsiteX1" fmla="*/ 987552 w 2055571"/>
              <a:gd name="connsiteY1" fmla="*/ 2438 h 243839"/>
              <a:gd name="connsiteX2" fmla="*/ 2055571 w 2055571"/>
              <a:gd name="connsiteY2" fmla="*/ 229209 h 243839"/>
            </a:gdLst>
            <a:ahLst/>
            <a:cxnLst>
              <a:cxn ang="0">
                <a:pos x="connsiteX0" y="connsiteY0"/>
              </a:cxn>
              <a:cxn ang="0">
                <a:pos x="connsiteX1" y="connsiteY1"/>
              </a:cxn>
              <a:cxn ang="0">
                <a:pos x="connsiteX2" y="connsiteY2"/>
              </a:cxn>
            </a:cxnLst>
            <a:rect l="l" t="t" r="r" b="b"/>
            <a:pathLst>
              <a:path w="2055571" h="243839">
                <a:moveTo>
                  <a:pt x="0" y="243839"/>
                </a:moveTo>
                <a:cubicBezTo>
                  <a:pt x="322478" y="124357"/>
                  <a:pt x="644957" y="4876"/>
                  <a:pt x="987552" y="2438"/>
                </a:cubicBezTo>
                <a:cubicBezTo>
                  <a:pt x="1330147" y="0"/>
                  <a:pt x="1692859" y="114604"/>
                  <a:pt x="2055571" y="229209"/>
                </a:cubicBezTo>
              </a:path>
            </a:pathLst>
          </a:custGeom>
          <a:ln w="25400">
            <a:solidFill>
              <a:schemeClr val="bg1">
                <a:lumMod val="50000"/>
              </a:schemeClr>
            </a:solidFill>
            <a:prstDash val="dash"/>
            <a:headEnd type="none"/>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fontAlgn="ctr">
              <a:lnSpc>
                <a:spcPct val="150000"/>
              </a:lnSpc>
            </a:pP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23"/>
          <p:cNvSpPr/>
          <p:nvPr/>
        </p:nvSpPr>
        <p:spPr>
          <a:xfrm>
            <a:off x="4461790" y="3311347"/>
            <a:ext cx="1110061" cy="404287"/>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rPr>
              <a:t>IP-S MAC2</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a:xfrm>
            <a:off x="6632477" y="3311347"/>
            <a:ext cx="1110061" cy="404287"/>
          </a:xfrm>
          <a:prstGeom prst="roundRect">
            <a:avLst>
              <a:gd name="adj" fmla="val 230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1D1D1A"/>
                </a:solidFill>
                <a:latin typeface="Huawei Sans" panose="020C0503030203020204" pitchFamily="34" charset="0"/>
              </a:rPr>
              <a:t>IP-C MAC2</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6" name="表格 25"/>
          <p:cNvGraphicFramePr>
            <a:graphicFrameLocks noGrp="1"/>
          </p:cNvGraphicFramePr>
          <p:nvPr>
            <p:extLst>
              <p:ext uri="{D42A27DB-BD31-4B8C-83A1-F6EECF244321}">
                <p14:modId xmlns:p14="http://schemas.microsoft.com/office/powerpoint/2010/main" val="4166495972"/>
              </p:ext>
            </p:extLst>
          </p:nvPr>
        </p:nvGraphicFramePr>
        <p:xfrm>
          <a:off x="3720212" y="5088021"/>
          <a:ext cx="4668008" cy="1080819"/>
        </p:xfrm>
        <a:graphic>
          <a:graphicData uri="http://schemas.openxmlformats.org/drawingml/2006/table">
            <a:tbl>
              <a:tblPr firstRow="1" bandRow="1">
                <a:tableStyleId>{72833802-FEF1-4C79-8D5D-14CF1EAF98D9}</a:tableStyleId>
              </a:tblPr>
              <a:tblGrid>
                <a:gridCol w="1177721"/>
                <a:gridCol w="927407"/>
                <a:gridCol w="760773"/>
                <a:gridCol w="953022"/>
                <a:gridCol w="849085"/>
              </a:tblGrid>
              <a:tr h="370840">
                <a:tc>
                  <a:txBody>
                    <a:bodyPr/>
                    <a:lstStyle/>
                    <a:p>
                      <a:pPr algn="ctr" rtl="0" fontAlgn="ctr"/>
                      <a:r>
                        <a:rPr lang="en-US" sz="1600" b="1" dirty="0" smtClean="0">
                          <a:solidFill>
                            <a:srgbClr val="FFFFFF"/>
                          </a:solidFill>
                          <a:latin typeface="Huawei Sans" panose="020C0503030203020204" pitchFamily="34" charset="0"/>
                        </a:rPr>
                        <a:t>IP</a:t>
                      </a:r>
                      <a:endParaRPr lang="en-US" sz="1600" b="1" dirty="0">
                        <a:solidFill>
                          <a:srgbClr val="FFFFFF"/>
                        </a:solidFill>
                        <a:latin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rtl="0" fontAlgn="ctr"/>
                      <a:r>
                        <a:rPr lang="en-US" sz="1600" b="1" dirty="0" smtClean="0">
                          <a:solidFill>
                            <a:srgbClr val="FFFFFF"/>
                          </a:solidFill>
                          <a:latin typeface="Huawei Sans" panose="020C0503030203020204" pitchFamily="34" charset="0"/>
                        </a:rPr>
                        <a:t>MAC</a:t>
                      </a:r>
                      <a:endParaRPr lang="en-US" sz="1600" b="1" dirty="0">
                        <a:solidFill>
                          <a:srgbClr val="FFFFFF"/>
                        </a:solidFill>
                        <a:latin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rtl="0" fontAlgn="ctr"/>
                      <a:r>
                        <a:rPr lang="en-US" sz="1600" b="1" dirty="0" smtClean="0">
                          <a:solidFill>
                            <a:srgbClr val="FFFFFF"/>
                          </a:solidFill>
                          <a:latin typeface="Huawei Sans" panose="020C0503030203020204" pitchFamily="34" charset="0"/>
                        </a:rPr>
                        <a:t>VLAN</a:t>
                      </a:r>
                      <a:endParaRPr lang="en-US" sz="1600" b="1" dirty="0">
                        <a:solidFill>
                          <a:srgbClr val="FFFFFF"/>
                        </a:solidFill>
                        <a:latin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rtl="0" fontAlgn="ctr"/>
                      <a:r>
                        <a:rPr lang="en-US" sz="1600" b="1" dirty="0" smtClean="0">
                          <a:solidFill>
                            <a:srgbClr val="FFFFFF"/>
                          </a:solidFill>
                          <a:latin typeface="Huawei Sans" panose="020C0503030203020204" pitchFamily="34" charset="0"/>
                        </a:rPr>
                        <a:t>Interface</a:t>
                      </a:r>
                      <a:endParaRPr lang="en-US" sz="1600" b="1" dirty="0">
                        <a:solidFill>
                          <a:srgbClr val="FFFFFF"/>
                        </a:solidFill>
                        <a:latin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lang="en-US" dirty="0" smtClean="0">
                          <a:latin typeface="Huawei Sans" panose="020C0503030203020204" pitchFamily="34" charset="0"/>
                        </a:rPr>
                        <a:t>Lease</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r>
              <a:tr h="370840">
                <a:tc>
                  <a:txBody>
                    <a:bodyPr/>
                    <a:lstStyle/>
                    <a:p>
                      <a:pPr algn="ctr" rtl="0" fontAlgn="ctr"/>
                      <a:r>
                        <a:rPr lang="en-US" sz="1400" dirty="0" smtClean="0">
                          <a:solidFill>
                            <a:srgbClr val="000000"/>
                          </a:solidFill>
                          <a:latin typeface="Huawei Sans" panose="020C0503030203020204" pitchFamily="34" charset="0"/>
                        </a:rPr>
                        <a:t>IP1</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400" dirty="0" smtClean="0">
                          <a:solidFill>
                            <a:srgbClr val="000000"/>
                          </a:solidFill>
                          <a:latin typeface="Huawei Sans" panose="020C0503030203020204" pitchFamily="34" charset="0"/>
                        </a:rPr>
                        <a:t>MAC1</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400" dirty="0" smtClean="0">
                          <a:solidFill>
                            <a:srgbClr val="000000"/>
                          </a:solidFill>
                          <a:latin typeface="Huawei Sans" panose="020C0503030203020204" pitchFamily="34" charset="0"/>
                        </a:rPr>
                        <a:t>-</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400" dirty="0" smtClean="0">
                          <a:solidFill>
                            <a:srgbClr val="000000"/>
                          </a:solidFill>
                          <a:latin typeface="Huawei Sans" panose="020C0503030203020204" pitchFamily="34" charset="0"/>
                        </a:rPr>
                        <a:t>-</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fontAlgn="ctr"/>
                      <a:r>
                        <a:rPr lang="en-US" sz="1400" dirty="0" smtClean="0">
                          <a:latin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r>
              <a:tr h="339139">
                <a:tc>
                  <a:txBody>
                    <a:bodyPr/>
                    <a:lstStyle/>
                    <a:p>
                      <a:pPr algn="ctr" rtl="0" fontAlgn="ctr"/>
                      <a:r>
                        <a:rPr lang="en-US" sz="1400" dirty="0" smtClean="0">
                          <a:solidFill>
                            <a:srgbClr val="000000"/>
                          </a:solidFill>
                          <a:latin typeface="Huawei Sans" panose="020C0503030203020204" pitchFamily="34" charset="0"/>
                        </a:rPr>
                        <a:t>IP2</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400" dirty="0" smtClean="0">
                          <a:solidFill>
                            <a:srgbClr val="000000"/>
                          </a:solidFill>
                          <a:latin typeface="Huawei Sans" panose="020C0503030203020204" pitchFamily="34" charset="0"/>
                        </a:rPr>
                        <a:t>MAC2</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400" dirty="0" smtClean="0">
                          <a:solidFill>
                            <a:srgbClr val="000000"/>
                          </a:solidFill>
                          <a:latin typeface="Huawei Sans" panose="020C0503030203020204" pitchFamily="34" charset="0"/>
                        </a:rPr>
                        <a:t>-</a:t>
                      </a:r>
                      <a:endParaRPr lang="en-US" altLang="zh-CN"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400" dirty="0" smtClean="0">
                          <a:solidFill>
                            <a:srgbClr val="000000"/>
                          </a:solidFill>
                          <a:latin typeface="Huawei Sans" panose="020C0503030203020204" pitchFamily="34" charset="0"/>
                        </a:rPr>
                        <a:t>-</a:t>
                      </a:r>
                      <a:endParaRPr lang="en-US" sz="14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fontAlgn="ctr"/>
                      <a:r>
                        <a:rPr lang="en-US" sz="1400" dirty="0" smtClean="0">
                          <a:latin typeface="Huawei Sans" panose="020C0503030203020204" pitchFamily="34" charset="0"/>
                        </a:rPr>
                        <a:t>-</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txBody>
                  <a:tcP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r>
            </a:tbl>
          </a:graphicData>
        </a:graphic>
      </p:graphicFrame>
      <p:sp>
        <p:nvSpPr>
          <p:cNvPr id="27" name="文本框 26"/>
          <p:cNvSpPr txBox="1"/>
          <p:nvPr/>
        </p:nvSpPr>
        <p:spPr>
          <a:xfrm>
            <a:off x="2650869" y="4196901"/>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PC1</a:t>
            </a:r>
            <a:endParaRPr lang="en-US" altLang="zh-CN" sz="1600" dirty="0">
              <a:latin typeface="Huawei Sans" panose="020C0503030203020204" pitchFamily="34" charset="0"/>
            </a:endParaRPr>
          </a:p>
        </p:txBody>
      </p:sp>
      <p:sp>
        <p:nvSpPr>
          <p:cNvPr id="28" name="文本框 27"/>
          <p:cNvSpPr txBox="1"/>
          <p:nvPr/>
        </p:nvSpPr>
        <p:spPr>
          <a:xfrm>
            <a:off x="5256700" y="2324795"/>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PC2</a:t>
            </a:r>
            <a:endParaRPr lang="en-US" altLang="zh-CN" sz="1600" dirty="0">
              <a:latin typeface="Huawei Sans" panose="020C0503030203020204" pitchFamily="34" charset="0"/>
            </a:endParaRPr>
          </a:p>
        </p:txBody>
      </p:sp>
      <p:sp>
        <p:nvSpPr>
          <p:cNvPr id="29" name="文本框 28"/>
          <p:cNvSpPr txBox="1"/>
          <p:nvPr/>
        </p:nvSpPr>
        <p:spPr>
          <a:xfrm>
            <a:off x="9010804" y="4195221"/>
            <a:ext cx="766557" cy="338554"/>
          </a:xfrm>
          <a:prstGeom prst="rect">
            <a:avLst/>
          </a:prstGeom>
          <a:noFill/>
        </p:spPr>
        <p:txBody>
          <a:bodyPr wrap="none" rtlCol="0">
            <a:spAutoFit/>
          </a:bodyPr>
          <a:lstStyle/>
          <a:p>
            <a:pPr fontAlgn="ctr"/>
            <a:r>
              <a:rPr lang="en-US" sz="1600" dirty="0" smtClean="0">
                <a:latin typeface="Huawei Sans" panose="020C0503030203020204" pitchFamily="34" charset="0"/>
              </a:rPr>
              <a:t>Server</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172566989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en-US" sz="3200" dirty="0" smtClean="0"/>
              <a:t>DHCP Snooping Configuration Commands (1)</a:t>
            </a:r>
            <a:endParaRPr lang="en-US" sz="3200" dirty="0"/>
          </a:p>
        </p:txBody>
      </p:sp>
      <p:sp>
        <p:nvSpPr>
          <p:cNvPr id="5" name="矩形 4"/>
          <p:cNvSpPr/>
          <p:nvPr/>
        </p:nvSpPr>
        <p:spPr>
          <a:xfrm>
            <a:off x="551382" y="1304658"/>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Enable DHCP snooping globally.</a:t>
            </a:r>
            <a:endParaRPr lang="en-US" sz="1600" dirty="0">
              <a:latin typeface="Huawei Sans" panose="020C0503030203020204" pitchFamily="34" charset="0"/>
            </a:endParaRPr>
          </a:p>
        </p:txBody>
      </p:sp>
      <p:sp>
        <p:nvSpPr>
          <p:cNvPr id="6" name="矩形 5"/>
          <p:cNvSpPr/>
          <p:nvPr/>
        </p:nvSpPr>
        <p:spPr>
          <a:xfrm>
            <a:off x="1000125" y="2840321"/>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If you run this command in the VLAN view, the command takes effect for all DHCP messages in a specified VLAN received by all the interfaces on the device.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a:xfrm>
            <a:off x="1000125" y="1699878"/>
            <a:ext cx="10608699" cy="338554"/>
          </a:xfrm>
          <a:prstGeom prst="rect">
            <a:avLst/>
          </a:prstGeom>
          <a:solidFill>
            <a:srgbClr val="F3FBFE"/>
          </a:solidFill>
          <a:ln>
            <a:solidFill>
              <a:srgbClr val="99DFF9"/>
            </a:solidFill>
          </a:ln>
        </p:spPr>
        <p:txBody>
          <a:bodyPr wrap="square">
            <a:sp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dhcp</a:t>
            </a:r>
            <a:r>
              <a:rPr lang="en-US" sz="1600" b="1" dirty="0" smtClean="0">
                <a:latin typeface="Huawei Sans" panose="020C0503030203020204" pitchFamily="34" charset="0"/>
              </a:rPr>
              <a:t> snooping enable </a:t>
            </a:r>
            <a:r>
              <a:rPr lang="en-US" sz="1600" dirty="0" smtClean="0">
                <a:latin typeface="Huawei Sans" panose="020C0503030203020204" pitchFamily="34" charset="0"/>
              </a:rPr>
              <a:t>[ </a:t>
            </a:r>
            <a:r>
              <a:rPr lang="en-US" sz="1600" b="1" dirty="0" smtClean="0">
                <a:latin typeface="Huawei Sans" panose="020C0503030203020204" pitchFamily="34" charset="0"/>
              </a:rPr>
              <a:t>ipv4 </a:t>
            </a:r>
            <a:r>
              <a:rPr lang="en-US" sz="1600" dirty="0" smtClean="0">
                <a:latin typeface="Huawei Sans" panose="020C0503030203020204" pitchFamily="34" charset="0"/>
              </a:rPr>
              <a:t>|</a:t>
            </a:r>
            <a:r>
              <a:rPr lang="en-US" sz="1600" b="1" dirty="0" smtClean="0">
                <a:latin typeface="Huawei Sans" panose="020C0503030203020204" pitchFamily="34" charset="0"/>
              </a:rPr>
              <a:t> ipv6 </a:t>
            </a:r>
            <a:r>
              <a:rPr lang="en-US" sz="1600" dirty="0" smtClean="0">
                <a:latin typeface="Huawei Sans" panose="020C0503030203020204" pitchFamily="34" charset="0"/>
              </a:rPr>
              <a:t>]</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1000125" y="2507176"/>
            <a:ext cx="10608699" cy="338554"/>
          </a:xfrm>
          <a:prstGeom prst="rect">
            <a:avLst/>
          </a:prstGeom>
          <a:ln>
            <a:solidFill>
              <a:srgbClr val="99DFF9"/>
            </a:solidFill>
          </a:ln>
        </p:spPr>
        <p:txBody>
          <a:bodyPr wrap="square">
            <a:spAutoFit/>
          </a:bodyPr>
          <a:lstStyle/>
          <a:p>
            <a:pPr fontAlgn="ctr"/>
            <a:r>
              <a:rPr lang="en-US" sz="1600" dirty="0" smtClean="0">
                <a:latin typeface="Huawei Sans" panose="020C0503030203020204" pitchFamily="34" charset="0"/>
              </a:rPr>
              <a:t>[Huawei-vlan2] </a:t>
            </a:r>
            <a:r>
              <a:rPr lang="en-US" sz="1600" b="1" dirty="0" err="1" smtClean="0">
                <a:latin typeface="Huawei Sans" panose="020C0503030203020204" pitchFamily="34" charset="0"/>
              </a:rPr>
              <a:t>dhcp</a:t>
            </a:r>
            <a:r>
              <a:rPr lang="en-US" sz="1600" b="1" dirty="0" smtClean="0">
                <a:latin typeface="Huawei Sans" panose="020C0503030203020204" pitchFamily="34" charset="0"/>
              </a:rPr>
              <a:t> snooping enable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a:xfrm>
            <a:off x="551362" y="2143268"/>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Enable DHCP snooping in the VLAN view.</a:t>
            </a:r>
            <a:endParaRPr lang="en-US" sz="1600" dirty="0">
              <a:latin typeface="Huawei Sans" panose="020C0503030203020204" pitchFamily="34" charset="0"/>
            </a:endParaRPr>
          </a:p>
        </p:txBody>
      </p:sp>
      <p:sp>
        <p:nvSpPr>
          <p:cNvPr id="14" name="矩形 13"/>
          <p:cNvSpPr/>
          <p:nvPr/>
        </p:nvSpPr>
        <p:spPr>
          <a:xfrm>
            <a:off x="1000125" y="4368227"/>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If you run this command in the VLAN view, the command takes effect only for the DHCP messages received by the interface in the VLAN that the interface belongs to.</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p:cNvSpPr/>
          <p:nvPr/>
        </p:nvSpPr>
        <p:spPr>
          <a:xfrm>
            <a:off x="1000125" y="4035082"/>
            <a:ext cx="10608699" cy="338554"/>
          </a:xfrm>
          <a:prstGeom prst="rect">
            <a:avLst/>
          </a:prstGeom>
          <a:solidFill>
            <a:srgbClr val="F3FBFE"/>
          </a:solidFill>
          <a:ln>
            <a:solidFill>
              <a:srgbClr val="99DFF9"/>
            </a:solidFill>
          </a:ln>
        </p:spPr>
        <p:txBody>
          <a:bodyPr wrap="square">
            <a:spAutoFit/>
          </a:bodyPr>
          <a:lstStyle/>
          <a:p>
            <a:pPr fontAlgn="ctr"/>
            <a:r>
              <a:rPr lang="en-US" sz="1600" dirty="0" smtClean="0">
                <a:latin typeface="Huawei Sans" panose="020C0503030203020204" pitchFamily="34" charset="0"/>
              </a:rPr>
              <a:t>[Huawei-vlan2] </a:t>
            </a:r>
            <a:r>
              <a:rPr lang="en-US" sz="1600" b="1" dirty="0" err="1" smtClean="0">
                <a:latin typeface="Huawei Sans" panose="020C0503030203020204" pitchFamily="34" charset="0"/>
              </a:rPr>
              <a:t>dhcp</a:t>
            </a:r>
            <a:r>
              <a:rPr lang="en-US" sz="1600" b="1" dirty="0" smtClean="0">
                <a:latin typeface="Huawei Sans" panose="020C0503030203020204" pitchFamily="34" charset="0"/>
              </a:rPr>
              <a:t> snooping trusted interface </a:t>
            </a:r>
            <a:r>
              <a:rPr lang="en-US" sz="1600" i="1" dirty="0" smtClean="0">
                <a:latin typeface="Huawei Sans" panose="020C0503030203020204" pitchFamily="34" charset="0"/>
              </a:rPr>
              <a:t>interface-type interface-number</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2" name="矩形 21"/>
          <p:cNvSpPr/>
          <p:nvPr/>
        </p:nvSpPr>
        <p:spPr>
          <a:xfrm>
            <a:off x="551413" y="3633850"/>
            <a:ext cx="11089232"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Configure an interface as the trusted interface in the VLAN view.</a:t>
            </a:r>
            <a:endParaRPr lang="en-US" sz="1600" dirty="0">
              <a:latin typeface="Huawei Sans" panose="020C0503030203020204" pitchFamily="34" charset="0"/>
            </a:endParaRPr>
          </a:p>
        </p:txBody>
      </p:sp>
    </p:spTree>
    <p:extLst>
      <p:ext uri="{BB962C8B-B14F-4D97-AF65-F5344CB8AC3E}">
        <p14:creationId xmlns:p14="http://schemas.microsoft.com/office/powerpoint/2010/main" val="247795028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ctr"/>
            <a:r>
              <a:rPr lang="en-US" sz="3200" dirty="0" smtClean="0">
                <a:latin typeface="Huawei Sans" panose="020C0503030203020204" pitchFamily="34" charset="0"/>
              </a:rPr>
              <a:t>DHCP Snooping Configuration Commands (2)</a:t>
            </a:r>
            <a:endParaRPr lang="en-US" sz="3200" dirty="0">
              <a:latin typeface="Huawei Sans" panose="020C0503030203020204" pitchFamily="34" charset="0"/>
            </a:endParaRPr>
          </a:p>
        </p:txBody>
      </p:sp>
      <p:sp>
        <p:nvSpPr>
          <p:cNvPr id="19" name="矩形 18"/>
          <p:cNvSpPr/>
          <p:nvPr/>
        </p:nvSpPr>
        <p:spPr>
          <a:xfrm>
            <a:off x="1003951" y="2951290"/>
            <a:ext cx="10608699" cy="338554"/>
          </a:xfrm>
          <a:prstGeom prst="rect">
            <a:avLst/>
          </a:prstGeom>
          <a:solidFill>
            <a:srgbClr val="F3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err="1" smtClean="0">
                <a:latin typeface="Huawei Sans" panose="020C0503030203020204" pitchFamily="34" charset="0"/>
              </a:rPr>
              <a:t>dhcp</a:t>
            </a:r>
            <a:r>
              <a:rPr lang="en-US" sz="1600" b="1" dirty="0" smtClean="0">
                <a:latin typeface="Huawei Sans" panose="020C0503030203020204" pitchFamily="34" charset="0"/>
              </a:rPr>
              <a:t> snooping trusted</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a:xfrm>
            <a:off x="551464" y="2532917"/>
            <a:ext cx="11089232" cy="338554"/>
          </a:xfrm>
          <a:prstGeom prst="rect">
            <a:avLst/>
          </a:prstGeom>
        </p:spPr>
        <p:txBody>
          <a:bodyPr wrap="square">
            <a:spAutoFit/>
          </a:bodyPr>
          <a:lstStyle/>
          <a:p>
            <a:pPr marL="342900" indent="-342900" fontAlgn="ctr">
              <a:buFont typeface="+mj-lt"/>
              <a:buAutoNum type="arabicPeriod" startAt="5"/>
            </a:pPr>
            <a:r>
              <a:rPr lang="en-US" sz="1600" dirty="0" smtClean="0">
                <a:latin typeface="Huawei Sans" panose="020C0503030203020204" pitchFamily="34" charset="0"/>
              </a:rPr>
              <a:t>Configure an interface as the trusted interface in the interface view.</a:t>
            </a:r>
            <a:endParaRPr lang="en-US" sz="1600" dirty="0">
              <a:latin typeface="Huawei Sans" panose="020C0503030203020204" pitchFamily="34" charset="0"/>
            </a:endParaRPr>
          </a:p>
        </p:txBody>
      </p:sp>
      <p:sp>
        <p:nvSpPr>
          <p:cNvPr id="16" name="矩形 15"/>
          <p:cNvSpPr/>
          <p:nvPr/>
        </p:nvSpPr>
        <p:spPr>
          <a:xfrm>
            <a:off x="1003951" y="3281315"/>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By default, all interfaces are untrusted interfaces.</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a:xfrm>
            <a:off x="1003951" y="4227521"/>
            <a:ext cx="10608699" cy="338554"/>
          </a:xfrm>
          <a:prstGeom prst="rect">
            <a:avLst/>
          </a:prstGeom>
          <a:solidFill>
            <a:srgbClr val="F3FBFE"/>
          </a:solidFill>
          <a:ln>
            <a:solidFill>
              <a:srgbClr val="99DFF9"/>
            </a:solidFill>
          </a:ln>
        </p:spPr>
        <p:txBody>
          <a:bodyPr wrap="square">
            <a:spAutoFit/>
          </a:bodyPr>
          <a:lstStyle/>
          <a:p>
            <a:pPr fontAlgn="ctr"/>
            <a:r>
              <a:rPr lang="en-US" sz="1600" dirty="0" smtClean="0">
                <a:latin typeface="Huawei Sans" panose="020C0503030203020204" pitchFamily="34" charset="0"/>
              </a:rPr>
              <a:t>[Huawei] </a:t>
            </a:r>
            <a:r>
              <a:rPr lang="en-US" sz="1600" b="1" dirty="0" err="1" smtClean="0">
                <a:latin typeface="Huawei Sans" panose="020C0503030203020204" pitchFamily="34" charset="0"/>
              </a:rPr>
              <a:t>dhcp</a:t>
            </a:r>
            <a:r>
              <a:rPr lang="en-US" sz="1600" b="1" dirty="0" smtClean="0">
                <a:latin typeface="Huawei Sans" panose="020C0503030203020204" pitchFamily="34" charset="0"/>
              </a:rPr>
              <a:t> snooping check </a:t>
            </a:r>
            <a:r>
              <a:rPr lang="en-US" sz="1600" b="1" dirty="0" err="1" smtClean="0">
                <a:latin typeface="Huawei Sans" panose="020C0503030203020204" pitchFamily="34" charset="0"/>
              </a:rPr>
              <a:t>dhcp-giaddr</a:t>
            </a:r>
            <a:r>
              <a:rPr lang="en-US" sz="1600" b="1" dirty="0" smtClean="0">
                <a:latin typeface="Huawei Sans" panose="020C0503030203020204" pitchFamily="34" charset="0"/>
              </a:rPr>
              <a:t> enable </a:t>
            </a:r>
            <a:r>
              <a:rPr lang="en-US" sz="1600" b="1" dirty="0" err="1" smtClean="0">
                <a:latin typeface="Huawei Sans" panose="020C0503030203020204" pitchFamily="34" charset="0"/>
              </a:rPr>
              <a:t>vlan</a:t>
            </a:r>
            <a:r>
              <a:rPr lang="en-US" sz="1600" b="1" dirty="0" smtClean="0">
                <a:latin typeface="Huawei Sans" panose="020C0503030203020204" pitchFamily="34" charset="0"/>
              </a:rPr>
              <a:t> </a:t>
            </a:r>
            <a:r>
              <a:rPr lang="en-US" sz="1600" dirty="0" smtClean="0">
                <a:latin typeface="Huawei Sans" panose="020C0503030203020204" pitchFamily="34" charset="0"/>
              </a:rPr>
              <a:t>{ </a:t>
            </a:r>
            <a:r>
              <a:rPr lang="en-US" sz="1600" i="1" dirty="0" smtClean="0">
                <a:latin typeface="Huawei Sans" panose="020C0503030203020204" pitchFamily="34" charset="0"/>
              </a:rPr>
              <a:t>vlan-id1</a:t>
            </a:r>
            <a:r>
              <a:rPr lang="en-US" sz="1600" b="1" dirty="0" smtClean="0">
                <a:latin typeface="Huawei Sans" panose="020C0503030203020204" pitchFamily="34" charset="0"/>
              </a:rPr>
              <a:t> </a:t>
            </a:r>
            <a:r>
              <a:rPr lang="en-US" sz="1600" dirty="0" smtClean="0">
                <a:latin typeface="Huawei Sans" panose="020C0503030203020204" pitchFamily="34" charset="0"/>
              </a:rPr>
              <a:t>[</a:t>
            </a:r>
            <a:r>
              <a:rPr lang="en-US" sz="1600" b="1" dirty="0" smtClean="0">
                <a:latin typeface="Huawei Sans" panose="020C0503030203020204" pitchFamily="34" charset="0"/>
              </a:rPr>
              <a:t> to </a:t>
            </a:r>
            <a:r>
              <a:rPr lang="en-US" sz="1600" i="1" dirty="0" smtClean="0">
                <a:latin typeface="Huawei Sans" panose="020C0503030203020204" pitchFamily="34" charset="0"/>
              </a:rPr>
              <a:t>vlan-id2</a:t>
            </a:r>
            <a:r>
              <a:rPr lang="en-US" sz="1600" b="1" dirty="0" smtClean="0">
                <a:latin typeface="Huawei Sans" panose="020C0503030203020204" pitchFamily="34" charset="0"/>
              </a:rPr>
              <a:t> </a:t>
            </a:r>
            <a:r>
              <a:rPr lang="en-US" sz="1600" dirty="0" smtClean="0">
                <a:latin typeface="Huawei Sans" panose="020C0503030203020204" pitchFamily="34" charset="0"/>
              </a:rPr>
              <a:t>] }</a:t>
            </a:r>
            <a:r>
              <a:rPr lang="en-US" sz="1600" b="1"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1" name="矩形 20"/>
          <p:cNvSpPr/>
          <p:nvPr/>
        </p:nvSpPr>
        <p:spPr>
          <a:xfrm>
            <a:off x="551412" y="3809148"/>
            <a:ext cx="11089232" cy="338554"/>
          </a:xfrm>
          <a:prstGeom prst="rect">
            <a:avLst/>
          </a:prstGeom>
        </p:spPr>
        <p:txBody>
          <a:bodyPr wrap="square">
            <a:spAutoFit/>
          </a:bodyPr>
          <a:lstStyle/>
          <a:p>
            <a:pPr marL="342900" indent="-342900" fontAlgn="ctr">
              <a:buFont typeface="+mj-lt"/>
              <a:buAutoNum type="arabicPeriod" startAt="6"/>
            </a:pPr>
            <a:r>
              <a:rPr lang="en-US" sz="1600" dirty="0" smtClean="0">
                <a:latin typeface="Huawei Sans" panose="020C0503030203020204" pitchFamily="34" charset="0"/>
              </a:rPr>
              <a:t>(Optional) Configure the device to discard DHCP Request messages with non-0 GIADDR field.</a:t>
            </a:r>
            <a:endParaRPr lang="en-US" sz="1600" dirty="0">
              <a:latin typeface="Huawei Sans" panose="020C0503030203020204" pitchFamily="34" charset="0"/>
            </a:endParaRPr>
          </a:p>
        </p:txBody>
      </p:sp>
      <p:sp>
        <p:nvSpPr>
          <p:cNvPr id="22" name="矩形 21"/>
          <p:cNvSpPr/>
          <p:nvPr/>
        </p:nvSpPr>
        <p:spPr>
          <a:xfrm>
            <a:off x="1003951" y="4660185"/>
            <a:ext cx="10608699" cy="163121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Enable the device to check whether the GIADDR field in a DHCP Request message is 0. This command can be run in both the VLAN view and interface view.</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400"/>
              </a:lnSpc>
            </a:pPr>
            <a:r>
              <a:rPr lang="en-US" sz="1600" dirty="0" smtClean="0">
                <a:latin typeface="Huawei Sans" panose="020C0503030203020204" pitchFamily="34" charset="0"/>
              </a:rPr>
              <a:t>If you run this command in the VLAN view, the command configuration takes effect for the DHCP messages received by all interfaces on the device from the specified VLAN. If you run this command in the interface view, the command configuration takes effect for all DHCP messages on the specified interface.</a:t>
            </a:r>
            <a:endParaRPr lang="en-US" sz="1600" dirty="0">
              <a:latin typeface="Huawei Sans" panose="020C0503030203020204" pitchFamily="34" charset="0"/>
            </a:endParaRPr>
          </a:p>
        </p:txBody>
      </p:sp>
      <p:sp>
        <p:nvSpPr>
          <p:cNvPr id="12" name="矩形 11"/>
          <p:cNvSpPr/>
          <p:nvPr/>
        </p:nvSpPr>
        <p:spPr>
          <a:xfrm>
            <a:off x="551464" y="1489632"/>
            <a:ext cx="11089232" cy="338554"/>
          </a:xfrm>
          <a:prstGeom prst="rect">
            <a:avLst/>
          </a:prstGeom>
        </p:spPr>
        <p:txBody>
          <a:bodyPr wrap="square">
            <a:spAutoFit/>
          </a:bodyPr>
          <a:lstStyle/>
          <a:p>
            <a:pPr marL="342900" indent="-342900" fontAlgn="ctr">
              <a:buFont typeface="+mj-lt"/>
              <a:buAutoNum type="arabicPeriod" startAt="4"/>
            </a:pPr>
            <a:r>
              <a:rPr lang="en-US" sz="1600" dirty="0" smtClean="0">
                <a:latin typeface="Huawei Sans" panose="020C0503030203020204" pitchFamily="34" charset="0"/>
              </a:rPr>
              <a:t>Enable DHCP snooping in the interface view.</a:t>
            </a:r>
            <a:endParaRPr lang="en-US" sz="1600" dirty="0">
              <a:latin typeface="Huawei Sans" panose="020C0503030203020204" pitchFamily="34" charset="0"/>
            </a:endParaRPr>
          </a:p>
        </p:txBody>
      </p:sp>
      <p:sp>
        <p:nvSpPr>
          <p:cNvPr id="13" name="矩形 12"/>
          <p:cNvSpPr/>
          <p:nvPr/>
        </p:nvSpPr>
        <p:spPr>
          <a:xfrm>
            <a:off x="1003951" y="2017405"/>
            <a:ext cx="10608699" cy="338554"/>
          </a:xfrm>
          <a:prstGeom prst="rect">
            <a:avLst/>
          </a:prstGeom>
          <a:solidFill>
            <a:srgbClr val="F3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err="1" smtClean="0">
                <a:latin typeface="Huawei Sans" panose="020C0503030203020204" pitchFamily="34" charset="0"/>
              </a:rPr>
              <a:t>dhcp</a:t>
            </a:r>
            <a:r>
              <a:rPr lang="en-US" sz="1600" b="1" dirty="0" smtClean="0">
                <a:latin typeface="Huawei Sans" panose="020C0503030203020204" pitchFamily="34" charset="0"/>
              </a:rPr>
              <a:t> snooping enable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57628823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47500" y="4815336"/>
            <a:ext cx="5648500" cy="1297477"/>
          </a:xfrm>
        </p:spPr>
        <p:txBody>
          <a:bodyPr/>
          <a:lstStyle/>
          <a:p>
            <a:pPr marL="0" indent="0" fontAlgn="ctr">
              <a:buNone/>
            </a:pPr>
            <a:r>
              <a:rPr lang="en-US" sz="1800" dirty="0" smtClean="0">
                <a:latin typeface="Huawei Sans" panose="020C0503030203020204" pitchFamily="34" charset="0"/>
              </a:rPr>
              <a:t>As shown in the figure, basic DHCP and VLAN configurations are complete, and DHCP snooping is configured on the switch.</a:t>
            </a:r>
            <a:endParaRPr lang="en-US" altLang="zh-CN" sz="18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Examples for Configuring DHCP Snooping</a:t>
            </a:r>
            <a:endParaRPr lang="en-US" altLang="zh-CN" dirty="0">
              <a:latin typeface="Huawei Sans" panose="020C0503030203020204" pitchFamily="34" charset="0"/>
              <a:sym typeface="Huawei Sans" panose="020C0503030203020204" pitchFamily="34" charset="0"/>
            </a:endParaRPr>
          </a:p>
        </p:txBody>
      </p:sp>
      <p:grpSp>
        <p:nvGrpSpPr>
          <p:cNvPr id="27" name="组合 26"/>
          <p:cNvGrpSpPr/>
          <p:nvPr/>
        </p:nvGrpSpPr>
        <p:grpSpPr>
          <a:xfrm>
            <a:off x="711020" y="1948102"/>
            <a:ext cx="5139336" cy="2481938"/>
            <a:chOff x="711020" y="1320169"/>
            <a:chExt cx="5139336" cy="2481938"/>
          </a:xfrm>
        </p:grpSpPr>
        <p:grpSp>
          <p:nvGrpSpPr>
            <p:cNvPr id="4" name="组合 3"/>
            <p:cNvGrpSpPr/>
            <p:nvPr/>
          </p:nvGrpSpPr>
          <p:grpSpPr>
            <a:xfrm>
              <a:off x="711020" y="1320169"/>
              <a:ext cx="5139336" cy="2481938"/>
              <a:chOff x="452812" y="1316120"/>
              <a:chExt cx="5139336" cy="2481938"/>
            </a:xfrm>
          </p:grpSpPr>
          <p:pic>
            <p:nvPicPr>
              <p:cNvPr id="5" name="图片 4" descr="PC.png"/>
              <p:cNvPicPr>
                <a:picLocks noChangeAspect="1"/>
              </p:cNvPicPr>
              <p:nvPr/>
            </p:nvPicPr>
            <p:blipFill>
              <a:blip r:embed="rId3" cstate="print"/>
              <a:stretch>
                <a:fillRect/>
              </a:stretch>
            </p:blipFill>
            <p:spPr>
              <a:xfrm>
                <a:off x="933298" y="2887284"/>
                <a:ext cx="539063" cy="414000"/>
              </a:xfrm>
              <a:prstGeom prst="rect">
                <a:avLst/>
              </a:prstGeom>
            </p:spPr>
          </p:pic>
          <p:pic>
            <p:nvPicPr>
              <p:cNvPr id="6" name="图片 5" descr="PC.png"/>
              <p:cNvPicPr>
                <a:picLocks noChangeAspect="1"/>
              </p:cNvPicPr>
              <p:nvPr/>
            </p:nvPicPr>
            <p:blipFill>
              <a:blip r:embed="rId3" cstate="print"/>
              <a:stretch>
                <a:fillRect/>
              </a:stretch>
            </p:blipFill>
            <p:spPr>
              <a:xfrm>
                <a:off x="933298" y="1316120"/>
                <a:ext cx="539063" cy="414000"/>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669019" y="2149645"/>
                <a:ext cx="540000" cy="442800"/>
              </a:xfrm>
              <a:prstGeom prst="rect">
                <a:avLst/>
              </a:prstGeom>
            </p:spPr>
          </p:pic>
          <p:cxnSp>
            <p:nvCxnSpPr>
              <p:cNvPr id="8" name="直接连接符 7"/>
              <p:cNvCxnSpPr/>
              <p:nvPr/>
            </p:nvCxnSpPr>
            <p:spPr>
              <a:xfrm>
                <a:off x="1444928" y="1510265"/>
                <a:ext cx="1906983" cy="88567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 idx="3"/>
              </p:cNvCxnSpPr>
              <p:nvPr/>
            </p:nvCxnSpPr>
            <p:spPr>
              <a:xfrm flipV="1">
                <a:off x="1472361" y="2341165"/>
                <a:ext cx="1959168" cy="75311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1" idx="3"/>
                <a:endCxn id="7" idx="1"/>
              </p:cNvCxnSpPr>
              <p:nvPr/>
            </p:nvCxnSpPr>
            <p:spPr>
              <a:xfrm>
                <a:off x="3532568" y="2370554"/>
                <a:ext cx="1136451"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1" name="图片 10" descr="通用交换机.png"/>
              <p:cNvPicPr>
                <a:picLocks noChangeAspect="1"/>
              </p:cNvPicPr>
              <p:nvPr/>
            </p:nvPicPr>
            <p:blipFill>
              <a:blip r:embed="rId5" cstate="print"/>
              <a:stretch>
                <a:fillRect/>
              </a:stretch>
            </p:blipFill>
            <p:spPr>
              <a:xfrm>
                <a:off x="2992568" y="2149645"/>
                <a:ext cx="540000" cy="441818"/>
              </a:xfrm>
              <a:prstGeom prst="rect">
                <a:avLst/>
              </a:prstGeom>
            </p:spPr>
          </p:pic>
          <p:sp>
            <p:nvSpPr>
              <p:cNvPr id="12" name="文本框 11"/>
              <p:cNvSpPr txBox="1"/>
              <p:nvPr/>
            </p:nvSpPr>
            <p:spPr>
              <a:xfrm>
                <a:off x="452812" y="1734620"/>
                <a:ext cx="1345240"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DHCP client 1</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a:xfrm>
                <a:off x="452812" y="3272954"/>
                <a:ext cx="1345240"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DHCP client 2</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a:xfrm>
                <a:off x="4214848" y="2549325"/>
                <a:ext cx="1377300"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DHCP server</a:t>
                </a:r>
                <a:endParaRPr lang="en-US" sz="1600" dirty="0">
                  <a:latin typeface="Huawei Sans" panose="020C0503030203020204" pitchFamily="34" charset="0"/>
                </a:endParaRPr>
              </a:p>
            </p:txBody>
          </p:sp>
          <p:sp>
            <p:nvSpPr>
              <p:cNvPr id="16" name="文本框 15"/>
              <p:cNvSpPr txBox="1"/>
              <p:nvPr/>
            </p:nvSpPr>
            <p:spPr>
              <a:xfrm>
                <a:off x="724519" y="1944053"/>
                <a:ext cx="801823" cy="307777"/>
              </a:xfrm>
              <a:prstGeom prst="rect">
                <a:avLst/>
              </a:prstGeom>
              <a:noFill/>
              <a:ln>
                <a:noFill/>
              </a:ln>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VLAN 2</a:t>
                </a:r>
                <a:endPar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724520" y="3490281"/>
                <a:ext cx="801823" cy="307777"/>
              </a:xfrm>
              <a:prstGeom prst="rect">
                <a:avLst/>
              </a:prstGeom>
              <a:noFill/>
              <a:ln>
                <a:noFill/>
              </a:ln>
            </p:spPr>
            <p:txBody>
              <a:bodyPr wrap="none" rtlCol="0">
                <a:spAutoFit/>
              </a:bodyPr>
              <a:lstStyle/>
              <a:p>
                <a:pPr fontAlgn="ctr"/>
                <a:r>
                  <a:rPr lang="en-US" sz="1400" dirty="0" smtClean="0">
                    <a:solidFill>
                      <a:schemeClr val="bg1">
                        <a:lumMod val="50000"/>
                      </a:schemeClr>
                    </a:solidFill>
                    <a:latin typeface="Huawei Sans" panose="020C0503030203020204" pitchFamily="34" charset="0"/>
                  </a:rPr>
                  <a:t>VLAN 2</a:t>
                </a:r>
                <a:endParaRPr lang="en-US" altLang="zh-CN" sz="1400" dirty="0"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1" name="文本框 20"/>
            <p:cNvSpPr txBox="1"/>
            <p:nvPr/>
          </p:nvSpPr>
          <p:spPr>
            <a:xfrm>
              <a:off x="3077883" y="2540508"/>
              <a:ext cx="845103" cy="338554"/>
            </a:xfrm>
            <a:prstGeom prst="rect">
              <a:avLst/>
            </a:prstGeom>
            <a:noFill/>
            <a:ln>
              <a:noFill/>
            </a:ln>
          </p:spPr>
          <p:txBody>
            <a:bodyPr wrap="none" rtlCol="0">
              <a:spAutoFit/>
            </a:bodyPr>
            <a:lstStyle/>
            <a:p>
              <a:pPr fontAlgn="ctr"/>
              <a:r>
                <a:rPr lang="en-US" sz="1600" b="1" dirty="0" smtClean="0">
                  <a:latin typeface="Huawei Sans" panose="020C0503030203020204" pitchFamily="34" charset="0"/>
                </a:rPr>
                <a:t>Switch</a:t>
              </a:r>
              <a:endParaRPr lang="en-US" altLang="zh-CN" sz="16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a:xfrm>
              <a:off x="2743497" y="1800001"/>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a:xfrm>
              <a:off x="2743498" y="2806369"/>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框 25"/>
            <p:cNvSpPr txBox="1"/>
            <p:nvPr/>
          </p:nvSpPr>
          <p:spPr>
            <a:xfrm>
              <a:off x="3728300" y="2098095"/>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8" name="文本框 27"/>
          <p:cNvSpPr txBox="1"/>
          <p:nvPr/>
        </p:nvSpPr>
        <p:spPr>
          <a:xfrm>
            <a:off x="6096000" y="1267220"/>
            <a:ext cx="2669320" cy="338554"/>
          </a:xfrm>
          <a:prstGeom prst="rect">
            <a:avLst/>
          </a:prstGeom>
          <a:noFill/>
          <a:ln>
            <a:noFill/>
          </a:ln>
        </p:spPr>
        <p:txBody>
          <a:bodyPr wrap="none" rtlCol="0">
            <a:spAutoFit/>
          </a:bodyPr>
          <a:lstStyle/>
          <a:p>
            <a:pPr fontAlgn="ctr"/>
            <a:r>
              <a:rPr lang="en-US" sz="1600" b="1" dirty="0" smtClean="0">
                <a:latin typeface="Huawei Sans" panose="020C0503030203020204" pitchFamily="34" charset="0"/>
              </a:rPr>
              <a:t>Method 1: Interface view</a:t>
            </a:r>
            <a:endParaRPr lang="en-US" sz="1600" b="1" dirty="0">
              <a:latin typeface="Huawei Sans" panose="020C0503030203020204" pitchFamily="34" charset="0"/>
            </a:endParaRPr>
          </a:p>
        </p:txBody>
      </p:sp>
      <p:sp>
        <p:nvSpPr>
          <p:cNvPr id="30" name="文本框 29"/>
          <p:cNvSpPr txBox="1"/>
          <p:nvPr/>
        </p:nvSpPr>
        <p:spPr>
          <a:xfrm>
            <a:off x="6147719" y="1596759"/>
            <a:ext cx="5598194" cy="2554545"/>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smtClean="0">
                <a:latin typeface="Huawei Sans" panose="020C0503030203020204" pitchFamily="34" charset="0"/>
              </a:rPr>
              <a:t>[Switch] </a:t>
            </a:r>
            <a:r>
              <a:rPr lang="en-US" dirty="0" err="1" smtClean="0">
                <a:latin typeface="Huawei Sans" panose="020C0503030203020204" pitchFamily="34" charset="0"/>
              </a:rPr>
              <a:t>dhcp</a:t>
            </a:r>
            <a:r>
              <a:rPr lang="en-US" dirty="0" smtClean="0">
                <a:latin typeface="Huawei Sans" panose="020C0503030203020204" pitchFamily="34" charset="0"/>
              </a:rPr>
              <a:t> snooping enable ipv4</a:t>
            </a:r>
          </a:p>
          <a:p>
            <a:pPr fontAlgn="ct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0/0/1</a:t>
            </a:r>
          </a:p>
          <a:p>
            <a:pPr fontAlgn="ctr"/>
            <a:r>
              <a:rPr lang="en-US" dirty="0" smtClean="0">
                <a:latin typeface="Huawei Sans" panose="020C0503030203020204" pitchFamily="34" charset="0"/>
              </a:rPr>
              <a:t>[Switch-GigabitEthernet0/0/1] </a:t>
            </a:r>
            <a:r>
              <a:rPr lang="en-US" dirty="0" err="1" smtClean="0">
                <a:latin typeface="Huawei Sans" panose="020C0503030203020204" pitchFamily="34" charset="0"/>
              </a:rPr>
              <a:t>dhcp</a:t>
            </a:r>
            <a:r>
              <a:rPr lang="en-US" dirty="0" smtClean="0">
                <a:latin typeface="Huawei Sans" panose="020C0503030203020204" pitchFamily="34" charset="0"/>
              </a:rPr>
              <a:t> snooping enable</a:t>
            </a:r>
          </a:p>
          <a:p>
            <a:pPr fontAlgn="ct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0/0/2</a:t>
            </a:r>
          </a:p>
          <a:p>
            <a:pPr fontAlgn="ctr"/>
            <a:r>
              <a:rPr lang="en-US" dirty="0" smtClean="0">
                <a:latin typeface="Huawei Sans" panose="020C0503030203020204" pitchFamily="34" charset="0"/>
              </a:rPr>
              <a:t>[Switch-GigabitEthernet0/0/2] </a:t>
            </a:r>
            <a:r>
              <a:rPr lang="en-US" dirty="0" err="1" smtClean="0">
                <a:latin typeface="Huawei Sans" panose="020C0503030203020204" pitchFamily="34" charset="0"/>
              </a:rPr>
              <a:t>dhcp</a:t>
            </a:r>
            <a:r>
              <a:rPr lang="en-US" dirty="0" smtClean="0">
                <a:latin typeface="Huawei Sans" panose="020C0503030203020204" pitchFamily="34" charset="0"/>
              </a:rPr>
              <a:t> snooping enable</a:t>
            </a:r>
          </a:p>
          <a:p>
            <a:pPr fontAlgn="ct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0/0/3</a:t>
            </a:r>
          </a:p>
          <a:p>
            <a:pPr fontAlgn="ctr"/>
            <a:r>
              <a:rPr lang="en-US" dirty="0" smtClean="0">
                <a:latin typeface="Huawei Sans" panose="020C0503030203020204" pitchFamily="34" charset="0"/>
              </a:rPr>
              <a:t>[Switch-GigabitEthernet0/0/3] </a:t>
            </a:r>
            <a:r>
              <a:rPr lang="en-US" dirty="0" err="1" smtClean="0">
                <a:latin typeface="Huawei Sans" panose="020C0503030203020204" pitchFamily="34" charset="0"/>
              </a:rPr>
              <a:t>dhcp</a:t>
            </a:r>
            <a:r>
              <a:rPr lang="en-US" dirty="0" smtClean="0">
                <a:latin typeface="Huawei Sans" panose="020C0503030203020204" pitchFamily="34" charset="0"/>
              </a:rPr>
              <a:t> snooping enable</a:t>
            </a:r>
          </a:p>
          <a:p>
            <a:pPr fontAlgn="ctr"/>
            <a:r>
              <a:rPr lang="en-US" dirty="0" smtClean="0">
                <a:latin typeface="Huawei Sans" panose="020C0503030203020204" pitchFamily="34" charset="0"/>
              </a:rPr>
              <a:t>[Switch-GigabitEthernet0/0/3] </a:t>
            </a:r>
            <a:r>
              <a:rPr lang="en-US" dirty="0" err="1" smtClean="0">
                <a:latin typeface="Huawei Sans" panose="020C0503030203020204" pitchFamily="34" charset="0"/>
              </a:rPr>
              <a:t>dhcp</a:t>
            </a:r>
            <a:r>
              <a:rPr lang="en-US" dirty="0" smtClean="0">
                <a:latin typeface="Huawei Sans" panose="020C0503030203020204" pitchFamily="34" charset="0"/>
              </a:rPr>
              <a:t> snooping trusted</a:t>
            </a:r>
            <a:endParaRPr lang="en-US" dirty="0">
              <a:latin typeface="Huawei Sans" panose="020C0503030203020204" pitchFamily="34" charset="0"/>
            </a:endParaRPr>
          </a:p>
        </p:txBody>
      </p:sp>
      <p:sp>
        <p:nvSpPr>
          <p:cNvPr id="31" name="文本框 30"/>
          <p:cNvSpPr txBox="1"/>
          <p:nvPr/>
        </p:nvSpPr>
        <p:spPr>
          <a:xfrm>
            <a:off x="6096000" y="4295155"/>
            <a:ext cx="2393604" cy="338554"/>
          </a:xfrm>
          <a:prstGeom prst="rect">
            <a:avLst/>
          </a:prstGeom>
          <a:noFill/>
          <a:ln>
            <a:noFill/>
          </a:ln>
        </p:spPr>
        <p:txBody>
          <a:bodyPr wrap="none" rtlCol="0">
            <a:spAutoFit/>
          </a:bodyPr>
          <a:lstStyle/>
          <a:p>
            <a:pPr fontAlgn="ctr"/>
            <a:r>
              <a:rPr lang="en-US" sz="1600" b="1" dirty="0" smtClean="0">
                <a:latin typeface="Huawei Sans" panose="020C0503030203020204" pitchFamily="34" charset="0"/>
              </a:rPr>
              <a:t>Method 2: VLAN view</a:t>
            </a:r>
            <a:endParaRPr lang="en-US" sz="1600" b="1" dirty="0">
              <a:latin typeface="Huawei Sans" panose="020C0503030203020204" pitchFamily="34" charset="0"/>
            </a:endParaRPr>
          </a:p>
        </p:txBody>
      </p:sp>
      <p:sp>
        <p:nvSpPr>
          <p:cNvPr id="32" name="文本框 31"/>
          <p:cNvSpPr txBox="1"/>
          <p:nvPr/>
        </p:nvSpPr>
        <p:spPr>
          <a:xfrm>
            <a:off x="6167437" y="4648466"/>
            <a:ext cx="5578475" cy="1631216"/>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smtClean="0">
                <a:latin typeface="Huawei Sans" panose="020C0503030203020204" pitchFamily="34" charset="0"/>
              </a:rPr>
              <a:t>[Switch] </a:t>
            </a:r>
            <a:r>
              <a:rPr lang="en-US" dirty="0" err="1" smtClean="0">
                <a:latin typeface="Huawei Sans" panose="020C0503030203020204" pitchFamily="34" charset="0"/>
              </a:rPr>
              <a:t>dhcp</a:t>
            </a:r>
            <a:r>
              <a:rPr lang="en-US" dirty="0" smtClean="0">
                <a:latin typeface="Huawei Sans" panose="020C0503030203020204" pitchFamily="34" charset="0"/>
              </a:rPr>
              <a:t> snooping enable ipv4	</a:t>
            </a:r>
          </a:p>
          <a:p>
            <a:pPr fontAlgn="ctr"/>
            <a:r>
              <a:rPr lang="en-US" dirty="0" smtClean="0">
                <a:latin typeface="Huawei Sans" panose="020C0503030203020204" pitchFamily="34" charset="0"/>
              </a:rPr>
              <a:t>[Switch] </a:t>
            </a:r>
            <a:r>
              <a:rPr lang="en-US" dirty="0" err="1" smtClean="0">
                <a:latin typeface="Huawei Sans" panose="020C0503030203020204" pitchFamily="34" charset="0"/>
              </a:rPr>
              <a:t>vlan</a:t>
            </a:r>
            <a:r>
              <a:rPr lang="en-US" dirty="0" smtClean="0">
                <a:latin typeface="Huawei Sans" panose="020C0503030203020204" pitchFamily="34" charset="0"/>
              </a:rPr>
              <a:t> 2</a:t>
            </a:r>
          </a:p>
          <a:p>
            <a:pPr fontAlgn="ctr"/>
            <a:r>
              <a:rPr lang="en-US" dirty="0" smtClean="0">
                <a:latin typeface="Huawei Sans" panose="020C0503030203020204" pitchFamily="34" charset="0"/>
              </a:rPr>
              <a:t>[Switch-vlan2] </a:t>
            </a:r>
            <a:r>
              <a:rPr lang="en-US" dirty="0" err="1" smtClean="0">
                <a:latin typeface="Huawei Sans" panose="020C0503030203020204" pitchFamily="34" charset="0"/>
              </a:rPr>
              <a:t>dhcp</a:t>
            </a:r>
            <a:r>
              <a:rPr lang="en-US" dirty="0" smtClean="0">
                <a:latin typeface="Huawei Sans" panose="020C0503030203020204" pitchFamily="34" charset="0"/>
              </a:rPr>
              <a:t> snooping enable	</a:t>
            </a:r>
          </a:p>
          <a:p>
            <a:pPr fontAlgn="ctr"/>
            <a:r>
              <a:rPr lang="en-US" dirty="0" smtClean="0">
                <a:latin typeface="Huawei Sans" panose="020C0503030203020204" pitchFamily="34" charset="0"/>
              </a:rPr>
              <a:t>[Switch]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0/0/3</a:t>
            </a:r>
          </a:p>
          <a:p>
            <a:pPr fontAlgn="ctr"/>
            <a:r>
              <a:rPr lang="en-US" dirty="0" smtClean="0">
                <a:latin typeface="Huawei Sans" panose="020C0503030203020204" pitchFamily="34" charset="0"/>
              </a:rPr>
              <a:t>[Switch-GigabitEthernet0/0/3] </a:t>
            </a:r>
            <a:r>
              <a:rPr lang="en-US" dirty="0" err="1" smtClean="0">
                <a:latin typeface="Huawei Sans" panose="020C0503030203020204" pitchFamily="34" charset="0"/>
              </a:rPr>
              <a:t>dhcp</a:t>
            </a:r>
            <a:r>
              <a:rPr lang="en-US" dirty="0" smtClean="0">
                <a:latin typeface="Huawei Sans" panose="020C0503030203020204" pitchFamily="34" charset="0"/>
              </a:rPr>
              <a:t> snooping trusted	</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47115773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465536" cy="707072"/>
          </a:xfrm>
        </p:spPr>
        <p:txBody>
          <a:bodyPr/>
          <a:lstStyle/>
          <a:p>
            <a:pPr marL="0" indent="0" fontAlgn="ctr">
              <a:buNone/>
            </a:pPr>
            <a:r>
              <a:rPr lang="en-US" sz="1800" dirty="0" smtClean="0">
                <a:latin typeface="Huawei Sans" panose="020C0503030203020204" pitchFamily="34" charset="0"/>
              </a:rPr>
              <a:t>Run the </a:t>
            </a:r>
            <a:r>
              <a:rPr lang="en-US" sz="1800" b="1" dirty="0" smtClean="0">
                <a:latin typeface="Huawei Sans" panose="020C0503030203020204" pitchFamily="34" charset="0"/>
              </a:rPr>
              <a:t>display </a:t>
            </a:r>
            <a:r>
              <a:rPr lang="en-US" sz="1800" b="1" dirty="0" err="1" smtClean="0">
                <a:latin typeface="Huawei Sans" panose="020C0503030203020204" pitchFamily="34" charset="0"/>
              </a:rPr>
              <a:t>dhcp</a:t>
            </a:r>
            <a:r>
              <a:rPr lang="en-US" sz="1800" b="1" dirty="0" smtClean="0">
                <a:latin typeface="Huawei Sans" panose="020C0503030203020204" pitchFamily="34" charset="0"/>
              </a:rPr>
              <a:t> snooping interface</a:t>
            </a:r>
            <a:r>
              <a:rPr lang="en-US" sz="1800" dirty="0" smtClean="0">
                <a:latin typeface="Huawei Sans" panose="020C0503030203020204" pitchFamily="34" charset="0"/>
              </a:rPr>
              <a:t> command to check DHCP snooping information on an interface.</a:t>
            </a:r>
            <a:endParaRPr lang="en-US" sz="1800" dirty="0">
              <a:latin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Verifying the Configuration</a:t>
            </a:r>
            <a:endParaRPr lang="en-US" altLang="zh-CN" dirty="0">
              <a:latin typeface="Huawei Sans" panose="020C0503030203020204" pitchFamily="34" charset="0"/>
            </a:endParaRPr>
          </a:p>
        </p:txBody>
      </p:sp>
      <p:sp>
        <p:nvSpPr>
          <p:cNvPr id="4" name="矩形 3"/>
          <p:cNvSpPr/>
          <p:nvPr/>
        </p:nvSpPr>
        <p:spPr>
          <a:xfrm>
            <a:off x="2987040" y="1940560"/>
            <a:ext cx="6250266" cy="3785652"/>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smtClean="0">
                <a:solidFill>
                  <a:prstClr val="black"/>
                </a:solidFill>
                <a:latin typeface="Huawei Sans" panose="020C0503030203020204" pitchFamily="34" charset="0"/>
              </a:rPr>
              <a:t>[Switch]display </a:t>
            </a:r>
            <a:r>
              <a:rPr lang="en-US" sz="1400" dirty="0" err="1" smtClean="0">
                <a:solidFill>
                  <a:prstClr val="black"/>
                </a:solidFill>
                <a:latin typeface="Huawei Sans" panose="020C0503030203020204" pitchFamily="34" charset="0"/>
              </a:rPr>
              <a:t>dhcp</a:t>
            </a:r>
            <a:r>
              <a:rPr lang="en-US" sz="1400" dirty="0" smtClean="0">
                <a:solidFill>
                  <a:prstClr val="black"/>
                </a:solidFill>
                <a:latin typeface="Huawei Sans" panose="020C0503030203020204" pitchFamily="34" charset="0"/>
              </a:rPr>
              <a:t> snooping interface </a:t>
            </a:r>
            <a:r>
              <a:rPr lang="en-US" sz="1400" dirty="0" err="1" smtClean="0">
                <a:solidFill>
                  <a:prstClr val="black"/>
                </a:solidFill>
                <a:latin typeface="Huawei Sans" panose="020C0503030203020204" pitchFamily="34" charset="0"/>
              </a:rPr>
              <a:t>GigabitEthernet</a:t>
            </a:r>
            <a:r>
              <a:rPr lang="en-US" sz="1400" dirty="0" smtClean="0">
                <a:solidFill>
                  <a:prstClr val="black"/>
                </a:solidFill>
                <a:latin typeface="Huawei Sans" panose="020C0503030203020204" pitchFamily="34" charset="0"/>
              </a:rPr>
              <a:t> 0/0/3</a:t>
            </a:r>
          </a:p>
          <a:p>
            <a:pPr fontAlgn="ctr">
              <a:lnSpc>
                <a:spcPts val="2400"/>
              </a:lnSpc>
            </a:pPr>
            <a:r>
              <a:rPr lang="en-US" sz="1400" dirty="0" smtClean="0">
                <a:solidFill>
                  <a:prstClr val="black"/>
                </a:solidFill>
                <a:latin typeface="Huawei Sans" panose="020C0503030203020204" pitchFamily="34" charset="0"/>
              </a:rPr>
              <a:t> DHCP snooping running information for interface GigabitEthernet0/0/3 :</a:t>
            </a:r>
          </a:p>
          <a:p>
            <a:pPr fontAlgn="ctr">
              <a:lnSpc>
                <a:spcPts val="2400"/>
              </a:lnSpc>
            </a:pPr>
            <a:r>
              <a:rPr lang="en-US" sz="1400" dirty="0" smtClean="0">
                <a:solidFill>
                  <a:srgbClr val="EC7061"/>
                </a:solidFill>
                <a:latin typeface="Huawei Sans" panose="020C0503030203020204" pitchFamily="34" charset="0"/>
              </a:rPr>
              <a:t> DHCP snooping                            : Enable   </a:t>
            </a:r>
          </a:p>
          <a:p>
            <a:pPr fontAlgn="ctr">
              <a:lnSpc>
                <a:spcPts val="2400"/>
              </a:lnSpc>
            </a:pPr>
            <a:r>
              <a:rPr lang="en-US" sz="1400" dirty="0" smtClean="0">
                <a:solidFill>
                  <a:prstClr val="black"/>
                </a:solidFill>
                <a:latin typeface="Huawei Sans" panose="020C0503030203020204" pitchFamily="34" charset="0"/>
              </a:rPr>
              <a:t> Trusted interface                        : Yes     </a:t>
            </a:r>
          </a:p>
          <a:p>
            <a:pPr fontAlgn="ctr">
              <a:lnSpc>
                <a:spcPts val="2400"/>
              </a:lnSpc>
            </a:pP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Dhcp</a:t>
            </a:r>
            <a:r>
              <a:rPr lang="en-US" sz="1400" dirty="0" smtClean="0">
                <a:solidFill>
                  <a:prstClr val="black"/>
                </a:solidFill>
                <a:latin typeface="Huawei Sans" panose="020C0503030203020204" pitchFamily="34" charset="0"/>
              </a:rPr>
              <a:t> user max number                     : 1024     (default)</a:t>
            </a:r>
          </a:p>
          <a:p>
            <a:pPr fontAlgn="ctr">
              <a:lnSpc>
                <a:spcPts val="2400"/>
              </a:lnSpc>
            </a:pPr>
            <a:r>
              <a:rPr lang="en-US" sz="1400" dirty="0" smtClean="0">
                <a:solidFill>
                  <a:prstClr val="black"/>
                </a:solidFill>
                <a:latin typeface="Huawei Sans" panose="020C0503030203020204" pitchFamily="34" charset="0"/>
              </a:rPr>
              <a:t> Current </a:t>
            </a:r>
            <a:r>
              <a:rPr lang="en-US" sz="1400" dirty="0" err="1" smtClean="0">
                <a:solidFill>
                  <a:prstClr val="black"/>
                </a:solidFill>
                <a:latin typeface="Huawei Sans" panose="020C0503030203020204" pitchFamily="34" charset="0"/>
              </a:rPr>
              <a:t>dhcp</a:t>
            </a:r>
            <a:r>
              <a:rPr lang="en-US" sz="1400" dirty="0" smtClean="0">
                <a:solidFill>
                  <a:prstClr val="black"/>
                </a:solidFill>
                <a:latin typeface="Huawei Sans" panose="020C0503030203020204" pitchFamily="34" charset="0"/>
              </a:rPr>
              <a:t> user number                 : 0       </a:t>
            </a:r>
          </a:p>
          <a:p>
            <a:pPr fontAlgn="ctr">
              <a:lnSpc>
                <a:spcPts val="2400"/>
              </a:lnSpc>
            </a:pPr>
            <a:r>
              <a:rPr lang="en-US" sz="1400" dirty="0" smtClean="0">
                <a:solidFill>
                  <a:prstClr val="black"/>
                </a:solidFill>
                <a:latin typeface="Huawei Sans" panose="020C0503030203020204" pitchFamily="34" charset="0"/>
              </a:rPr>
              <a:t> Check </a:t>
            </a:r>
            <a:r>
              <a:rPr lang="en-US" sz="1400" dirty="0" err="1" smtClean="0">
                <a:solidFill>
                  <a:prstClr val="black"/>
                </a:solidFill>
                <a:latin typeface="Huawei Sans" panose="020C0503030203020204" pitchFamily="34" charset="0"/>
              </a:rPr>
              <a:t>dhcp-giaddr</a:t>
            </a:r>
            <a:r>
              <a:rPr lang="en-US" sz="1400" dirty="0" smtClean="0">
                <a:solidFill>
                  <a:prstClr val="black"/>
                </a:solidFill>
                <a:latin typeface="Huawei Sans" panose="020C0503030203020204" pitchFamily="34" charset="0"/>
              </a:rPr>
              <a:t>                        : Disable  (default)</a:t>
            </a:r>
          </a:p>
          <a:p>
            <a:pPr fontAlgn="ctr">
              <a:lnSpc>
                <a:spcPts val="2400"/>
              </a:lnSpc>
            </a:pPr>
            <a:r>
              <a:rPr lang="en-US" sz="1400" dirty="0" smtClean="0">
                <a:solidFill>
                  <a:prstClr val="black"/>
                </a:solidFill>
                <a:latin typeface="Huawei Sans" panose="020C0503030203020204" pitchFamily="34" charset="0"/>
              </a:rPr>
              <a:t> Check </a:t>
            </a:r>
            <a:r>
              <a:rPr lang="en-US" sz="1400" dirty="0" err="1" smtClean="0">
                <a:solidFill>
                  <a:prstClr val="black"/>
                </a:solidFill>
                <a:latin typeface="Huawei Sans" panose="020C0503030203020204" pitchFamily="34" charset="0"/>
              </a:rPr>
              <a:t>dhcp-chaddr</a:t>
            </a:r>
            <a:r>
              <a:rPr lang="en-US" sz="1400" dirty="0" smtClean="0">
                <a:solidFill>
                  <a:prstClr val="black"/>
                </a:solidFill>
                <a:latin typeface="Huawei Sans" panose="020C0503030203020204" pitchFamily="34" charset="0"/>
              </a:rPr>
              <a:t>                        : Disable  (default)</a:t>
            </a:r>
          </a:p>
          <a:p>
            <a:pPr fontAlgn="ctr">
              <a:lnSpc>
                <a:spcPts val="2400"/>
              </a:lnSpc>
            </a:pPr>
            <a:r>
              <a:rPr lang="en-US" sz="1400" dirty="0" smtClean="0">
                <a:solidFill>
                  <a:prstClr val="black"/>
                </a:solidFill>
                <a:latin typeface="Huawei Sans" panose="020C0503030203020204" pitchFamily="34" charset="0"/>
              </a:rPr>
              <a:t> Alarm </a:t>
            </a:r>
            <a:r>
              <a:rPr lang="en-US" sz="1400" dirty="0" err="1" smtClean="0">
                <a:solidFill>
                  <a:prstClr val="black"/>
                </a:solidFill>
                <a:latin typeface="Huawei Sans" panose="020C0503030203020204" pitchFamily="34" charset="0"/>
              </a:rPr>
              <a:t>dhcp-chaddr</a:t>
            </a:r>
            <a:r>
              <a:rPr lang="en-US" sz="1400" dirty="0" smtClean="0">
                <a:solidFill>
                  <a:prstClr val="black"/>
                </a:solidFill>
                <a:latin typeface="Huawei Sans" panose="020C0503030203020204" pitchFamily="34" charset="0"/>
              </a:rPr>
              <a:t>                        : Disable  (default)</a:t>
            </a:r>
          </a:p>
          <a:p>
            <a:pPr fontAlgn="ctr">
              <a:lnSpc>
                <a:spcPts val="2400"/>
              </a:lnSpc>
            </a:pPr>
            <a:r>
              <a:rPr lang="en-US" sz="1400" dirty="0" smtClean="0">
                <a:solidFill>
                  <a:prstClr val="black"/>
                </a:solidFill>
                <a:latin typeface="Huawei Sans" panose="020C0503030203020204" pitchFamily="34" charset="0"/>
              </a:rPr>
              <a:t> Check </a:t>
            </a:r>
            <a:r>
              <a:rPr lang="en-US" sz="1400" dirty="0" err="1" smtClean="0">
                <a:solidFill>
                  <a:prstClr val="black"/>
                </a:solidFill>
                <a:latin typeface="Huawei Sans" panose="020C0503030203020204" pitchFamily="34" charset="0"/>
              </a:rPr>
              <a:t>dhcp</a:t>
            </a:r>
            <a:r>
              <a:rPr lang="en-US" sz="1400" dirty="0" smtClean="0">
                <a:solidFill>
                  <a:prstClr val="black"/>
                </a:solidFill>
                <a:latin typeface="Huawei Sans" panose="020C0503030203020204" pitchFamily="34" charset="0"/>
              </a:rPr>
              <a:t>-request                       : Disable  (default)</a:t>
            </a:r>
          </a:p>
          <a:p>
            <a:pPr fontAlgn="ctr">
              <a:lnSpc>
                <a:spcPts val="2400"/>
              </a:lnSpc>
            </a:pPr>
            <a:r>
              <a:rPr lang="en-US" sz="1400" dirty="0" smtClean="0">
                <a:solidFill>
                  <a:prstClr val="black"/>
                </a:solidFill>
                <a:latin typeface="Huawei Sans" panose="020C0503030203020204" pitchFamily="34" charset="0"/>
              </a:rPr>
              <a:t> Alarm </a:t>
            </a:r>
            <a:r>
              <a:rPr lang="en-US" sz="1400" dirty="0" err="1" smtClean="0">
                <a:solidFill>
                  <a:prstClr val="black"/>
                </a:solidFill>
                <a:latin typeface="Huawei Sans" panose="020C0503030203020204" pitchFamily="34" charset="0"/>
              </a:rPr>
              <a:t>dhcp</a:t>
            </a:r>
            <a:r>
              <a:rPr lang="en-US" sz="1400" dirty="0" smtClean="0">
                <a:solidFill>
                  <a:prstClr val="black"/>
                </a:solidFill>
                <a:latin typeface="Huawei Sans" panose="020C0503030203020204" pitchFamily="34" charset="0"/>
              </a:rPr>
              <a:t>-request                       : Disable  (default)</a:t>
            </a:r>
          </a:p>
          <a:p>
            <a:pPr fontAlgn="ctr">
              <a:lnSpc>
                <a:spcPts val="2400"/>
              </a:lnSpc>
            </a:pPr>
            <a:r>
              <a:rPr lang="en-US" sz="1400" dirty="0" smtClean="0">
                <a:solidFill>
                  <a:prstClr val="black"/>
                </a:solidFill>
                <a:latin typeface="Huawei Sans" panose="020C0503030203020204" pitchFamily="34" charset="0"/>
              </a:rPr>
              <a:t>-----  more ------</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p:txBody>
      </p:sp>
    </p:spTree>
    <p:extLst>
      <p:ext uri="{BB962C8B-B14F-4D97-AF65-F5344CB8AC3E}">
        <p14:creationId xmlns:p14="http://schemas.microsoft.com/office/powerpoint/2010/main" val="409498772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sz="2400" dirty="0" smtClean="0">
                <a:solidFill>
                  <a:schemeClr val="bg1">
                    <a:lumMod val="50000"/>
                  </a:schemeClr>
                </a:solidFill>
                <a:latin typeface="Huawei Sans" panose="020C0503030203020204" pitchFamily="34" charset="0"/>
              </a:rPr>
              <a:t>Port Isolation</a:t>
            </a:r>
            <a:endParaRPr lang="en-US" altLang="zh-CN" sz="24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400" dirty="0" smtClean="0">
                <a:solidFill>
                  <a:schemeClr val="bg1">
                    <a:lumMod val="50000"/>
                  </a:schemeClr>
                </a:solidFill>
                <a:latin typeface="Huawei Sans" panose="020C0503030203020204" pitchFamily="34" charset="0"/>
              </a:rPr>
              <a:t>MAC Address Table Security</a:t>
            </a:r>
            <a:endParaRPr lang="en-US" altLang="zh-CN" sz="24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400" dirty="0" smtClean="0">
                <a:solidFill>
                  <a:schemeClr val="bg1">
                    <a:lumMod val="50000"/>
                  </a:schemeClr>
                </a:solidFill>
                <a:latin typeface="Huawei Sans" panose="020C0503030203020204" pitchFamily="34" charset="0"/>
              </a:rPr>
              <a:t>Port Security</a:t>
            </a:r>
            <a:endParaRPr lang="en-US" altLang="zh-CN" sz="24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400" dirty="0" smtClean="0">
                <a:solidFill>
                  <a:schemeClr val="bg1">
                    <a:lumMod val="50000"/>
                  </a:schemeClr>
                </a:solidFill>
                <a:latin typeface="Huawei Sans" panose="020C0503030203020204" pitchFamily="34" charset="0"/>
              </a:rPr>
              <a:t>MAC Address Flapping Prevention and Detection</a:t>
            </a:r>
            <a:endParaRPr lang="en-US" altLang="zh-CN" sz="24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400" dirty="0" err="1" smtClean="0">
                <a:solidFill>
                  <a:schemeClr val="bg1">
                    <a:lumMod val="50000"/>
                  </a:schemeClr>
                </a:solidFill>
                <a:latin typeface="Huawei Sans" panose="020C0503030203020204" pitchFamily="34" charset="0"/>
              </a:rPr>
              <a:t>MACsec</a:t>
            </a:r>
            <a:endParaRPr lang="en-US" altLang="zh-CN" sz="24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400" dirty="0" smtClean="0">
                <a:solidFill>
                  <a:schemeClr val="bg1">
                    <a:lumMod val="50000"/>
                  </a:schemeClr>
                </a:solidFill>
                <a:latin typeface="Huawei Sans" panose="020C0503030203020204" pitchFamily="34" charset="0"/>
              </a:rPr>
              <a:t>Traffic Control</a:t>
            </a:r>
            <a:endParaRPr lang="en-US" altLang="zh-CN" sz="2400"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sz="2400" dirty="0" smtClean="0">
                <a:solidFill>
                  <a:schemeClr val="bg1">
                    <a:lumMod val="50000"/>
                  </a:schemeClr>
                </a:solidFill>
                <a:latin typeface="Huawei Sans" panose="020C0503030203020204" pitchFamily="34" charset="0"/>
              </a:rPr>
              <a:t>DHCP Snooping</a:t>
            </a:r>
          </a:p>
          <a:p>
            <a:pPr fontAlgn="ctr"/>
            <a:r>
              <a:rPr lang="en-US" sz="2400" b="1" dirty="0" smtClean="0">
                <a:latin typeface="Huawei Sans" panose="020C0503030203020204" pitchFamily="34" charset="0"/>
              </a:rPr>
              <a:t>IP Source Guard</a:t>
            </a:r>
            <a:endParaRPr lang="en-US" altLang="zh-CN" sz="2400" b="1"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23993824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algn="l" fontAlgn="ctr"/>
            <a:r>
              <a:rPr lang="en-US" sz="1600" dirty="0" smtClean="0">
                <a:latin typeface="Huawei Sans" panose="020C0503030203020204" pitchFamily="34" charset="0"/>
              </a:rPr>
              <a:t>Some attackers forge IP addresses of authorized users to obtain network access rights and access networks. As a result, authorized users are unable to access networks or sensitive information may be intercepted. IP source guard (IPSG) provides a mechanism to effectively defend against IP address spoofing attacks.</a:t>
            </a:r>
            <a:endParaRPr lang="en-US" altLang="zh-CN" sz="1600" dirty="0" smtClean="0">
              <a:latin typeface="Huawei Sans" panose="020C0503030203020204" pitchFamily="34" charset="0"/>
              <a:sym typeface="Huawei Sans" panose="020C0503030203020204" pitchFamily="34" charset="0"/>
            </a:endParaRPr>
          </a:p>
          <a:p>
            <a:pPr algn="l" fontAlgn="ctr"/>
            <a:r>
              <a:rPr lang="en-US" sz="1600" dirty="0" smtClean="0">
                <a:latin typeface="Huawei Sans" panose="020C0503030203020204" pitchFamily="34" charset="0"/>
              </a:rPr>
              <a:t>IPSG is a Layer 2 interface-based source IP address filtering technology. It prevents unauthorized hosts from using IP addresses of authorized hosts or specified IP addresses to access or attack a network.</a:t>
            </a:r>
            <a:endParaRPr lang="en-US" altLang="zh-CN" sz="1600" dirty="0" smtClean="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Overview of IPSG</a:t>
            </a:r>
            <a:endParaRPr lang="en-US" altLang="zh-CN" dirty="0">
              <a:latin typeface="Huawei Sans" panose="020C0503030203020204" pitchFamily="34" charset="0"/>
              <a:sym typeface="Huawei Sans" panose="020C0503030203020204" pitchFamily="34" charset="0"/>
            </a:endParaRPr>
          </a:p>
        </p:txBody>
      </p:sp>
      <p:grpSp>
        <p:nvGrpSpPr>
          <p:cNvPr id="40" name="组合 39"/>
          <p:cNvGrpSpPr/>
          <p:nvPr/>
        </p:nvGrpSpPr>
        <p:grpSpPr>
          <a:xfrm>
            <a:off x="4985603" y="3827188"/>
            <a:ext cx="5895825" cy="2240280"/>
            <a:chOff x="2403135" y="3869317"/>
            <a:chExt cx="5895825" cy="2240280"/>
          </a:xfrm>
        </p:grpSpPr>
        <p:grpSp>
          <p:nvGrpSpPr>
            <p:cNvPr id="19" name="组合 18"/>
            <p:cNvGrpSpPr/>
            <p:nvPr/>
          </p:nvGrpSpPr>
          <p:grpSpPr>
            <a:xfrm>
              <a:off x="3942763" y="4687911"/>
              <a:ext cx="4356197" cy="747673"/>
              <a:chOff x="4069598" y="4686592"/>
              <a:chExt cx="4356197" cy="747673"/>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87112" y="4686592"/>
                <a:ext cx="938683" cy="589407"/>
              </a:xfrm>
              <a:prstGeom prst="rect">
                <a:avLst/>
              </a:prstGeom>
            </p:spPr>
          </p:pic>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255275" y="4759896"/>
                <a:ext cx="540000" cy="442800"/>
              </a:xfrm>
              <a:prstGeom prst="rect">
                <a:avLst/>
              </a:prstGeom>
            </p:spPr>
          </p:pic>
          <p:pic>
            <p:nvPicPr>
              <p:cNvPr id="11" name="图片 10" descr="通用交换机.png"/>
              <p:cNvPicPr>
                <a:picLocks noChangeAspect="1"/>
              </p:cNvPicPr>
              <p:nvPr/>
            </p:nvPicPr>
            <p:blipFill>
              <a:blip r:embed="rId5" cstate="print"/>
              <a:stretch>
                <a:fillRect/>
              </a:stretch>
            </p:blipFill>
            <p:spPr>
              <a:xfrm>
                <a:off x="4920953" y="4760878"/>
                <a:ext cx="540000" cy="441818"/>
              </a:xfrm>
              <a:prstGeom prst="rect">
                <a:avLst/>
              </a:prstGeom>
            </p:spPr>
          </p:pic>
          <p:cxnSp>
            <p:nvCxnSpPr>
              <p:cNvPr id="12" name="直接连接符 11"/>
              <p:cNvCxnSpPr>
                <a:endCxn id="11" idx="1"/>
              </p:cNvCxnSpPr>
              <p:nvPr/>
            </p:nvCxnSpPr>
            <p:spPr>
              <a:xfrm>
                <a:off x="4069598" y="4981787"/>
                <a:ext cx="85135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1" idx="3"/>
                <a:endCxn id="10" idx="1"/>
              </p:cNvCxnSpPr>
              <p:nvPr/>
            </p:nvCxnSpPr>
            <p:spPr>
              <a:xfrm flipV="1">
                <a:off x="5460953" y="4981296"/>
                <a:ext cx="794322"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3"/>
                <a:endCxn id="9" idx="1"/>
              </p:cNvCxnSpPr>
              <p:nvPr/>
            </p:nvCxnSpPr>
            <p:spPr>
              <a:xfrm>
                <a:off x="6795275" y="4981296"/>
                <a:ext cx="691837"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606759" y="4849639"/>
                <a:ext cx="691215" cy="261610"/>
              </a:xfrm>
              <a:prstGeom prst="rect">
                <a:avLst/>
              </a:prstGeom>
              <a:noFill/>
              <a:ln>
                <a:noFill/>
              </a:ln>
            </p:spPr>
            <p:txBody>
              <a:bodyPr wrap="none" rtlCol="0">
                <a:spAutoFit/>
              </a:bodyPr>
              <a:lstStyle/>
              <a:p>
                <a:pPr fontAlgn="ctr"/>
                <a:r>
                  <a:rPr lang="en-US" sz="1100" dirty="0" smtClean="0">
                    <a:latin typeface="Huawei Sans" panose="020C0503030203020204" pitchFamily="34" charset="0"/>
                  </a:rPr>
                  <a:t>Internet</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4878377" y="5157266"/>
                <a:ext cx="681597" cy="276999"/>
              </a:xfrm>
              <a:prstGeom prst="rect">
                <a:avLst/>
              </a:prstGeom>
              <a:noFill/>
              <a:ln>
                <a:noFill/>
              </a:ln>
            </p:spPr>
            <p:txBody>
              <a:bodyPr wrap="none" rtlCol="0">
                <a:spAutoFit/>
              </a:bodyPr>
              <a:lstStyle/>
              <a:p>
                <a:pPr fontAlgn="ctr"/>
                <a:r>
                  <a:rPr lang="en-US" sz="1200" b="1" dirty="0" smtClean="0">
                    <a:latin typeface="Huawei Sans" panose="020C0503030203020204" pitchFamily="34" charset="0"/>
                  </a:rPr>
                  <a:t>Switch</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a:xfrm>
                <a:off x="6280536" y="5157266"/>
                <a:ext cx="684803" cy="276999"/>
              </a:xfrm>
              <a:prstGeom prst="rect">
                <a:avLst/>
              </a:prstGeom>
              <a:noFill/>
              <a:ln>
                <a:noFill/>
              </a:ln>
            </p:spPr>
            <p:txBody>
              <a:bodyPr wrap="none" rtlCol="0">
                <a:spAutoFit/>
              </a:bodyPr>
              <a:lstStyle/>
              <a:p>
                <a:pPr fontAlgn="ctr"/>
                <a:r>
                  <a:rPr lang="en-US" sz="1200" b="1" dirty="0" smtClean="0">
                    <a:latin typeface="Huawei Sans" panose="020C0503030203020204" pitchFamily="34" charset="0"/>
                  </a:rPr>
                  <a:t>Router</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9" name="组合 38"/>
            <p:cNvGrpSpPr/>
            <p:nvPr/>
          </p:nvGrpSpPr>
          <p:grpSpPr>
            <a:xfrm>
              <a:off x="2403135" y="3869317"/>
              <a:ext cx="1557890" cy="2240280"/>
              <a:chOff x="2403135" y="3869317"/>
              <a:chExt cx="1557890" cy="2240280"/>
            </a:xfrm>
          </p:grpSpPr>
          <p:cxnSp>
            <p:nvCxnSpPr>
              <p:cNvPr id="21" name="直接连接符 20"/>
              <p:cNvCxnSpPr/>
              <p:nvPr/>
            </p:nvCxnSpPr>
            <p:spPr>
              <a:xfrm>
                <a:off x="3935143" y="3869317"/>
                <a:ext cx="7620" cy="224028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28" idx="3"/>
              </p:cNvCxnSpPr>
              <p:nvPr/>
            </p:nvCxnSpPr>
            <p:spPr>
              <a:xfrm>
                <a:off x="2942198" y="4122420"/>
                <a:ext cx="99734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9" idx="3"/>
              </p:cNvCxnSpPr>
              <p:nvPr/>
            </p:nvCxnSpPr>
            <p:spPr>
              <a:xfrm>
                <a:off x="2942198" y="4979670"/>
                <a:ext cx="1018827"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30" idx="3"/>
              </p:cNvCxnSpPr>
              <p:nvPr/>
            </p:nvCxnSpPr>
            <p:spPr>
              <a:xfrm>
                <a:off x="2942198" y="5836920"/>
                <a:ext cx="99294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8" name="图片 27" descr="PC.png"/>
              <p:cNvPicPr>
                <a:picLocks noChangeAspect="1"/>
              </p:cNvPicPr>
              <p:nvPr/>
            </p:nvPicPr>
            <p:blipFill>
              <a:blip r:embed="rId6" cstate="print"/>
              <a:stretch>
                <a:fillRect/>
              </a:stretch>
            </p:blipFill>
            <p:spPr>
              <a:xfrm>
                <a:off x="2403135" y="3915420"/>
                <a:ext cx="539063" cy="414000"/>
              </a:xfrm>
              <a:prstGeom prst="rect">
                <a:avLst/>
              </a:prstGeom>
            </p:spPr>
          </p:pic>
          <p:pic>
            <p:nvPicPr>
              <p:cNvPr id="29" name="图片 28" descr="PC.png"/>
              <p:cNvPicPr>
                <a:picLocks noChangeAspect="1"/>
              </p:cNvPicPr>
              <p:nvPr/>
            </p:nvPicPr>
            <p:blipFill>
              <a:blip r:embed="rId6" cstate="print"/>
              <a:stretch>
                <a:fillRect/>
              </a:stretch>
            </p:blipFill>
            <p:spPr>
              <a:xfrm>
                <a:off x="2403135" y="4772670"/>
                <a:ext cx="539063" cy="414000"/>
              </a:xfrm>
              <a:prstGeom prst="rect">
                <a:avLst/>
              </a:prstGeom>
            </p:spPr>
          </p:pic>
          <p:pic>
            <p:nvPicPr>
              <p:cNvPr id="30" name="图片 29" descr="PC.png"/>
              <p:cNvPicPr>
                <a:picLocks noChangeAspect="1"/>
              </p:cNvPicPr>
              <p:nvPr/>
            </p:nvPicPr>
            <p:blipFill>
              <a:blip r:embed="rId6" cstate="print"/>
              <a:stretch>
                <a:fillRect/>
              </a:stretch>
            </p:blipFill>
            <p:spPr>
              <a:xfrm>
                <a:off x="2403135" y="5629920"/>
                <a:ext cx="539063" cy="414000"/>
              </a:xfrm>
              <a:prstGeom prst="rect">
                <a:avLst/>
              </a:prstGeom>
            </p:spPr>
          </p:pic>
        </p:grpSp>
      </p:grpSp>
      <p:sp>
        <p:nvSpPr>
          <p:cNvPr id="42" name="文本框 41"/>
          <p:cNvSpPr txBox="1"/>
          <p:nvPr/>
        </p:nvSpPr>
        <p:spPr>
          <a:xfrm>
            <a:off x="3950669" y="3797830"/>
            <a:ext cx="1125416" cy="430887"/>
          </a:xfrm>
          <a:prstGeom prst="rect">
            <a:avLst/>
          </a:prstGeom>
          <a:noFill/>
          <a:ln>
            <a:noFill/>
          </a:ln>
        </p:spPr>
        <p:txBody>
          <a:bodyPr wrap="square" rtlCol="0">
            <a:spAutoFit/>
          </a:bodyPr>
          <a:lstStyle/>
          <a:p>
            <a:pPr algn="ctr" fontAlgn="ctr"/>
            <a:r>
              <a:rPr lang="en-US" sz="1100" dirty="0" smtClean="0">
                <a:latin typeface="Huawei Sans" panose="020C0503030203020204" pitchFamily="34" charset="0"/>
              </a:rPr>
              <a:t>Authorized host 1</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3964152" y="4655080"/>
            <a:ext cx="1125416" cy="430887"/>
          </a:xfrm>
          <a:prstGeom prst="rect">
            <a:avLst/>
          </a:prstGeom>
          <a:noFill/>
          <a:ln>
            <a:noFill/>
          </a:ln>
        </p:spPr>
        <p:txBody>
          <a:bodyPr wrap="square" rtlCol="0">
            <a:spAutoFit/>
          </a:bodyPr>
          <a:lstStyle/>
          <a:p>
            <a:pPr algn="ctr" fontAlgn="ctr"/>
            <a:r>
              <a:rPr lang="en-US" sz="1100" dirty="0" smtClean="0">
                <a:latin typeface="Huawei Sans" panose="020C0503030203020204" pitchFamily="34" charset="0"/>
              </a:rPr>
              <a:t>Authorized host 2</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a:off x="3964152" y="5512330"/>
            <a:ext cx="1166231" cy="430887"/>
          </a:xfrm>
          <a:prstGeom prst="rect">
            <a:avLst/>
          </a:prstGeom>
          <a:noFill/>
          <a:ln>
            <a:noFill/>
          </a:ln>
        </p:spPr>
        <p:txBody>
          <a:bodyPr wrap="square" rtlCol="0">
            <a:spAutoFit/>
          </a:bodyPr>
          <a:lstStyle/>
          <a:p>
            <a:pPr algn="ctr" fontAlgn="ctr"/>
            <a:r>
              <a:rPr lang="en-US" sz="1100" dirty="0" smtClean="0">
                <a:latin typeface="Huawei Sans" panose="020C0503030203020204" pitchFamily="34" charset="0"/>
              </a:rPr>
              <a:t>Unauthorized host</a:t>
            </a:r>
            <a:endParaRPr lang="en-US" sz="1100" dirty="0">
              <a:latin typeface="Huawei Sans" panose="020C0503030203020204" pitchFamily="34" charset="0"/>
            </a:endParaRPr>
          </a:p>
        </p:txBody>
      </p:sp>
      <p:sp>
        <p:nvSpPr>
          <p:cNvPr id="45" name="文本框 44"/>
          <p:cNvSpPr txBox="1"/>
          <p:nvPr/>
        </p:nvSpPr>
        <p:spPr>
          <a:xfrm>
            <a:off x="4083953" y="4129959"/>
            <a:ext cx="869149" cy="261610"/>
          </a:xfrm>
          <a:prstGeom prst="rect">
            <a:avLst/>
          </a:prstGeom>
          <a:noFill/>
          <a:ln>
            <a:noFill/>
          </a:ln>
        </p:spPr>
        <p:txBody>
          <a:bodyPr wrap="none" rtlCol="0">
            <a:spAutoFit/>
          </a:bodyPr>
          <a:lstStyle/>
          <a:p>
            <a:pPr fontAlgn="ctr"/>
            <a:r>
              <a:rPr lang="en-US" sz="1100" dirty="0" smtClean="0">
                <a:latin typeface="Huawei Sans" panose="020C0503030203020204" pitchFamily="34" charset="0"/>
              </a:rPr>
              <a:t>IP: 10.1.1.1</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4083953" y="4977957"/>
            <a:ext cx="869149" cy="261610"/>
          </a:xfrm>
          <a:prstGeom prst="rect">
            <a:avLst/>
          </a:prstGeom>
          <a:noFill/>
          <a:ln>
            <a:noFill/>
          </a:ln>
        </p:spPr>
        <p:txBody>
          <a:bodyPr wrap="none" rtlCol="0">
            <a:spAutoFit/>
          </a:bodyPr>
          <a:lstStyle/>
          <a:p>
            <a:pPr fontAlgn="ctr"/>
            <a:r>
              <a:rPr lang="en-US" sz="1100" dirty="0" smtClean="0">
                <a:latin typeface="Huawei Sans" panose="020C0503030203020204" pitchFamily="34" charset="0"/>
              </a:rPr>
              <a:t>IP: 10.1.1.2</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a:xfrm>
            <a:off x="4019032" y="5836220"/>
            <a:ext cx="947695" cy="261610"/>
          </a:xfrm>
          <a:prstGeom prst="rect">
            <a:avLst/>
          </a:prstGeom>
          <a:noFill/>
          <a:ln>
            <a:noFill/>
          </a:ln>
        </p:spPr>
        <p:txBody>
          <a:bodyPr wrap="none" rtlCol="0">
            <a:spAutoFit/>
          </a:bodyPr>
          <a:lstStyle/>
          <a:p>
            <a:pPr fontAlgn="ctr"/>
            <a:r>
              <a:rPr lang="en-US" sz="1100" dirty="0" smtClean="0">
                <a:latin typeface="Huawei Sans" panose="020C0503030203020204" pitchFamily="34" charset="0"/>
              </a:rPr>
              <a:t>IP: 10.1.1.10</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圆角矩形标注 47"/>
          <p:cNvSpPr/>
          <p:nvPr/>
        </p:nvSpPr>
        <p:spPr>
          <a:xfrm>
            <a:off x="7646587" y="3537319"/>
            <a:ext cx="1940175" cy="1000882"/>
          </a:xfrm>
          <a:prstGeom prst="wedgeRoundRectCallout">
            <a:avLst>
              <a:gd name="adj1" fmla="val -33402"/>
              <a:gd name="adj2" fmla="val 63769"/>
              <a:gd name="adj3" fmla="val 1666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200" dirty="0" smtClean="0">
                <a:solidFill>
                  <a:srgbClr val="1D1D1A"/>
                </a:solidFill>
                <a:latin typeface="Huawei Sans" panose="020C0503030203020204" pitchFamily="34" charset="0"/>
              </a:rPr>
              <a:t>Requirement:</a:t>
            </a: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1D1D1A"/>
                </a:solidFill>
                <a:latin typeface="Huawei Sans" panose="020C0503030203020204" pitchFamily="34" charset="0"/>
              </a:rPr>
              <a:t>Only hosts at 10.1.1.1 and 10.1.1.2 are allowed to access the Internet.</a:t>
            </a:r>
            <a:endParaRPr lang="en-US" sz="1200" dirty="0">
              <a:solidFill>
                <a:srgbClr val="1D1D1A"/>
              </a:solidFill>
              <a:latin typeface="Huawei Sans" panose="020C0503030203020204" pitchFamily="34" charset="0"/>
            </a:endParaRPr>
          </a:p>
        </p:txBody>
      </p:sp>
      <p:sp>
        <p:nvSpPr>
          <p:cNvPr id="50" name="圆角矩形标注 49"/>
          <p:cNvSpPr/>
          <p:nvPr/>
        </p:nvSpPr>
        <p:spPr>
          <a:xfrm>
            <a:off x="1097291" y="4013273"/>
            <a:ext cx="2765353" cy="657767"/>
          </a:xfrm>
          <a:prstGeom prst="wedgeRoundRectCallout">
            <a:avLst>
              <a:gd name="adj1" fmla="val 65558"/>
              <a:gd name="adj2" fmla="val 24057"/>
              <a:gd name="adj3" fmla="val 1666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fontAlgn="ctr"/>
            <a:r>
              <a:rPr lang="en-US" sz="1200" dirty="0" smtClean="0">
                <a:solidFill>
                  <a:srgbClr val="1D1D1A"/>
                </a:solidFill>
                <a:latin typeface="Huawei Sans" panose="020C0503030203020204" pitchFamily="34" charset="0"/>
              </a:rPr>
              <a:t>Authorized hosts 1 and 2 can access the Internet, but they are shut down.</a:t>
            </a:r>
            <a:endParaRPr lang="en-US" sz="1200" dirty="0">
              <a:solidFill>
                <a:srgbClr val="1D1D1A"/>
              </a:solidFill>
              <a:latin typeface="Huawei Sans" panose="020C0503030203020204" pitchFamily="34" charset="0"/>
            </a:endParaRPr>
          </a:p>
        </p:txBody>
      </p:sp>
      <p:sp>
        <p:nvSpPr>
          <p:cNvPr id="52" name="圆角矩形标注 51"/>
          <p:cNvSpPr/>
          <p:nvPr/>
        </p:nvSpPr>
        <p:spPr>
          <a:xfrm>
            <a:off x="1097291" y="4782508"/>
            <a:ext cx="2810394" cy="1012283"/>
          </a:xfrm>
          <a:prstGeom prst="wedgeRoundRectCallout">
            <a:avLst>
              <a:gd name="adj1" fmla="val 66806"/>
              <a:gd name="adj2" fmla="val 9825"/>
              <a:gd name="adj3" fmla="val 1666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36000" tIns="0" rIns="36000" bIns="0" numCol="1" spcCol="0" rtlCol="0" fromWordArt="0" anchor="ctr" anchorCtr="0" forceAA="0" compatLnSpc="1">
            <a:prstTxWarp prst="textNoShape">
              <a:avLst/>
            </a:prstTxWarp>
            <a:noAutofit/>
          </a:bodyPr>
          <a:lstStyle/>
          <a:p>
            <a:pPr fontAlgn="ctr"/>
            <a:r>
              <a:rPr lang="en-US" sz="1200" dirty="0" smtClean="0">
                <a:solidFill>
                  <a:srgbClr val="1D1D1A"/>
                </a:solidFill>
                <a:latin typeface="Huawei Sans" panose="020C0503030203020204" pitchFamily="34" charset="0"/>
              </a:rPr>
              <a:t>The IP address of the unauthorized host is 10.1.1.10, and the host cannot access the Internet. After the IP address is changed to 10.1.1.1, the host can access the Internet.</a:t>
            </a:r>
            <a:endParaRPr lang="en-US" sz="1200" dirty="0">
              <a:solidFill>
                <a:srgbClr val="1D1D1A"/>
              </a:solidFill>
              <a:latin typeface="Huawei Sans" panose="020C0503030203020204" pitchFamily="34" charset="0"/>
            </a:endParaRPr>
          </a:p>
        </p:txBody>
      </p:sp>
      <p:sp>
        <p:nvSpPr>
          <p:cNvPr id="53" name="文本框 52"/>
          <p:cNvSpPr txBox="1"/>
          <p:nvPr/>
        </p:nvSpPr>
        <p:spPr>
          <a:xfrm>
            <a:off x="6970026" y="5717933"/>
            <a:ext cx="3252003" cy="576835"/>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400" dirty="0" smtClean="0">
                <a:latin typeface="Huawei Sans" panose="020C0503030203020204" pitchFamily="34" charset="0"/>
              </a:rPr>
              <a:t>Configure IPSG on the user-side interface or VLAN of the switch.</a:t>
            </a:r>
            <a:endParaRPr lang="en-US" sz="1400" dirty="0">
              <a:latin typeface="Huawei Sans" panose="020C0503030203020204" pitchFamily="34" charset="0"/>
            </a:endParaRPr>
          </a:p>
        </p:txBody>
      </p:sp>
      <p:sp>
        <p:nvSpPr>
          <p:cNvPr id="54" name="椭圆 53"/>
          <p:cNvSpPr>
            <a:spLocks noChangeAspect="1"/>
          </p:cNvSpPr>
          <p:nvPr/>
        </p:nvSpPr>
        <p:spPr>
          <a:xfrm flipV="1">
            <a:off x="7276849" y="4862892"/>
            <a:ext cx="136290" cy="13629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2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6" name="直接箭头连接符 55"/>
          <p:cNvCxnSpPr/>
          <p:nvPr/>
        </p:nvCxnSpPr>
        <p:spPr>
          <a:xfrm flipV="1">
            <a:off x="7321307" y="5085828"/>
            <a:ext cx="0" cy="632105"/>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5606141" y="4188958"/>
            <a:ext cx="4163762" cy="654822"/>
            <a:chOff x="4554788" y="4193874"/>
            <a:chExt cx="4163762" cy="654822"/>
          </a:xfrm>
        </p:grpSpPr>
        <p:cxnSp>
          <p:nvCxnSpPr>
            <p:cNvPr id="59" name="肘形连接符 58"/>
            <p:cNvCxnSpPr/>
            <p:nvPr/>
          </p:nvCxnSpPr>
          <p:spPr>
            <a:xfrm>
              <a:off x="4578350" y="4193874"/>
              <a:ext cx="4140200" cy="654822"/>
            </a:xfrm>
            <a:prstGeom prst="bentConnector3">
              <a:avLst>
                <a:gd name="adj1" fmla="val 26074"/>
              </a:avLst>
            </a:prstGeom>
            <a:ln w="19050">
              <a:solidFill>
                <a:srgbClr val="00B0F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4554788" y="4848696"/>
              <a:ext cx="1138846" cy="0"/>
            </a:xfrm>
            <a:prstGeom prst="line">
              <a:avLst/>
            </a:prstGeom>
            <a:ln w="19050">
              <a:solidFill>
                <a:srgbClr val="00B0F0"/>
              </a:solidFill>
              <a:prstDash val="dash"/>
            </a:ln>
          </p:spPr>
          <p:style>
            <a:lnRef idx="1">
              <a:schemeClr val="accent1"/>
            </a:lnRef>
            <a:fillRef idx="0">
              <a:schemeClr val="accent1"/>
            </a:fillRef>
            <a:effectRef idx="0">
              <a:schemeClr val="accent1"/>
            </a:effectRef>
            <a:fontRef idx="minor">
              <a:schemeClr val="tx1"/>
            </a:fontRef>
          </p:style>
        </p:cxnSp>
      </p:grpSp>
      <p:cxnSp>
        <p:nvCxnSpPr>
          <p:cNvPr id="67" name="肘形连接符 66"/>
          <p:cNvCxnSpPr/>
          <p:nvPr/>
        </p:nvCxnSpPr>
        <p:spPr>
          <a:xfrm flipV="1">
            <a:off x="5606141" y="5076040"/>
            <a:ext cx="1688970" cy="641893"/>
          </a:xfrm>
          <a:prstGeom prst="bentConnector3">
            <a:avLst>
              <a:gd name="adj1" fmla="val 65791"/>
            </a:avLst>
          </a:prstGeom>
          <a:ln w="19050">
            <a:solidFill>
              <a:srgbClr val="EC7061"/>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0" name="禁止符 23"/>
          <p:cNvSpPr/>
          <p:nvPr/>
        </p:nvSpPr>
        <p:spPr>
          <a:xfrm>
            <a:off x="6960831" y="4967570"/>
            <a:ext cx="199911" cy="199911"/>
          </a:xfrm>
          <a:prstGeom prst="noSmoking">
            <a:avLst>
              <a:gd name="adj" fmla="val 15475"/>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2112147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圆角矩形 58"/>
          <p:cNvSpPr/>
          <p:nvPr/>
        </p:nvSpPr>
        <p:spPr>
          <a:xfrm>
            <a:off x="6833883" y="2589763"/>
            <a:ext cx="1932919" cy="593683"/>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accent2"/>
                </a:solidFill>
                <a:latin typeface="Huawei Sans" panose="020C0503030203020204" pitchFamily="34" charset="0"/>
              </a:rPr>
              <a:t>Permit packets if the packets match the binding table</a:t>
            </a:r>
            <a:endParaRPr lang="en-US" sz="1200" dirty="0">
              <a:solidFill>
                <a:schemeClr val="accent2"/>
              </a:solidFill>
              <a:latin typeface="Huawei Sans" panose="020C0503030203020204" pitchFamily="34" charset="0"/>
            </a:endParaRPr>
          </a:p>
        </p:txBody>
      </p:sp>
      <p:sp>
        <p:nvSpPr>
          <p:cNvPr id="60" name="圆角矩形 59"/>
          <p:cNvSpPr/>
          <p:nvPr/>
        </p:nvSpPr>
        <p:spPr>
          <a:xfrm>
            <a:off x="6863958" y="5139415"/>
            <a:ext cx="2196230" cy="1076002"/>
          </a:xfrm>
          <a:prstGeom prst="round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sz="1200" dirty="0" smtClean="0">
                <a:solidFill>
                  <a:schemeClr val="accent2"/>
                </a:solidFill>
                <a:latin typeface="Huawei Sans" panose="020C0503030203020204" pitchFamily="34" charset="0"/>
              </a:rPr>
              <a:t>Forge the IP address of an authorized host</a:t>
            </a:r>
          </a:p>
          <a:p>
            <a:pPr fontAlgn="ctr"/>
            <a:r>
              <a:rPr lang="en-US" sz="1200" dirty="0" smtClean="0">
                <a:solidFill>
                  <a:schemeClr val="accent2"/>
                </a:solidFill>
                <a:latin typeface="Huawei Sans" panose="020C0503030203020204" pitchFamily="34" charset="0"/>
              </a:rPr>
              <a:t>Discard packets if the packets do not match the binding table</a:t>
            </a:r>
            <a:endParaRPr lang="en-US" sz="1200" dirty="0">
              <a:solidFill>
                <a:schemeClr val="accent2"/>
              </a:solidFill>
              <a:latin typeface="Huawei Sans" panose="020C0503030203020204" pitchFamily="34" charset="0"/>
            </a:endParaRPr>
          </a:p>
        </p:txBody>
      </p:sp>
      <p:sp>
        <p:nvSpPr>
          <p:cNvPr id="3" name="文本占位符 2"/>
          <p:cNvSpPr>
            <a:spLocks noGrp="1"/>
          </p:cNvSpPr>
          <p:nvPr>
            <p:ph type="body" sz="quarter" idx="10"/>
          </p:nvPr>
        </p:nvSpPr>
        <p:spPr/>
        <p:txBody>
          <a:bodyPr/>
          <a:lstStyle/>
          <a:p>
            <a:pPr marL="0" indent="0" algn="l" fontAlgn="ctr">
              <a:buNone/>
            </a:pPr>
            <a:r>
              <a:rPr lang="en-US" sz="1600" dirty="0" smtClean="0">
                <a:latin typeface="Huawei Sans" panose="020C0503030203020204" pitchFamily="34" charset="0"/>
              </a:rPr>
              <a:t>IPSG checks IP packets on Layer 2 interfaces against a binding table that contains the bindings of source IP addresses, source MAC addresses, VLAN IDs, and inbound interfaces. Only packets that match the binding table are forwarded, and packets that do not match the binding table are discarded. Binding tables include static and dynamic DHCP snooping binding tables.</a:t>
            </a:r>
            <a:endParaRPr lang="en-US" altLang="zh-CN" sz="16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Working Mechanism of IPSG</a:t>
            </a:r>
            <a:endParaRPr lang="en-US" altLang="zh-CN" dirty="0">
              <a:latin typeface="Huawei Sans" panose="020C0503030203020204" pitchFamily="34" charset="0"/>
              <a:sym typeface="Huawei Sans" panose="020C0503030203020204" pitchFamily="34" charset="0"/>
            </a:endParaRPr>
          </a:p>
        </p:txBody>
      </p:sp>
      <p:sp>
        <p:nvSpPr>
          <p:cNvPr id="24" name="文本框 23"/>
          <p:cNvSpPr txBox="1"/>
          <p:nvPr/>
        </p:nvSpPr>
        <p:spPr>
          <a:xfrm>
            <a:off x="2107325" y="2895378"/>
            <a:ext cx="1295547"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Authorized host</a:t>
            </a:r>
            <a:endParaRPr lang="en-US" sz="1200" dirty="0">
              <a:latin typeface="Huawei Sans" panose="020C0503030203020204" pitchFamily="34" charset="0"/>
            </a:endParaRPr>
          </a:p>
        </p:txBody>
      </p:sp>
      <p:sp>
        <p:nvSpPr>
          <p:cNvPr id="25" name="文本框 24"/>
          <p:cNvSpPr txBox="1"/>
          <p:nvPr/>
        </p:nvSpPr>
        <p:spPr>
          <a:xfrm>
            <a:off x="2833347" y="3204785"/>
            <a:ext cx="1774845" cy="461665"/>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   IP: 10.1.1.1</a:t>
            </a:r>
          </a:p>
          <a:p>
            <a:pPr algn="ctr" fontAlgn="ctr"/>
            <a:r>
              <a:rPr lang="en-US" sz="1200" dirty="0" smtClean="0">
                <a:latin typeface="Huawei Sans" panose="020C0503030203020204" pitchFamily="34" charset="0"/>
              </a:rPr>
              <a:t>MAC: 5489-98C2-1486</a:t>
            </a:r>
            <a:endParaRPr lang="en-US" sz="1200" dirty="0">
              <a:latin typeface="Huawei Sans" panose="020C0503030203020204" pitchFamily="34" charset="0"/>
            </a:endParaRPr>
          </a:p>
        </p:txBody>
      </p:sp>
      <p:sp>
        <p:nvSpPr>
          <p:cNvPr id="26" name="文本框 25"/>
          <p:cNvSpPr txBox="1"/>
          <p:nvPr/>
        </p:nvSpPr>
        <p:spPr>
          <a:xfrm>
            <a:off x="1981645" y="5250922"/>
            <a:ext cx="1481496"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Unauthorized host</a:t>
            </a:r>
            <a:endParaRPr lang="en-US" sz="1200" dirty="0">
              <a:latin typeface="Huawei Sans" panose="020C0503030203020204" pitchFamily="34" charset="0"/>
            </a:endParaRPr>
          </a:p>
        </p:txBody>
      </p:sp>
      <p:sp>
        <p:nvSpPr>
          <p:cNvPr id="27" name="文本框 26"/>
          <p:cNvSpPr txBox="1"/>
          <p:nvPr/>
        </p:nvSpPr>
        <p:spPr>
          <a:xfrm>
            <a:off x="2811239" y="5643176"/>
            <a:ext cx="1802096" cy="461665"/>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   IP: 10.1.1.10</a:t>
            </a:r>
          </a:p>
          <a:p>
            <a:pPr algn="ctr" fontAlgn="ctr"/>
            <a:r>
              <a:rPr lang="en-US" sz="1200" dirty="0" smtClean="0">
                <a:latin typeface="Huawei Sans" panose="020C0503030203020204" pitchFamily="34" charset="0"/>
              </a:rPr>
              <a:t>MAC: 5489-98AB-22A7</a:t>
            </a:r>
            <a:endParaRPr lang="en-US" sz="1200" dirty="0">
              <a:latin typeface="Huawei Sans" panose="020C0503030203020204" pitchFamily="34" charset="0"/>
            </a:endParaRPr>
          </a:p>
        </p:txBody>
      </p:sp>
      <p:grpSp>
        <p:nvGrpSpPr>
          <p:cNvPr id="30" name="组合 29"/>
          <p:cNvGrpSpPr/>
          <p:nvPr/>
        </p:nvGrpSpPr>
        <p:grpSpPr>
          <a:xfrm>
            <a:off x="3445600" y="2806506"/>
            <a:ext cx="6140238" cy="2812593"/>
            <a:chOff x="3255100" y="3350467"/>
            <a:chExt cx="6140238" cy="2812593"/>
          </a:xfrm>
        </p:grpSpPr>
        <p:grpSp>
          <p:nvGrpSpPr>
            <p:cNvPr id="6" name="组合 5"/>
            <p:cNvGrpSpPr/>
            <p:nvPr/>
          </p:nvGrpSpPr>
          <p:grpSpPr>
            <a:xfrm>
              <a:off x="3255100" y="3350467"/>
              <a:ext cx="2905396" cy="2812593"/>
              <a:chOff x="2402198" y="3915420"/>
              <a:chExt cx="2905396" cy="2812593"/>
            </a:xfrm>
          </p:grpSpPr>
          <p:cxnSp>
            <p:nvCxnSpPr>
              <p:cNvPr id="8" name="直接连接符 7"/>
              <p:cNvCxnSpPr>
                <a:stCxn id="11" idx="3"/>
              </p:cNvCxnSpPr>
              <p:nvPr/>
            </p:nvCxnSpPr>
            <p:spPr>
              <a:xfrm>
                <a:off x="2942198" y="4122420"/>
                <a:ext cx="2365396" cy="130299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3" idx="3"/>
              </p:cNvCxnSpPr>
              <p:nvPr/>
            </p:nvCxnSpPr>
            <p:spPr>
              <a:xfrm flipV="1">
                <a:off x="2941261" y="5439708"/>
                <a:ext cx="2366333" cy="108130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1" name="图片 10" descr="PC.png"/>
              <p:cNvPicPr>
                <a:picLocks noChangeAspect="1"/>
              </p:cNvPicPr>
              <p:nvPr/>
            </p:nvPicPr>
            <p:blipFill>
              <a:blip r:embed="rId3" cstate="print"/>
              <a:stretch>
                <a:fillRect/>
              </a:stretch>
            </p:blipFill>
            <p:spPr>
              <a:xfrm>
                <a:off x="2403135" y="3915420"/>
                <a:ext cx="539063" cy="414000"/>
              </a:xfrm>
              <a:prstGeom prst="rect">
                <a:avLst/>
              </a:prstGeom>
            </p:spPr>
          </p:pic>
          <p:pic>
            <p:nvPicPr>
              <p:cNvPr id="13" name="图片 12" descr="PC.png"/>
              <p:cNvPicPr>
                <a:picLocks noChangeAspect="1"/>
              </p:cNvPicPr>
              <p:nvPr/>
            </p:nvPicPr>
            <p:blipFill>
              <a:blip r:embed="rId3" cstate="print"/>
              <a:stretch>
                <a:fillRect/>
              </a:stretch>
            </p:blipFill>
            <p:spPr>
              <a:xfrm>
                <a:off x="2402198" y="6314013"/>
                <a:ext cx="539063" cy="414000"/>
              </a:xfrm>
              <a:prstGeom prst="rect">
                <a:avLst/>
              </a:prstGeom>
            </p:spPr>
          </p:pic>
        </p:grpSp>
        <p:grpSp>
          <p:nvGrpSpPr>
            <p:cNvPr id="5" name="组合 4"/>
            <p:cNvGrpSpPr/>
            <p:nvPr/>
          </p:nvGrpSpPr>
          <p:grpSpPr>
            <a:xfrm>
              <a:off x="5781770" y="4565758"/>
              <a:ext cx="3613568" cy="759646"/>
              <a:chOff x="5055703" y="5129392"/>
              <a:chExt cx="3613568" cy="759646"/>
            </a:xfrm>
          </p:grpSpPr>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30588" y="5129392"/>
                <a:ext cx="938683" cy="589407"/>
              </a:xfrm>
              <a:prstGeom prst="rect">
                <a:avLst/>
              </a:prstGeom>
            </p:spPr>
          </p:pic>
          <p:pic>
            <p:nvPicPr>
              <p:cNvPr id="15" name="图片 14"/>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498751" y="5202696"/>
                <a:ext cx="540000" cy="442800"/>
              </a:xfrm>
              <a:prstGeom prst="rect">
                <a:avLst/>
              </a:prstGeom>
            </p:spPr>
          </p:pic>
          <p:cxnSp>
            <p:nvCxnSpPr>
              <p:cNvPr id="18" name="直接连接符 17"/>
              <p:cNvCxnSpPr>
                <a:stCxn id="16" idx="3"/>
                <a:endCxn id="15" idx="1"/>
              </p:cNvCxnSpPr>
              <p:nvPr/>
            </p:nvCxnSpPr>
            <p:spPr>
              <a:xfrm flipV="1">
                <a:off x="5704429" y="5424096"/>
                <a:ext cx="794322" cy="49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5" idx="3"/>
                <a:endCxn id="14" idx="1"/>
              </p:cNvCxnSpPr>
              <p:nvPr/>
            </p:nvCxnSpPr>
            <p:spPr>
              <a:xfrm>
                <a:off x="7038751" y="5424096"/>
                <a:ext cx="691837"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7850235" y="5292439"/>
                <a:ext cx="74090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Internet</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a:xfrm>
                <a:off x="5055703" y="5576542"/>
                <a:ext cx="763351"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6428598" y="5581261"/>
                <a:ext cx="769763"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Router</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 name="图片 15" descr="通用交换机.png"/>
              <p:cNvPicPr>
                <a:picLocks noChangeAspect="1"/>
              </p:cNvPicPr>
              <p:nvPr/>
            </p:nvPicPr>
            <p:blipFill>
              <a:blip r:embed="rId6" cstate="print"/>
              <a:stretch>
                <a:fillRect/>
              </a:stretch>
            </p:blipFill>
            <p:spPr>
              <a:xfrm>
                <a:off x="5164429" y="5203678"/>
                <a:ext cx="540000" cy="441818"/>
              </a:xfrm>
              <a:prstGeom prst="rect">
                <a:avLst/>
              </a:prstGeom>
            </p:spPr>
          </p:pic>
        </p:grpSp>
      </p:grpSp>
      <p:sp>
        <p:nvSpPr>
          <p:cNvPr id="31" name="圆角矩形标注 30"/>
          <p:cNvSpPr/>
          <p:nvPr/>
        </p:nvSpPr>
        <p:spPr>
          <a:xfrm>
            <a:off x="9124824" y="2696353"/>
            <a:ext cx="1762579" cy="1048306"/>
          </a:xfrm>
          <a:prstGeom prst="wedgeRoundRectCallout">
            <a:avLst>
              <a:gd name="adj1" fmla="val -37094"/>
              <a:gd name="adj2" fmla="val 74233"/>
              <a:gd name="adj3" fmla="val 1666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lang="en-US" sz="1200" dirty="0" smtClean="0">
                <a:solidFill>
                  <a:srgbClr val="1D1D1A"/>
                </a:solidFill>
                <a:latin typeface="Huawei Sans" panose="020C0503030203020204" pitchFamily="34" charset="0"/>
              </a:rPr>
              <a:t>Requirement:</a:t>
            </a:r>
            <a:endParaRPr lang="en-US" altLang="zh-CN" sz="1200" kern="0" dirty="0" smtClea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solidFill>
                  <a:srgbClr val="1D1D1A"/>
                </a:solidFill>
                <a:latin typeface="Huawei Sans" panose="020C0503030203020204" pitchFamily="34" charset="0"/>
              </a:rPr>
              <a:t>Only the host at 10.1.1.1 is allowed to access the Internet.</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p:cNvSpPr>
            <a:spLocks noChangeAspect="1"/>
          </p:cNvSpPr>
          <p:nvPr/>
        </p:nvSpPr>
        <p:spPr>
          <a:xfrm flipV="1">
            <a:off x="6015995" y="4117692"/>
            <a:ext cx="108899" cy="108899"/>
          </a:xfrm>
          <a:prstGeom prst="ellipse">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椭圆 33"/>
          <p:cNvSpPr>
            <a:spLocks noChangeAspect="1"/>
          </p:cNvSpPr>
          <p:nvPr/>
        </p:nvSpPr>
        <p:spPr>
          <a:xfrm flipV="1">
            <a:off x="6041550" y="4387451"/>
            <a:ext cx="108899" cy="108899"/>
          </a:xfrm>
          <a:prstGeom prst="ellipse">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a:off x="1723918" y="3567689"/>
            <a:ext cx="1978427"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 binding table</a:t>
            </a:r>
            <a:endParaRPr lang="en-US" sz="1400" b="1" dirty="0">
              <a:latin typeface="Huawei Sans" panose="020C0503030203020204" pitchFamily="34" charset="0"/>
            </a:endParaRPr>
          </a:p>
        </p:txBody>
      </p:sp>
      <p:grpSp>
        <p:nvGrpSpPr>
          <p:cNvPr id="38" name="组合 37"/>
          <p:cNvGrpSpPr/>
          <p:nvPr/>
        </p:nvGrpSpPr>
        <p:grpSpPr>
          <a:xfrm>
            <a:off x="9529186" y="6006202"/>
            <a:ext cx="2282313" cy="307777"/>
            <a:chOff x="8294780" y="5323965"/>
            <a:chExt cx="2282313" cy="307777"/>
          </a:xfrm>
        </p:grpSpPr>
        <p:sp>
          <p:nvSpPr>
            <p:cNvPr id="36" name="椭圆 35"/>
            <p:cNvSpPr>
              <a:spLocks noChangeAspect="1"/>
            </p:cNvSpPr>
            <p:nvPr/>
          </p:nvSpPr>
          <p:spPr>
            <a:xfrm flipV="1">
              <a:off x="8294780" y="5424281"/>
              <a:ext cx="108899" cy="108899"/>
            </a:xfrm>
            <a:prstGeom prst="ellipse">
              <a:avLst/>
            </a:prstGeom>
            <a:solidFill>
              <a:srgbClr val="FFC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a:xfrm>
              <a:off x="8523326" y="5323965"/>
              <a:ext cx="2053767"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IPSG-enabled interface</a:t>
              </a:r>
              <a:endParaRPr lang="en-US" sz="1400" dirty="0">
                <a:latin typeface="Huawei Sans" panose="020C0503030203020204" pitchFamily="34" charset="0"/>
              </a:endParaRPr>
            </a:p>
          </p:txBody>
        </p:sp>
      </p:grpSp>
      <p:sp>
        <p:nvSpPr>
          <p:cNvPr id="45" name="文本框 44"/>
          <p:cNvSpPr txBox="1"/>
          <p:nvPr/>
        </p:nvSpPr>
        <p:spPr>
          <a:xfrm>
            <a:off x="5480815" y="3637756"/>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5478886" y="4650427"/>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a:xfrm>
            <a:off x="6568795" y="4277023"/>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a:xfrm>
            <a:off x="4757699" y="5886792"/>
            <a:ext cx="1338301" cy="415393"/>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5489-98AB-22A7</a:t>
            </a:r>
            <a:endParaRPr lang="en-US" sz="1200" dirty="0">
              <a:solidFill>
                <a:schemeClr val="tx1"/>
              </a:solidFill>
              <a:latin typeface="Huawei Sans" panose="020C0503030203020204" pitchFamily="34" charset="0"/>
            </a:endParaRPr>
          </a:p>
        </p:txBody>
      </p:sp>
      <p:sp>
        <p:nvSpPr>
          <p:cNvPr id="51" name="矩形 50"/>
          <p:cNvSpPr/>
          <p:nvPr/>
        </p:nvSpPr>
        <p:spPr>
          <a:xfrm>
            <a:off x="4757699" y="5442603"/>
            <a:ext cx="1338301" cy="221723"/>
          </a:xfrm>
          <a:prstGeom prst="rect">
            <a:avLst/>
          </a:prstGeom>
          <a:solidFill>
            <a:schemeClr val="accent1">
              <a:lumMod val="20000"/>
              <a:lumOff val="80000"/>
            </a:schemeClr>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SIP:10.1.1.1</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矩形 52"/>
          <p:cNvSpPr/>
          <p:nvPr/>
        </p:nvSpPr>
        <p:spPr>
          <a:xfrm>
            <a:off x="4757699" y="5220880"/>
            <a:ext cx="1338301" cy="221723"/>
          </a:xfrm>
          <a:prstGeom prst="rect">
            <a:avLst/>
          </a:prstGeom>
          <a:solidFill>
            <a:srgbClr val="F3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Data</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p:cNvSpPr/>
          <p:nvPr/>
        </p:nvSpPr>
        <p:spPr>
          <a:xfrm>
            <a:off x="4757699" y="5665069"/>
            <a:ext cx="1338301" cy="221723"/>
          </a:xfrm>
          <a:prstGeom prst="rect">
            <a:avLst/>
          </a:prstGeom>
          <a:solidFill>
            <a:srgbClr val="99DFF9"/>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VLAN 1</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p:cNvSpPr/>
          <p:nvPr/>
        </p:nvSpPr>
        <p:spPr>
          <a:xfrm>
            <a:off x="4757699" y="3074326"/>
            <a:ext cx="1338301" cy="350370"/>
          </a:xfrm>
          <a:prstGeom prst="rect">
            <a:avLst/>
          </a:prstGeom>
          <a:solidFill>
            <a:srgbClr val="00B0F0"/>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smtClean="0">
                <a:solidFill>
                  <a:srgbClr val="000000"/>
                </a:solidFill>
                <a:latin typeface="Huawei Sans" panose="020C0503030203020204" pitchFamily="34" charset="0"/>
              </a:rPr>
              <a:t>5489-98C2-1486</a:t>
            </a:r>
            <a:endParaRPr lang="en-US" altLang="zh-CN" sz="120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矩形 55"/>
          <p:cNvSpPr/>
          <p:nvPr/>
        </p:nvSpPr>
        <p:spPr>
          <a:xfrm>
            <a:off x="4757699" y="2630136"/>
            <a:ext cx="1338301" cy="221723"/>
          </a:xfrm>
          <a:prstGeom prst="rect">
            <a:avLst/>
          </a:prstGeom>
          <a:solidFill>
            <a:schemeClr val="accent1">
              <a:lumMod val="20000"/>
              <a:lumOff val="80000"/>
            </a:schemeClr>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10.1.1.1</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p:cNvSpPr/>
          <p:nvPr/>
        </p:nvSpPr>
        <p:spPr>
          <a:xfrm>
            <a:off x="4757699" y="2408413"/>
            <a:ext cx="1338301" cy="221723"/>
          </a:xfrm>
          <a:prstGeom prst="rect">
            <a:avLst/>
          </a:prstGeom>
          <a:solidFill>
            <a:srgbClr val="F3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Data</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a:xfrm>
            <a:off x="4757699" y="2852602"/>
            <a:ext cx="1338301" cy="221723"/>
          </a:xfrm>
          <a:prstGeom prst="rect">
            <a:avLst/>
          </a:prstGeom>
          <a:solidFill>
            <a:srgbClr val="99DFF9"/>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ctr"/>
            <a:r>
              <a:rPr lang="en-US" sz="1200" dirty="0" smtClean="0">
                <a:solidFill>
                  <a:schemeClr val="tx1"/>
                </a:solidFill>
                <a:latin typeface="Huawei Sans" panose="020C0503030203020204" pitchFamily="34" charset="0"/>
              </a:rPr>
              <a:t>VLAN 1</a:t>
            </a:r>
            <a:endParaRPr lang="en-US" altLang="zh-CN"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下箭头 63"/>
          <p:cNvSpPr/>
          <p:nvPr/>
        </p:nvSpPr>
        <p:spPr>
          <a:xfrm rot="5400000" flipV="1">
            <a:off x="6275580" y="2601531"/>
            <a:ext cx="474882" cy="554393"/>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下箭头 63"/>
          <p:cNvSpPr/>
          <p:nvPr/>
        </p:nvSpPr>
        <p:spPr>
          <a:xfrm rot="5400000" flipV="1">
            <a:off x="6270616" y="5393830"/>
            <a:ext cx="474882" cy="554393"/>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C000"/>
              </a:gs>
              <a:gs pos="100000">
                <a:schemeClr val="bg1">
                  <a:alpha val="0"/>
                </a:schemeClr>
              </a:gs>
            </a:gsLst>
            <a:lin ang="16200000" scaled="1"/>
            <a:tileRect/>
          </a:gradFill>
          <a:ln w="19050">
            <a:gradFill flip="none" rotWithShape="1">
              <a:gsLst>
                <a:gs pos="100000">
                  <a:schemeClr val="bg1">
                    <a:lumMod val="100000"/>
                    <a:alpha val="0"/>
                  </a:schemeClr>
                </a:gs>
                <a:gs pos="31000">
                  <a:srgbClr val="FF9933"/>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52" name="表格 51"/>
          <p:cNvGraphicFramePr>
            <a:graphicFrameLocks noGrp="1"/>
          </p:cNvGraphicFramePr>
          <p:nvPr>
            <p:extLst>
              <p:ext uri="{D42A27DB-BD31-4B8C-83A1-F6EECF244321}">
                <p14:modId xmlns:p14="http://schemas.microsoft.com/office/powerpoint/2010/main" val="2646149759"/>
              </p:ext>
            </p:extLst>
          </p:nvPr>
        </p:nvGraphicFramePr>
        <p:xfrm>
          <a:off x="594361" y="3868884"/>
          <a:ext cx="4581794" cy="994508"/>
        </p:xfrm>
        <a:graphic>
          <a:graphicData uri="http://schemas.openxmlformats.org/drawingml/2006/table">
            <a:tbl>
              <a:tblPr firstRow="1" bandRow="1">
                <a:tableStyleId>{72833802-FEF1-4C79-8D5D-14CF1EAF98D9}</a:tableStyleId>
              </a:tblPr>
              <a:tblGrid>
                <a:gridCol w="1036319"/>
                <a:gridCol w="1600200"/>
                <a:gridCol w="888323"/>
                <a:gridCol w="1056952"/>
              </a:tblGrid>
              <a:tr h="291586">
                <a:tc>
                  <a:txBody>
                    <a:bodyPr/>
                    <a:lstStyle/>
                    <a:p>
                      <a:pPr algn="ctr" rtl="0" fontAlgn="ctr"/>
                      <a:r>
                        <a:rPr lang="en-US" sz="1600" b="1" dirty="0" smtClean="0">
                          <a:solidFill>
                            <a:srgbClr val="FFFFFF"/>
                          </a:solidFill>
                          <a:latin typeface="Huawei Sans" panose="020C0503030203020204" pitchFamily="34" charset="0"/>
                        </a:rPr>
                        <a:t>IP</a:t>
                      </a:r>
                      <a:endParaRPr lang="en-US" sz="1600" b="1" dirty="0">
                        <a:solidFill>
                          <a:srgbClr val="FFFFFF"/>
                        </a:solidFill>
                        <a:latin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rtl="0" fontAlgn="ctr"/>
                      <a:r>
                        <a:rPr lang="en-US" sz="1600" b="1" dirty="0" smtClean="0">
                          <a:solidFill>
                            <a:srgbClr val="FFFFFF"/>
                          </a:solidFill>
                          <a:latin typeface="Huawei Sans" panose="020C0503030203020204" pitchFamily="34" charset="0"/>
                        </a:rPr>
                        <a:t>MAC</a:t>
                      </a:r>
                      <a:endParaRPr lang="en-US" sz="1600" b="1" dirty="0">
                        <a:solidFill>
                          <a:srgbClr val="FFFFFF"/>
                        </a:solidFill>
                        <a:latin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rtl="0" fontAlgn="ctr"/>
                      <a:r>
                        <a:rPr lang="en-US" sz="1600" b="1" dirty="0" smtClean="0">
                          <a:solidFill>
                            <a:srgbClr val="FFFFFF"/>
                          </a:solidFill>
                          <a:latin typeface="Huawei Sans" panose="020C0503030203020204" pitchFamily="34" charset="0"/>
                        </a:rPr>
                        <a:t>VLAN</a:t>
                      </a:r>
                      <a:endParaRPr lang="en-US" sz="1600" b="1" dirty="0">
                        <a:solidFill>
                          <a:srgbClr val="FFFFFF"/>
                        </a:solidFill>
                        <a:latin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rtl="0" fontAlgn="ctr"/>
                      <a:r>
                        <a:rPr lang="en-US" sz="1600" b="1" dirty="0" smtClean="0">
                          <a:solidFill>
                            <a:srgbClr val="FFFFFF"/>
                          </a:solidFill>
                          <a:latin typeface="Huawei Sans" panose="020C0503030203020204" pitchFamily="34" charset="0"/>
                        </a:rPr>
                        <a:t>Interface</a:t>
                      </a:r>
                      <a:endParaRPr lang="en-US" sz="1600" b="1" dirty="0">
                        <a:solidFill>
                          <a:srgbClr val="FFFFFF"/>
                        </a:solidFill>
                        <a:latin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r>
              <a:tr h="390358">
                <a:tc>
                  <a:txBody>
                    <a:bodyPr/>
                    <a:lstStyle/>
                    <a:p>
                      <a:pPr algn="ctr" rtl="0" fontAlgn="ctr"/>
                      <a:r>
                        <a:rPr lang="en-US" sz="1200" dirty="0" smtClean="0">
                          <a:solidFill>
                            <a:srgbClr val="000000"/>
                          </a:solidFill>
                          <a:latin typeface="Huawei Sans" panose="020C0503030203020204" pitchFamily="34" charset="0"/>
                        </a:rPr>
                        <a:t>10.1.1.1</a:t>
                      </a:r>
                      <a:endParaRPr lang="en-US" sz="1200" dirty="0">
                        <a:solidFill>
                          <a:srgbClr val="000000"/>
                        </a:solidFill>
                        <a:latin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200" dirty="0" smtClean="0">
                          <a:solidFill>
                            <a:srgbClr val="000000"/>
                          </a:solidFill>
                          <a:latin typeface="Huawei Sans" panose="020C0503030203020204" pitchFamily="34" charset="0"/>
                        </a:rPr>
                        <a:t>5489-98C2-1486</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200" dirty="0" smtClean="0">
                          <a:solidFill>
                            <a:srgbClr val="000000"/>
                          </a:solidFill>
                          <a:latin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200" dirty="0" smtClean="0">
                          <a:solidFill>
                            <a:srgbClr val="000000"/>
                          </a:solidFill>
                          <a:latin typeface="Huawei Sans" panose="020C0503030203020204" pitchFamily="34" charset="0"/>
                        </a:rPr>
                        <a:t>GE0/0/1</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r>
              <a:tr h="312564">
                <a:tc>
                  <a:txBody>
                    <a:bodyPr/>
                    <a:lstStyle/>
                    <a:p>
                      <a:pPr algn="ctr" rtl="0" fontAlgn="ctr"/>
                      <a:r>
                        <a:rPr lang="en-US" sz="1200" dirty="0" smtClean="0">
                          <a:solidFill>
                            <a:srgbClr val="000000"/>
                          </a:solidFill>
                          <a:latin typeface="Huawei Sans" panose="020C0503030203020204" pitchFamily="34" charset="0"/>
                        </a:rPr>
                        <a:t>10.1.1.10</a:t>
                      </a:r>
                      <a:endParaRPr lang="en-US" sz="1200" dirty="0">
                        <a:solidFill>
                          <a:srgbClr val="000000"/>
                        </a:solidFill>
                        <a:latin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200" dirty="0" smtClean="0">
                          <a:solidFill>
                            <a:srgbClr val="000000"/>
                          </a:solidFill>
                          <a:latin typeface="Huawei Sans" panose="020C0503030203020204" pitchFamily="34" charset="0"/>
                        </a:rPr>
                        <a:t>5489-98AB-22A7</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200" dirty="0" smtClean="0">
                          <a:solidFill>
                            <a:srgbClr val="000000"/>
                          </a:solidFill>
                          <a:latin typeface="Huawei Sans" panose="020C0503030203020204" pitchFamily="34" charset="0"/>
                        </a:rPr>
                        <a:t>1</a:t>
                      </a:r>
                      <a:endPar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c>
                  <a:txBody>
                    <a:bodyPr/>
                    <a:lstStyle/>
                    <a:p>
                      <a:pPr algn="ctr" rtl="0" fontAlgn="ctr"/>
                      <a:r>
                        <a:rPr lang="en-US" sz="1200" dirty="0" smtClean="0">
                          <a:solidFill>
                            <a:srgbClr val="000000"/>
                          </a:solidFill>
                          <a:latin typeface="Huawei Sans" panose="020C0503030203020204" pitchFamily="34" charset="0"/>
                        </a:rPr>
                        <a:t>GE0/0/2</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9525" marR="9525" marT="9525" marB="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F4FBFE"/>
                    </a:solidFill>
                  </a:tcPr>
                </a:tc>
              </a:tr>
            </a:tbl>
          </a:graphicData>
        </a:graphic>
      </p:graphicFrame>
    </p:spTree>
    <p:extLst>
      <p:ext uri="{BB962C8B-B14F-4D97-AF65-F5344CB8AC3E}">
        <p14:creationId xmlns:p14="http://schemas.microsoft.com/office/powerpoint/2010/main" val="3042587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6142868" y="1451461"/>
            <a:ext cx="5604311" cy="773665"/>
          </a:xfrm>
          <a:prstGeom prst="roundRect">
            <a:avLst>
              <a:gd name="adj" fmla="val 1077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Working Mechanism of Port Isolation</a:t>
            </a:r>
            <a:endParaRPr lang="en-US" altLang="zh-CN" dirty="0">
              <a:latin typeface="Huawei Sans" panose="020C0503030203020204" pitchFamily="34" charset="0"/>
              <a:sym typeface="Huawei Sans" panose="020C0503030203020204" pitchFamily="34" charset="0"/>
            </a:endParaRPr>
          </a:p>
        </p:txBody>
      </p:sp>
      <p:sp>
        <p:nvSpPr>
          <p:cNvPr id="4" name="文本框 3"/>
          <p:cNvSpPr txBox="1"/>
          <p:nvPr/>
        </p:nvSpPr>
        <p:spPr>
          <a:xfrm>
            <a:off x="486181" y="3625767"/>
            <a:ext cx="1289865" cy="584775"/>
          </a:xfrm>
          <a:prstGeom prst="rect">
            <a:avLst/>
          </a:prstGeom>
          <a:noFill/>
        </p:spPr>
        <p:txBody>
          <a:bodyPr wrap="square" rtlCol="0">
            <a:spAutoFit/>
          </a:bodyPr>
          <a:lstStyle/>
          <a:p>
            <a:pPr fontAlgn="ctr"/>
            <a:r>
              <a:rPr lang="en-US" sz="1600" b="1" dirty="0" smtClean="0">
                <a:latin typeface="Huawei Sans" panose="020C0503030203020204" pitchFamily="34" charset="0"/>
              </a:rPr>
              <a:t>Port isolation</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p:cNvSpPr txBox="1"/>
          <p:nvPr/>
        </p:nvSpPr>
        <p:spPr>
          <a:xfrm>
            <a:off x="3149017" y="1691213"/>
            <a:ext cx="1786403" cy="523220"/>
          </a:xfrm>
          <a:prstGeom prst="rect">
            <a:avLst/>
          </a:prstGeom>
          <a:noFill/>
        </p:spPr>
        <p:txBody>
          <a:bodyPr wrap="square" rtlCol="0">
            <a:spAutoFit/>
          </a:bodyPr>
          <a:lstStyle/>
          <a:p>
            <a:pPr fontAlgn="ctr"/>
            <a:r>
              <a:rPr lang="en-US" sz="1400" dirty="0" smtClean="0">
                <a:latin typeface="Huawei Sans" panose="020C0503030203020204" pitchFamily="34" charset="0"/>
              </a:rPr>
              <a:t>Bidirectional isolation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3149018" y="2930049"/>
            <a:ext cx="1598833" cy="523220"/>
          </a:xfrm>
          <a:prstGeom prst="rect">
            <a:avLst/>
          </a:prstGeom>
          <a:noFill/>
        </p:spPr>
        <p:txBody>
          <a:bodyPr wrap="square" rtlCol="0">
            <a:spAutoFit/>
          </a:bodyPr>
          <a:lstStyle/>
          <a:p>
            <a:pPr fontAlgn="ctr"/>
            <a:r>
              <a:rPr lang="en-US" sz="1400" dirty="0" smtClean="0">
                <a:latin typeface="Huawei Sans" panose="020C0503030203020204" pitchFamily="34" charset="0"/>
              </a:rPr>
              <a:t>Unidirectional isolation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a:xfrm>
            <a:off x="1983037" y="4853008"/>
            <a:ext cx="1291686" cy="584775"/>
          </a:xfrm>
          <a:prstGeom prst="rect">
            <a:avLst/>
          </a:prstGeom>
          <a:noFill/>
        </p:spPr>
        <p:txBody>
          <a:bodyPr wrap="square" rtlCol="0">
            <a:spAutoFit/>
          </a:bodyPr>
          <a:lstStyle/>
          <a:p>
            <a:pPr fontAlgn="ctr"/>
            <a:r>
              <a:rPr lang="en-US" sz="1600" dirty="0" smtClean="0">
                <a:latin typeface="Huawei Sans" panose="020C0503030203020204" pitchFamily="34" charset="0"/>
              </a:rPr>
              <a:t>Isolation mode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a:xfrm>
            <a:off x="3149017" y="4385769"/>
            <a:ext cx="2567453" cy="523220"/>
          </a:xfrm>
          <a:prstGeom prst="rect">
            <a:avLst/>
          </a:prstGeom>
          <a:noFill/>
        </p:spPr>
        <p:txBody>
          <a:bodyPr wrap="square" rtlCol="0">
            <a:spAutoFit/>
          </a:bodyPr>
          <a:lstStyle/>
          <a:p>
            <a:pPr fontAlgn="ctr"/>
            <a:r>
              <a:rPr lang="en-US" sz="1400" dirty="0" smtClean="0">
                <a:latin typeface="Huawei Sans" panose="020C0503030203020204" pitchFamily="34" charset="0"/>
              </a:rPr>
              <a:t>Isolation at Layer 2 and interworking at Layer 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a:xfrm>
            <a:off x="3149017" y="5286945"/>
            <a:ext cx="1957853" cy="523220"/>
          </a:xfrm>
          <a:prstGeom prst="rect">
            <a:avLst/>
          </a:prstGeom>
        </p:spPr>
        <p:txBody>
          <a:bodyPr wrap="square">
            <a:spAutoFit/>
          </a:bodyPr>
          <a:lstStyle/>
          <a:p>
            <a:pPr fontAlgn="ctr"/>
            <a:r>
              <a:rPr lang="en-US" sz="1400" dirty="0" smtClean="0">
                <a:latin typeface="Huawei Sans" panose="020C0503030203020204" pitchFamily="34" charset="0"/>
              </a:rPr>
              <a:t>Layer 2 and Layer 3 isolation</a:t>
            </a:r>
            <a:endParaRPr lang="en-US" sz="1400" dirty="0">
              <a:latin typeface="Huawei Sans" panose="020C0503030203020204" pitchFamily="34" charset="0"/>
            </a:endParaRPr>
          </a:p>
        </p:txBody>
      </p:sp>
      <p:sp>
        <p:nvSpPr>
          <p:cNvPr id="11" name="AutoShape 90"/>
          <p:cNvSpPr>
            <a:spLocks/>
          </p:cNvSpPr>
          <p:nvPr/>
        </p:nvSpPr>
        <p:spPr bwMode="auto">
          <a:xfrm>
            <a:off x="1705292" y="2420330"/>
            <a:ext cx="213484" cy="2780206"/>
          </a:xfrm>
          <a:prstGeom prst="leftBrace">
            <a:avLst>
              <a:gd name="adj1" fmla="val 189561"/>
              <a:gd name="adj2" fmla="val 50000"/>
            </a:avLst>
          </a:prstGeom>
          <a:noFill/>
          <a:ln w="28575">
            <a:solidFill>
              <a:schemeClr val="tx1"/>
            </a:solidFill>
            <a:round/>
            <a:headEnd/>
            <a:tailEnd/>
          </a:ln>
        </p:spPr>
        <p:txBody>
          <a:bodyPr wrap="none" anchor="ct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AutoShape 90"/>
          <p:cNvSpPr>
            <a:spLocks/>
          </p:cNvSpPr>
          <p:nvPr/>
        </p:nvSpPr>
        <p:spPr bwMode="auto">
          <a:xfrm>
            <a:off x="2988761" y="4594705"/>
            <a:ext cx="125421" cy="1022249"/>
          </a:xfrm>
          <a:prstGeom prst="leftBrace">
            <a:avLst>
              <a:gd name="adj1" fmla="val 189561"/>
              <a:gd name="adj2" fmla="val 50000"/>
            </a:avLst>
          </a:prstGeom>
          <a:noFill/>
          <a:ln w="28575">
            <a:solidFill>
              <a:schemeClr val="tx1"/>
            </a:solidFill>
            <a:round/>
            <a:headEnd/>
            <a:tailEnd/>
          </a:ln>
        </p:spPr>
        <p:txBody>
          <a:bodyPr wrap="none" anchor="ct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 name="组合 4"/>
          <p:cNvGrpSpPr/>
          <p:nvPr/>
        </p:nvGrpSpPr>
        <p:grpSpPr>
          <a:xfrm>
            <a:off x="6129620" y="4317251"/>
            <a:ext cx="5613836" cy="773665"/>
            <a:chOff x="6142868" y="4137832"/>
            <a:chExt cx="5613836" cy="773665"/>
          </a:xfrm>
        </p:grpSpPr>
        <p:sp>
          <p:nvSpPr>
            <p:cNvPr id="24" name="圆角矩形 23"/>
            <p:cNvSpPr/>
            <p:nvPr/>
          </p:nvSpPr>
          <p:spPr>
            <a:xfrm>
              <a:off x="6142868" y="4137832"/>
              <a:ext cx="5604311" cy="773665"/>
            </a:xfrm>
            <a:prstGeom prst="roundRect">
              <a:avLst>
                <a:gd name="adj" fmla="val 1077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文本框 12"/>
            <p:cNvSpPr txBox="1"/>
            <p:nvPr/>
          </p:nvSpPr>
          <p:spPr>
            <a:xfrm>
              <a:off x="6152393" y="4201499"/>
              <a:ext cx="5604311" cy="646331"/>
            </a:xfrm>
            <a:prstGeom prst="rect">
              <a:avLst/>
            </a:prstGeom>
            <a:noFill/>
          </p:spPr>
          <p:txBody>
            <a:bodyPr wrap="square" rtlCol="0" anchor="ctr">
              <a:spAutoFit/>
            </a:bodyPr>
            <a:lstStyle/>
            <a:p>
              <a:pPr fontAlgn="ctr"/>
              <a:r>
                <a:rPr lang="en-US" sz="1200" dirty="0" smtClean="0">
                  <a:latin typeface="Huawei Sans" panose="020C0503030203020204" pitchFamily="34" charset="0"/>
                </a:rPr>
                <a:t>Broadcast packets in the same VLAN are isolated, but users connected to different interfaces can communicate with each other at Layer 3. By default, interfaces are isolated at Layer 2 but can communicate at Layer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7" name="组合 16"/>
          <p:cNvGrpSpPr/>
          <p:nvPr/>
        </p:nvGrpSpPr>
        <p:grpSpPr>
          <a:xfrm>
            <a:off x="6129621" y="5162279"/>
            <a:ext cx="5613326" cy="773665"/>
            <a:chOff x="6142868" y="5261375"/>
            <a:chExt cx="5613326" cy="773665"/>
          </a:xfrm>
        </p:grpSpPr>
        <p:sp>
          <p:nvSpPr>
            <p:cNvPr id="25" name="圆角矩形 24"/>
            <p:cNvSpPr/>
            <p:nvPr/>
          </p:nvSpPr>
          <p:spPr>
            <a:xfrm>
              <a:off x="6142868" y="5261375"/>
              <a:ext cx="5604311" cy="773665"/>
            </a:xfrm>
            <a:prstGeom prst="roundRect">
              <a:avLst>
                <a:gd name="adj" fmla="val 1077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a:xfrm>
              <a:off x="6153149" y="5417375"/>
              <a:ext cx="5603045" cy="461665"/>
            </a:xfrm>
            <a:prstGeom prst="rect">
              <a:avLst/>
            </a:prstGeom>
          </p:spPr>
          <p:txBody>
            <a:bodyPr wrap="square" anchor="ctr">
              <a:spAutoFit/>
            </a:bodyPr>
            <a:lstStyle/>
            <a:p>
              <a:pPr fontAlgn="ctr"/>
              <a:r>
                <a:rPr lang="en-US" sz="1200" dirty="0" smtClean="0">
                  <a:latin typeface="Huawei Sans" panose="020C0503030203020204" pitchFamily="34" charset="0"/>
                </a:rPr>
                <a:t>Users on different ports in the same VLAN are isolated at Layer 2 and Layer 3 and cannot communicate with each other.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 name="文本框 14"/>
          <p:cNvSpPr txBox="1"/>
          <p:nvPr/>
        </p:nvSpPr>
        <p:spPr>
          <a:xfrm>
            <a:off x="1983037" y="2204121"/>
            <a:ext cx="1336280" cy="584775"/>
          </a:xfrm>
          <a:prstGeom prst="rect">
            <a:avLst/>
          </a:prstGeom>
          <a:noFill/>
        </p:spPr>
        <p:txBody>
          <a:bodyPr wrap="square" rtlCol="0">
            <a:spAutoFit/>
          </a:bodyPr>
          <a:lstStyle/>
          <a:p>
            <a:pPr fontAlgn="ctr"/>
            <a:r>
              <a:rPr lang="en-US" sz="1600" dirty="0" smtClean="0">
                <a:latin typeface="Huawei Sans" panose="020C0503030203020204" pitchFamily="34" charset="0"/>
              </a:rPr>
              <a:t>Isolation type</a:t>
            </a:r>
            <a:endParaRPr lang="en-US" sz="1600" dirty="0">
              <a:latin typeface="Huawei Sans" panose="020C0503030203020204" pitchFamily="34" charset="0"/>
            </a:endParaRPr>
          </a:p>
        </p:txBody>
      </p:sp>
      <p:sp>
        <p:nvSpPr>
          <p:cNvPr id="16" name="AutoShape 90"/>
          <p:cNvSpPr>
            <a:spLocks/>
          </p:cNvSpPr>
          <p:nvPr/>
        </p:nvSpPr>
        <p:spPr bwMode="auto">
          <a:xfrm>
            <a:off x="2998241" y="1889887"/>
            <a:ext cx="125421" cy="1220648"/>
          </a:xfrm>
          <a:prstGeom prst="leftBrace">
            <a:avLst>
              <a:gd name="adj1" fmla="val 189561"/>
              <a:gd name="adj2" fmla="val 50000"/>
            </a:avLst>
          </a:prstGeom>
          <a:noFill/>
          <a:ln w="28575">
            <a:solidFill>
              <a:schemeClr val="tx1"/>
            </a:solidFill>
            <a:round/>
            <a:headEnd/>
            <a:tailEnd/>
          </a:ln>
        </p:spPr>
        <p:txBody>
          <a:bodyPr wrap="none" anchor="ctr"/>
          <a:lstStyle/>
          <a:p>
            <a:pP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矩形 18"/>
          <p:cNvSpPr/>
          <p:nvPr/>
        </p:nvSpPr>
        <p:spPr>
          <a:xfrm>
            <a:off x="6152393" y="1430636"/>
            <a:ext cx="5581539" cy="830997"/>
          </a:xfrm>
          <a:prstGeom prst="rect">
            <a:avLst/>
          </a:prstGeom>
        </p:spPr>
        <p:txBody>
          <a:bodyPr wrap="square" anchor="ctr">
            <a:spAutoFit/>
          </a:bodyPr>
          <a:lstStyle/>
          <a:p>
            <a:pPr fontAlgn="ctr"/>
            <a:r>
              <a:rPr lang="en-US" sz="1200" dirty="0" smtClean="0">
                <a:latin typeface="Huawei Sans" panose="020C0503030203020204" pitchFamily="34" charset="0"/>
              </a:rPr>
              <a:t>Interfaces in a port isolation group are isolated from each other, but interfaces in different port isolation groups can communicate. Port isolation applies only to interfaces on the same device and cannot isolate interfaces on different devices.</a:t>
            </a:r>
            <a:endParaRPr lang="en-US" sz="1200" dirty="0">
              <a:latin typeface="Huawei Sans" panose="020C0503030203020204" pitchFamily="34" charset="0"/>
            </a:endParaRPr>
          </a:p>
        </p:txBody>
      </p:sp>
      <p:grpSp>
        <p:nvGrpSpPr>
          <p:cNvPr id="3" name="组合 2"/>
          <p:cNvGrpSpPr/>
          <p:nvPr/>
        </p:nvGrpSpPr>
        <p:grpSpPr>
          <a:xfrm>
            <a:off x="6141602" y="2758007"/>
            <a:ext cx="5613836" cy="773665"/>
            <a:chOff x="6141602" y="2758007"/>
            <a:chExt cx="5613836" cy="773665"/>
          </a:xfrm>
        </p:grpSpPr>
        <p:sp>
          <p:nvSpPr>
            <p:cNvPr id="23" name="圆角矩形 22"/>
            <p:cNvSpPr/>
            <p:nvPr/>
          </p:nvSpPr>
          <p:spPr>
            <a:xfrm>
              <a:off x="6141602" y="2758007"/>
              <a:ext cx="5604311" cy="773665"/>
            </a:xfrm>
            <a:prstGeom prst="roundRect">
              <a:avLst>
                <a:gd name="adj" fmla="val 1077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矩形 20"/>
            <p:cNvSpPr/>
            <p:nvPr/>
          </p:nvSpPr>
          <p:spPr>
            <a:xfrm>
              <a:off x="6151127" y="2835992"/>
              <a:ext cx="5604311" cy="646331"/>
            </a:xfrm>
            <a:prstGeom prst="rect">
              <a:avLst/>
            </a:prstGeom>
          </p:spPr>
          <p:txBody>
            <a:bodyPr wrap="square" anchor="ctr">
              <a:spAutoFit/>
            </a:bodyPr>
            <a:lstStyle/>
            <a:p>
              <a:pPr fontAlgn="ctr"/>
              <a:r>
                <a:rPr lang="en-US" sz="1200" dirty="0" smtClean="0">
                  <a:latin typeface="Huawei Sans" panose="020C0503030203020204" pitchFamily="34" charset="0"/>
                </a:rPr>
                <a:t>To isolate interfaces in different port isolation groups, configure unidirectional isolation between these interfaces. By default, unidirectional isolation is disabled.</a:t>
              </a:r>
              <a:endParaRPr lang="en-US" sz="1200" dirty="0">
                <a:latin typeface="Huawei Sans" panose="020C0503030203020204" pitchFamily="34" charset="0"/>
              </a:endParaRPr>
            </a:p>
          </p:txBody>
        </p:sp>
      </p:grpSp>
      <p:sp>
        <p:nvSpPr>
          <p:cNvPr id="26" name="Right Arrow 157"/>
          <p:cNvSpPr/>
          <p:nvPr/>
        </p:nvSpPr>
        <p:spPr>
          <a:xfrm>
            <a:off x="4475284" y="1767413"/>
            <a:ext cx="1573215" cy="288067"/>
          </a:xfrm>
          <a:prstGeom prst="rightArrow">
            <a:avLst>
              <a:gd name="adj1" fmla="val 79333"/>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Right Arrow 157"/>
          <p:cNvSpPr/>
          <p:nvPr/>
        </p:nvSpPr>
        <p:spPr>
          <a:xfrm>
            <a:off x="4475284" y="3001454"/>
            <a:ext cx="1573215" cy="288067"/>
          </a:xfrm>
          <a:prstGeom prst="rightArrow">
            <a:avLst>
              <a:gd name="adj1" fmla="val 79333"/>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Right Arrow 157"/>
          <p:cNvSpPr/>
          <p:nvPr/>
        </p:nvSpPr>
        <p:spPr>
          <a:xfrm>
            <a:off x="5588864" y="4546052"/>
            <a:ext cx="493887" cy="316065"/>
          </a:xfrm>
          <a:prstGeom prst="rightArrow">
            <a:avLst>
              <a:gd name="adj1" fmla="val 79333"/>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Right Arrow 157"/>
          <p:cNvSpPr/>
          <p:nvPr/>
        </p:nvSpPr>
        <p:spPr>
          <a:xfrm>
            <a:off x="5571473" y="5448001"/>
            <a:ext cx="493887" cy="316065"/>
          </a:xfrm>
          <a:prstGeom prst="rightArrow">
            <a:avLst>
              <a:gd name="adj1" fmla="val 79333"/>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1707799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圆角矩形 96"/>
          <p:cNvSpPr/>
          <p:nvPr/>
        </p:nvSpPr>
        <p:spPr>
          <a:xfrm>
            <a:off x="446088" y="3357562"/>
            <a:ext cx="5649912" cy="2172090"/>
          </a:xfrm>
          <a:prstGeom prst="roundRect">
            <a:avLst>
              <a:gd name="adj" fmla="val 843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a:xfrm>
            <a:off x="6203950" y="1233488"/>
            <a:ext cx="5540550" cy="4680000"/>
          </a:xfrm>
        </p:spPr>
        <p:txBody>
          <a:bodyPr/>
          <a:lstStyle/>
          <a:p>
            <a:pPr fontAlgn="ctr"/>
            <a:r>
              <a:rPr lang="en-US" sz="1800" dirty="0" smtClean="0">
                <a:latin typeface="Huawei Sans" panose="020C0503030203020204" pitchFamily="34" charset="0"/>
              </a:rPr>
              <a:t>IPSG prevents PCs from changing their own IP addresses.</a:t>
            </a:r>
            <a:endParaRPr lang="en-US" altLang="zh-CN" sz="1800" dirty="0" smtClean="0">
              <a:latin typeface="Huawei Sans" panose="020C0503030203020204" pitchFamily="34" charset="0"/>
              <a:sym typeface="Huawei Sans" panose="020C0503030203020204" pitchFamily="34" charset="0"/>
            </a:endParaRPr>
          </a:p>
          <a:p>
            <a:pPr marL="623888" lvl="1" indent="-298450" fontAlgn="ctr"/>
            <a:r>
              <a:rPr lang="en-US" sz="1600" dirty="0" smtClean="0">
                <a:latin typeface="Huawei Sans" panose="020C0503030203020204" pitchFamily="34" charset="0"/>
              </a:rPr>
              <a:t>PCs can only use the IP addresses allocated by the DHCP server or static IP addresses configured by an administrator to access the network. If a PC changes its IP address without permission, the PC cannot access the network. This prevents PCs from obtaining network rights without permission.</a:t>
            </a:r>
            <a:endParaRPr lang="en-US" altLang="zh-CN" sz="1600" dirty="0" smtClean="0">
              <a:latin typeface="Huawei Sans" panose="020C0503030203020204" pitchFamily="34" charset="0"/>
              <a:sym typeface="Huawei Sans" panose="020C0503030203020204" pitchFamily="34" charset="0"/>
            </a:endParaRPr>
          </a:p>
          <a:p>
            <a:pPr fontAlgn="ctr"/>
            <a:r>
              <a:rPr lang="en-US" sz="1800" dirty="0" smtClean="0">
                <a:latin typeface="Huawei Sans" panose="020C0503030203020204" pitchFamily="34" charset="0"/>
              </a:rPr>
              <a:t>If IP addresses on a small-scale network are statically allocated, IPSG can be used to prevent unauthorized PCs from accessing the network.</a:t>
            </a:r>
            <a:endParaRPr lang="en-US" altLang="zh-CN" sz="1800" dirty="0" smtClean="0">
              <a:latin typeface="Huawei Sans" panose="020C0503030203020204" pitchFamily="34" charset="0"/>
              <a:sym typeface="Huawei Sans" panose="020C0503030203020204" pitchFamily="34" charset="0"/>
            </a:endParaRPr>
          </a:p>
          <a:p>
            <a:pPr marL="623888" lvl="1" indent="-298450" fontAlgn="ctr"/>
            <a:r>
              <a:rPr lang="en-US" sz="1600" dirty="0" smtClean="0">
                <a:latin typeface="Huawei Sans" panose="020C0503030203020204" pitchFamily="34" charset="0"/>
              </a:rPr>
              <a:t>Users cannot access the intranet with their own computers. This prevents intranet resource leaks.</a:t>
            </a:r>
            <a:endParaRPr lang="en-US" sz="1600" dirty="0">
              <a:latin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Application of IPSG</a:t>
            </a:r>
            <a:endParaRPr lang="en-US" altLang="zh-CN" dirty="0">
              <a:latin typeface="Huawei Sans" panose="020C0503030203020204" pitchFamily="34" charset="0"/>
              <a:sym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68589" y="1926328"/>
            <a:ext cx="540000" cy="442800"/>
          </a:xfrm>
          <a:prstGeom prst="rect">
            <a:avLst/>
          </a:prstGeom>
        </p:spPr>
      </p:pic>
      <p:pic>
        <p:nvPicPr>
          <p:cNvPr id="5" name="图片 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968589" y="2700924"/>
            <a:ext cx="540000" cy="442800"/>
          </a:xfrm>
          <a:prstGeom prst="rect">
            <a:avLst/>
          </a:prstGeom>
        </p:spPr>
      </p:pic>
      <p:pic>
        <p:nvPicPr>
          <p:cNvPr id="7" name="图片 6" descr="PC.png"/>
          <p:cNvPicPr>
            <a:picLocks noChangeAspect="1"/>
          </p:cNvPicPr>
          <p:nvPr/>
        </p:nvPicPr>
        <p:blipFill>
          <a:blip r:embed="rId5" cstate="print"/>
          <a:stretch>
            <a:fillRect/>
          </a:stretch>
        </p:blipFill>
        <p:spPr>
          <a:xfrm>
            <a:off x="607743" y="4793449"/>
            <a:ext cx="539063" cy="414000"/>
          </a:xfrm>
          <a:prstGeom prst="rect">
            <a:avLst/>
          </a:prstGeom>
        </p:spPr>
      </p:pic>
      <p:pic>
        <p:nvPicPr>
          <p:cNvPr id="9" name="图片 8" descr="PC.png"/>
          <p:cNvPicPr>
            <a:picLocks noChangeAspect="1"/>
          </p:cNvPicPr>
          <p:nvPr/>
        </p:nvPicPr>
        <p:blipFill>
          <a:blip r:embed="rId5" cstate="print"/>
          <a:stretch>
            <a:fillRect/>
          </a:stretch>
        </p:blipFill>
        <p:spPr>
          <a:xfrm>
            <a:off x="1491815" y="4793449"/>
            <a:ext cx="539063" cy="414000"/>
          </a:xfrm>
          <a:prstGeom prst="rect">
            <a:avLst/>
          </a:prstGeom>
        </p:spPr>
      </p:pic>
      <p:pic>
        <p:nvPicPr>
          <p:cNvPr id="10" name="图片 9" descr="PC.png"/>
          <p:cNvPicPr>
            <a:picLocks noChangeAspect="1"/>
          </p:cNvPicPr>
          <p:nvPr/>
        </p:nvPicPr>
        <p:blipFill>
          <a:blip r:embed="rId5" cstate="print"/>
          <a:stretch>
            <a:fillRect/>
          </a:stretch>
        </p:blipFill>
        <p:spPr>
          <a:xfrm>
            <a:off x="3599396" y="4770451"/>
            <a:ext cx="539063" cy="414000"/>
          </a:xfrm>
          <a:prstGeom prst="rect">
            <a:avLst/>
          </a:prstGeom>
        </p:spPr>
      </p:pic>
      <p:pic>
        <p:nvPicPr>
          <p:cNvPr id="11" name="图片 10" descr="PC.png"/>
          <p:cNvPicPr>
            <a:picLocks noChangeAspect="1"/>
          </p:cNvPicPr>
          <p:nvPr/>
        </p:nvPicPr>
        <p:blipFill>
          <a:blip r:embed="rId5" cstate="print"/>
          <a:stretch>
            <a:fillRect/>
          </a:stretch>
        </p:blipFill>
        <p:spPr>
          <a:xfrm>
            <a:off x="4454599" y="4793449"/>
            <a:ext cx="539063" cy="41400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9247" y="1404655"/>
            <a:ext cx="938683" cy="589407"/>
          </a:xfrm>
          <a:prstGeom prst="rect">
            <a:avLst/>
          </a:prstGeom>
        </p:spPr>
      </p:pic>
      <p:sp>
        <p:nvSpPr>
          <p:cNvPr id="13" name="文本框 12"/>
          <p:cNvSpPr txBox="1"/>
          <p:nvPr/>
        </p:nvSpPr>
        <p:spPr>
          <a:xfrm>
            <a:off x="2779471" y="1551262"/>
            <a:ext cx="928459"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Internet</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连接符 14"/>
          <p:cNvCxnSpPr>
            <a:stCxn id="4" idx="2"/>
            <a:endCxn id="5" idx="0"/>
          </p:cNvCxnSpPr>
          <p:nvPr/>
        </p:nvCxnSpPr>
        <p:spPr>
          <a:xfrm>
            <a:off x="3238589" y="2369128"/>
            <a:ext cx="0" cy="33179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5" idx="2"/>
            <a:endCxn id="6" idx="0"/>
          </p:cNvCxnSpPr>
          <p:nvPr/>
        </p:nvCxnSpPr>
        <p:spPr>
          <a:xfrm flipH="1">
            <a:off x="1757289" y="3143724"/>
            <a:ext cx="1481300" cy="45332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 idx="2"/>
            <a:endCxn id="8" idx="0"/>
          </p:cNvCxnSpPr>
          <p:nvPr/>
        </p:nvCxnSpPr>
        <p:spPr>
          <a:xfrm>
            <a:off x="3238589" y="3143724"/>
            <a:ext cx="1480483" cy="45332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7" idx="0"/>
          </p:cNvCxnSpPr>
          <p:nvPr/>
        </p:nvCxnSpPr>
        <p:spPr>
          <a:xfrm flipH="1">
            <a:off x="877275" y="3818445"/>
            <a:ext cx="890794" cy="97500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9" idx="0"/>
          </p:cNvCxnSpPr>
          <p:nvPr/>
        </p:nvCxnSpPr>
        <p:spPr>
          <a:xfrm>
            <a:off x="1759649" y="3818445"/>
            <a:ext cx="1698" cy="97500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endCxn id="10" idx="0"/>
          </p:cNvCxnSpPr>
          <p:nvPr/>
        </p:nvCxnSpPr>
        <p:spPr>
          <a:xfrm flipH="1">
            <a:off x="3868928" y="3818445"/>
            <a:ext cx="850144" cy="95200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endCxn id="11" idx="0"/>
          </p:cNvCxnSpPr>
          <p:nvPr/>
        </p:nvCxnSpPr>
        <p:spPr>
          <a:xfrm>
            <a:off x="4710828" y="3818445"/>
            <a:ext cx="13303" cy="97500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752216" y="3818445"/>
            <a:ext cx="889319" cy="97500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4718603" y="3810000"/>
            <a:ext cx="873786" cy="96904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449072" y="3597045"/>
            <a:ext cx="540000" cy="442800"/>
          </a:xfrm>
          <a:prstGeom prst="rect">
            <a:avLst/>
          </a:prstGeom>
        </p:spPr>
      </p:pic>
      <p:pic>
        <p:nvPicPr>
          <p:cNvPr id="6" name="图片 5"/>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1487289" y="3597045"/>
            <a:ext cx="540000" cy="442800"/>
          </a:xfrm>
          <a:prstGeom prst="rect">
            <a:avLst/>
          </a:prstGeom>
        </p:spPr>
      </p:pic>
      <p:sp>
        <p:nvSpPr>
          <p:cNvPr id="79" name="椭圆 78"/>
          <p:cNvSpPr>
            <a:spLocks noChangeAspect="1"/>
          </p:cNvSpPr>
          <p:nvPr/>
        </p:nvSpPr>
        <p:spPr>
          <a:xfrm flipV="1">
            <a:off x="1508551" y="3985395"/>
            <a:ext cx="108899" cy="108899"/>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椭圆 79"/>
          <p:cNvSpPr>
            <a:spLocks noChangeAspect="1"/>
          </p:cNvSpPr>
          <p:nvPr/>
        </p:nvSpPr>
        <p:spPr>
          <a:xfrm flipV="1">
            <a:off x="1713619" y="3980290"/>
            <a:ext cx="108899" cy="108899"/>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椭圆 80"/>
          <p:cNvSpPr>
            <a:spLocks noChangeAspect="1"/>
          </p:cNvSpPr>
          <p:nvPr/>
        </p:nvSpPr>
        <p:spPr>
          <a:xfrm flipV="1">
            <a:off x="1897127" y="3987884"/>
            <a:ext cx="108899" cy="108899"/>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椭圆 81"/>
          <p:cNvSpPr>
            <a:spLocks noChangeAspect="1"/>
          </p:cNvSpPr>
          <p:nvPr/>
        </p:nvSpPr>
        <p:spPr>
          <a:xfrm flipV="1">
            <a:off x="4471051" y="3981535"/>
            <a:ext cx="108899" cy="108899"/>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椭圆 82"/>
          <p:cNvSpPr>
            <a:spLocks noChangeAspect="1"/>
          </p:cNvSpPr>
          <p:nvPr/>
        </p:nvSpPr>
        <p:spPr>
          <a:xfrm flipV="1">
            <a:off x="4660266" y="3981535"/>
            <a:ext cx="108899" cy="108899"/>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椭圆 83"/>
          <p:cNvSpPr>
            <a:spLocks noChangeAspect="1"/>
          </p:cNvSpPr>
          <p:nvPr/>
        </p:nvSpPr>
        <p:spPr>
          <a:xfrm flipV="1">
            <a:off x="4876210" y="3981535"/>
            <a:ext cx="108899" cy="108899"/>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椭圆 84"/>
          <p:cNvSpPr>
            <a:spLocks noChangeAspect="1"/>
          </p:cNvSpPr>
          <p:nvPr/>
        </p:nvSpPr>
        <p:spPr>
          <a:xfrm flipV="1">
            <a:off x="1727560" y="3528051"/>
            <a:ext cx="108899" cy="108899"/>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椭圆 85"/>
          <p:cNvSpPr>
            <a:spLocks noChangeAspect="1"/>
          </p:cNvSpPr>
          <p:nvPr/>
        </p:nvSpPr>
        <p:spPr>
          <a:xfrm flipV="1">
            <a:off x="4656378" y="3524646"/>
            <a:ext cx="108899" cy="108899"/>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5" name="组合 94"/>
          <p:cNvGrpSpPr/>
          <p:nvPr/>
        </p:nvGrpSpPr>
        <p:grpSpPr>
          <a:xfrm>
            <a:off x="4406798" y="5614658"/>
            <a:ext cx="2282313" cy="745014"/>
            <a:chOff x="3906521" y="5515218"/>
            <a:chExt cx="2282313" cy="745014"/>
          </a:xfrm>
        </p:grpSpPr>
        <p:grpSp>
          <p:nvGrpSpPr>
            <p:cNvPr id="87" name="组合 86"/>
            <p:cNvGrpSpPr/>
            <p:nvPr/>
          </p:nvGrpSpPr>
          <p:grpSpPr>
            <a:xfrm>
              <a:off x="3906521" y="5515218"/>
              <a:ext cx="2282313" cy="745014"/>
              <a:chOff x="8294780" y="4886728"/>
              <a:chExt cx="2282313" cy="745014"/>
            </a:xfrm>
          </p:grpSpPr>
          <p:sp>
            <p:nvSpPr>
              <p:cNvPr id="88" name="椭圆 87"/>
              <p:cNvSpPr>
                <a:spLocks noChangeAspect="1"/>
              </p:cNvSpPr>
              <p:nvPr/>
            </p:nvSpPr>
            <p:spPr>
              <a:xfrm flipV="1">
                <a:off x="8294780" y="5424281"/>
                <a:ext cx="108899" cy="108899"/>
              </a:xfrm>
              <a:prstGeom prst="ellipse">
                <a:avLst/>
              </a:prstGeom>
              <a:solidFill>
                <a:srgbClr val="FFD17D"/>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文本框 88"/>
              <p:cNvSpPr txBox="1"/>
              <p:nvPr/>
            </p:nvSpPr>
            <p:spPr>
              <a:xfrm>
                <a:off x="8523326" y="5323965"/>
                <a:ext cx="2053767"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IPSG-enabled interface</a:t>
                </a:r>
                <a:endParaRPr lang="en-US" sz="1400" dirty="0">
                  <a:latin typeface="Huawei Sans" panose="020C0503030203020204" pitchFamily="34" charset="0"/>
                </a:endParaRPr>
              </a:p>
            </p:txBody>
          </p:sp>
          <p:sp>
            <p:nvSpPr>
              <p:cNvPr id="91" name="文本框 90"/>
              <p:cNvSpPr txBox="1"/>
              <p:nvPr/>
            </p:nvSpPr>
            <p:spPr>
              <a:xfrm>
                <a:off x="8534896" y="4886728"/>
                <a:ext cx="1569660" cy="307777"/>
              </a:xfrm>
              <a:prstGeom prst="rect">
                <a:avLst/>
              </a:prstGeom>
              <a:noFill/>
              <a:ln>
                <a:noFill/>
              </a:ln>
            </p:spPr>
            <p:txBody>
              <a:bodyPr wrap="none" rtlCol="0">
                <a:spAutoFit/>
              </a:bodyPr>
              <a:lstStyle/>
              <a:p>
                <a:pPr fontAlgn="ctr"/>
                <a:r>
                  <a:rPr lang="en-US" sz="1400" dirty="0" smtClean="0">
                    <a:latin typeface="Huawei Sans" panose="020C0503030203020204" pitchFamily="34" charset="0"/>
                  </a:rPr>
                  <a:t>Trusted interface</a:t>
                </a:r>
                <a:endParaRPr lang="en-US" sz="1400" dirty="0">
                  <a:latin typeface="Huawei Sans" panose="020C0503030203020204" pitchFamily="34" charset="0"/>
                </a:endParaRPr>
              </a:p>
            </p:txBody>
          </p:sp>
        </p:grpSp>
        <p:sp>
          <p:nvSpPr>
            <p:cNvPr id="90" name="椭圆 89"/>
            <p:cNvSpPr>
              <a:spLocks noChangeAspect="1"/>
            </p:cNvSpPr>
            <p:nvPr/>
          </p:nvSpPr>
          <p:spPr>
            <a:xfrm flipV="1">
              <a:off x="3906521" y="5614658"/>
              <a:ext cx="108899" cy="108899"/>
            </a:xfrm>
            <a:prstGeom prst="ellipse">
              <a:avLst/>
            </a:prstGeom>
            <a:solidFill>
              <a:srgbClr val="00B0F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6" name="文本框 95"/>
          <p:cNvSpPr txBox="1"/>
          <p:nvPr/>
        </p:nvSpPr>
        <p:spPr>
          <a:xfrm>
            <a:off x="2599658" y="3675703"/>
            <a:ext cx="1396420" cy="358496"/>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400" dirty="0" smtClean="0">
                <a:latin typeface="Huawei Sans" panose="020C0503030203020204" pitchFamily="34" charset="0"/>
              </a:rPr>
              <a:t>Access switch</a:t>
            </a:r>
            <a:endParaRPr lang="en-US" sz="1400" dirty="0">
              <a:latin typeface="Huawei Sans" panose="020C0503030203020204" pitchFamily="34" charset="0"/>
            </a:endParaRPr>
          </a:p>
        </p:txBody>
      </p:sp>
      <p:sp>
        <p:nvSpPr>
          <p:cNvPr id="14" name="矩形 13"/>
          <p:cNvSpPr/>
          <p:nvPr/>
        </p:nvSpPr>
        <p:spPr>
          <a:xfrm>
            <a:off x="587771" y="5252653"/>
            <a:ext cx="453970" cy="276999"/>
          </a:xfrm>
          <a:prstGeom prst="rect">
            <a:avLst/>
          </a:prstGeom>
        </p:spPr>
        <p:txBody>
          <a:bodyPr wrap="none">
            <a:spAutoFit/>
          </a:bodyPr>
          <a:lstStyle/>
          <a:p>
            <a:pPr fontAlgn="ctr"/>
            <a:r>
              <a:rPr lang="en-US" sz="1200" dirty="0" smtClean="0">
                <a:latin typeface="Huawei Sans" panose="020C0503030203020204" pitchFamily="34" charset="0"/>
              </a:rPr>
              <a:t>PC1</a:t>
            </a:r>
            <a:endParaRPr lang="en-US" altLang="zh-CN" sz="1200" dirty="0">
              <a:latin typeface="Huawei Sans" panose="020C0503030203020204" pitchFamily="34" charset="0"/>
            </a:endParaRPr>
          </a:p>
        </p:txBody>
      </p:sp>
      <p:sp>
        <p:nvSpPr>
          <p:cNvPr id="42" name="矩形 41"/>
          <p:cNvSpPr/>
          <p:nvPr/>
        </p:nvSpPr>
        <p:spPr>
          <a:xfrm>
            <a:off x="1478566" y="5252653"/>
            <a:ext cx="453970" cy="276999"/>
          </a:xfrm>
          <a:prstGeom prst="rect">
            <a:avLst/>
          </a:prstGeom>
        </p:spPr>
        <p:txBody>
          <a:bodyPr wrap="none">
            <a:spAutoFit/>
          </a:bodyPr>
          <a:lstStyle/>
          <a:p>
            <a:pPr fontAlgn="ctr"/>
            <a:r>
              <a:rPr lang="en-US" sz="1200" dirty="0" smtClean="0">
                <a:latin typeface="Huawei Sans" panose="020C0503030203020204" pitchFamily="34" charset="0"/>
              </a:rPr>
              <a:t>PC2</a:t>
            </a:r>
            <a:endParaRPr lang="en-US" altLang="zh-CN" sz="1200" dirty="0">
              <a:latin typeface="Huawei Sans" panose="020C0503030203020204" pitchFamily="34" charset="0"/>
            </a:endParaRPr>
          </a:p>
        </p:txBody>
      </p:sp>
      <p:sp>
        <p:nvSpPr>
          <p:cNvPr id="43" name="矩形 42"/>
          <p:cNvSpPr/>
          <p:nvPr/>
        </p:nvSpPr>
        <p:spPr>
          <a:xfrm>
            <a:off x="2362151" y="5252653"/>
            <a:ext cx="453970" cy="276999"/>
          </a:xfrm>
          <a:prstGeom prst="rect">
            <a:avLst/>
          </a:prstGeom>
        </p:spPr>
        <p:txBody>
          <a:bodyPr wrap="none">
            <a:spAutoFit/>
          </a:bodyPr>
          <a:lstStyle/>
          <a:p>
            <a:pPr fontAlgn="ctr"/>
            <a:r>
              <a:rPr lang="en-US" sz="1200" dirty="0" smtClean="0">
                <a:latin typeface="Huawei Sans" panose="020C0503030203020204" pitchFamily="34" charset="0"/>
              </a:rPr>
              <a:t>PC3</a:t>
            </a:r>
            <a:endParaRPr lang="en-US" altLang="zh-CN" sz="1200" dirty="0">
              <a:latin typeface="Huawei Sans" panose="020C0503030203020204" pitchFamily="34" charset="0"/>
            </a:endParaRPr>
          </a:p>
        </p:txBody>
      </p:sp>
      <p:sp>
        <p:nvSpPr>
          <p:cNvPr id="48" name="矩形 47"/>
          <p:cNvSpPr/>
          <p:nvPr/>
        </p:nvSpPr>
        <p:spPr>
          <a:xfrm>
            <a:off x="3542108" y="5222365"/>
            <a:ext cx="453970" cy="276999"/>
          </a:xfrm>
          <a:prstGeom prst="rect">
            <a:avLst/>
          </a:prstGeom>
        </p:spPr>
        <p:txBody>
          <a:bodyPr wrap="none">
            <a:spAutoFit/>
          </a:bodyPr>
          <a:lstStyle/>
          <a:p>
            <a:pPr fontAlgn="ctr"/>
            <a:r>
              <a:rPr lang="en-US" sz="1200" dirty="0" smtClean="0">
                <a:latin typeface="Huawei Sans" panose="020C0503030203020204" pitchFamily="34" charset="0"/>
              </a:rPr>
              <a:t>PC4</a:t>
            </a:r>
            <a:endParaRPr lang="en-US" altLang="zh-CN" sz="1200" dirty="0">
              <a:latin typeface="Huawei Sans" panose="020C0503030203020204" pitchFamily="34" charset="0"/>
            </a:endParaRPr>
          </a:p>
        </p:txBody>
      </p:sp>
      <p:sp>
        <p:nvSpPr>
          <p:cNvPr id="49" name="矩形 48"/>
          <p:cNvSpPr/>
          <p:nvPr/>
        </p:nvSpPr>
        <p:spPr>
          <a:xfrm>
            <a:off x="4432903" y="5222365"/>
            <a:ext cx="453970" cy="276999"/>
          </a:xfrm>
          <a:prstGeom prst="rect">
            <a:avLst/>
          </a:prstGeom>
        </p:spPr>
        <p:txBody>
          <a:bodyPr wrap="none">
            <a:spAutoFit/>
          </a:bodyPr>
          <a:lstStyle/>
          <a:p>
            <a:pPr fontAlgn="ctr"/>
            <a:r>
              <a:rPr lang="en-US" sz="1200" dirty="0" smtClean="0">
                <a:latin typeface="Huawei Sans" panose="020C0503030203020204" pitchFamily="34" charset="0"/>
              </a:rPr>
              <a:t>PC5</a:t>
            </a:r>
            <a:endParaRPr lang="en-US" altLang="zh-CN" sz="1200" dirty="0">
              <a:latin typeface="Huawei Sans" panose="020C0503030203020204" pitchFamily="34" charset="0"/>
            </a:endParaRPr>
          </a:p>
        </p:txBody>
      </p:sp>
      <p:sp>
        <p:nvSpPr>
          <p:cNvPr id="50" name="矩形 49"/>
          <p:cNvSpPr/>
          <p:nvPr/>
        </p:nvSpPr>
        <p:spPr>
          <a:xfrm>
            <a:off x="5316488" y="5222365"/>
            <a:ext cx="453970" cy="276999"/>
          </a:xfrm>
          <a:prstGeom prst="rect">
            <a:avLst/>
          </a:prstGeom>
        </p:spPr>
        <p:txBody>
          <a:bodyPr wrap="none">
            <a:spAutoFit/>
          </a:bodyPr>
          <a:lstStyle/>
          <a:p>
            <a:pPr fontAlgn="ctr"/>
            <a:r>
              <a:rPr lang="en-US" sz="1200" dirty="0" smtClean="0">
                <a:latin typeface="Huawei Sans" panose="020C0503030203020204" pitchFamily="34" charset="0"/>
              </a:rPr>
              <a:t>PC6</a:t>
            </a:r>
            <a:endParaRPr lang="en-US" altLang="zh-CN" sz="1200" dirty="0">
              <a:latin typeface="Huawei Sans" panose="020C0503030203020204" pitchFamily="34" charset="0"/>
            </a:endParaRPr>
          </a:p>
        </p:txBody>
      </p:sp>
      <p:pic>
        <p:nvPicPr>
          <p:cNvPr id="47" name="图片 46" descr="PC.png"/>
          <p:cNvPicPr>
            <a:picLocks noChangeAspect="1"/>
          </p:cNvPicPr>
          <p:nvPr/>
        </p:nvPicPr>
        <p:blipFill>
          <a:blip r:embed="rId5" cstate="print"/>
          <a:stretch>
            <a:fillRect/>
          </a:stretch>
        </p:blipFill>
        <p:spPr>
          <a:xfrm>
            <a:off x="2325067" y="4793449"/>
            <a:ext cx="539063" cy="414000"/>
          </a:xfrm>
          <a:prstGeom prst="rect">
            <a:avLst/>
          </a:prstGeom>
        </p:spPr>
      </p:pic>
      <p:pic>
        <p:nvPicPr>
          <p:cNvPr id="51" name="图片 50" descr="PC.png"/>
          <p:cNvPicPr>
            <a:picLocks noChangeAspect="1"/>
          </p:cNvPicPr>
          <p:nvPr/>
        </p:nvPicPr>
        <p:blipFill>
          <a:blip r:embed="rId5" cstate="print"/>
          <a:stretch>
            <a:fillRect/>
          </a:stretch>
        </p:blipFill>
        <p:spPr>
          <a:xfrm>
            <a:off x="5296500" y="4793449"/>
            <a:ext cx="539063" cy="414000"/>
          </a:xfrm>
          <a:prstGeom prst="rect">
            <a:avLst/>
          </a:prstGeom>
        </p:spPr>
      </p:pic>
    </p:spTree>
    <p:extLst>
      <p:ext uri="{BB962C8B-B14F-4D97-AF65-F5344CB8AC3E}">
        <p14:creationId xmlns:p14="http://schemas.microsoft.com/office/powerpoint/2010/main" val="103102876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IPSG Configuration Commands</a:t>
            </a:r>
            <a:endParaRPr lang="en-US" dirty="0">
              <a:latin typeface="Huawei Sans" panose="020C0503030203020204" pitchFamily="34" charset="0"/>
            </a:endParaRPr>
          </a:p>
        </p:txBody>
      </p:sp>
      <p:sp>
        <p:nvSpPr>
          <p:cNvPr id="4" name="矩形 3"/>
          <p:cNvSpPr/>
          <p:nvPr/>
        </p:nvSpPr>
        <p:spPr>
          <a:xfrm>
            <a:off x="1012639" y="3312580"/>
            <a:ext cx="10608699" cy="338554"/>
          </a:xfrm>
          <a:prstGeom prst="rect">
            <a:avLst/>
          </a:prstGeom>
          <a:solidFill>
            <a:srgbClr val="F3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err="1" smtClean="0">
                <a:latin typeface="Huawei Sans" panose="020C0503030203020204" pitchFamily="34" charset="0"/>
              </a:rPr>
              <a:t>ip</a:t>
            </a:r>
            <a:r>
              <a:rPr lang="en-US" sz="1600" b="1" dirty="0" smtClean="0">
                <a:latin typeface="Huawei Sans" panose="020C0503030203020204" pitchFamily="34" charset="0"/>
              </a:rPr>
              <a:t> source check user-bind enable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a:xfrm>
            <a:off x="551382" y="1304658"/>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Configure a static binding table.</a:t>
            </a:r>
            <a:endParaRPr lang="en-US" sz="1600" dirty="0">
              <a:latin typeface="Huawei Sans" panose="020C0503030203020204" pitchFamily="34" charset="0"/>
            </a:endParaRPr>
          </a:p>
        </p:txBody>
      </p:sp>
      <p:sp>
        <p:nvSpPr>
          <p:cNvPr id="6" name="矩形 5"/>
          <p:cNvSpPr/>
          <p:nvPr/>
        </p:nvSpPr>
        <p:spPr>
          <a:xfrm>
            <a:off x="1012639" y="2494015"/>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IPSG-enabled device matches packets against the static binding table.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a:xfrm>
            <a:off x="1012639" y="1663437"/>
            <a:ext cx="10608699" cy="830997"/>
          </a:xfrm>
          <a:prstGeom prst="rect">
            <a:avLst/>
          </a:prstGeom>
          <a:solidFill>
            <a:srgbClr val="F3FBFE"/>
          </a:solidFill>
          <a:ln>
            <a:solidFill>
              <a:srgbClr val="99DFF9"/>
            </a:solidFill>
          </a:ln>
        </p:spPr>
        <p:txBody>
          <a:bodyPr wrap="square">
            <a:sp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user-bind static { { { </a:t>
            </a:r>
            <a:r>
              <a:rPr lang="en-US" sz="1600" b="1" dirty="0" err="1" smtClean="0">
                <a:latin typeface="Huawei Sans" panose="020C0503030203020204" pitchFamily="34" charset="0"/>
              </a:rPr>
              <a:t>ip</a:t>
            </a:r>
            <a:r>
              <a:rPr lang="en-US" sz="1600" b="1" dirty="0" smtClean="0">
                <a:latin typeface="Huawei Sans" panose="020C0503030203020204" pitchFamily="34" charset="0"/>
              </a:rPr>
              <a:t>-address | ipv6-address } { </a:t>
            </a:r>
            <a:r>
              <a:rPr lang="en-US" sz="1600" i="1" dirty="0" smtClean="0">
                <a:latin typeface="Huawei Sans" panose="020C0503030203020204" pitchFamily="34" charset="0"/>
              </a:rPr>
              <a:t>start-</a:t>
            </a:r>
            <a:r>
              <a:rPr lang="en-US" sz="1600" i="1" dirty="0" err="1" smtClean="0">
                <a:latin typeface="Huawei Sans" panose="020C0503030203020204" pitchFamily="34" charset="0"/>
              </a:rPr>
              <a:t>ip</a:t>
            </a:r>
            <a:r>
              <a:rPr lang="en-US" sz="1600" b="1" dirty="0" smtClean="0">
                <a:latin typeface="Huawei Sans" panose="020C0503030203020204" pitchFamily="34" charset="0"/>
              </a:rPr>
              <a:t> [ to </a:t>
            </a:r>
            <a:r>
              <a:rPr lang="en-US" sz="1600" i="1" dirty="0" smtClean="0">
                <a:latin typeface="Huawei Sans" panose="020C0503030203020204" pitchFamily="34" charset="0"/>
              </a:rPr>
              <a:t>end-</a:t>
            </a:r>
            <a:r>
              <a:rPr lang="en-US" sz="1600" i="1" dirty="0" err="1" smtClean="0">
                <a:latin typeface="Huawei Sans" panose="020C0503030203020204" pitchFamily="34" charset="0"/>
              </a:rPr>
              <a:t>ip</a:t>
            </a:r>
            <a:r>
              <a:rPr lang="en-US" sz="1600" b="1" dirty="0" smtClean="0">
                <a:latin typeface="Huawei Sans" panose="020C0503030203020204" pitchFamily="34" charset="0"/>
              </a:rPr>
              <a:t> ] } </a:t>
            </a:r>
            <a:r>
              <a:rPr lang="en-US" sz="1600" dirty="0" smtClean="0">
                <a:latin typeface="Huawei Sans" panose="020C0503030203020204" pitchFamily="34" charset="0"/>
              </a:rPr>
              <a:t>&amp;&lt;1-10&gt; </a:t>
            </a:r>
            <a:r>
              <a:rPr lang="en-US" sz="1600" b="1" dirty="0" smtClean="0">
                <a:latin typeface="Huawei Sans" panose="020C0503030203020204" pitchFamily="34" charset="0"/>
              </a:rPr>
              <a:t>| ipv6-prefix </a:t>
            </a:r>
            <a:r>
              <a:rPr lang="en-US" sz="1600" i="1" dirty="0" smtClean="0">
                <a:latin typeface="Huawei Sans" panose="020C0503030203020204" pitchFamily="34" charset="0"/>
              </a:rPr>
              <a:t>prefix/prefix-length</a:t>
            </a:r>
            <a:r>
              <a:rPr lang="en-US" sz="1600" b="1" dirty="0" smtClean="0">
                <a:latin typeface="Huawei Sans" panose="020C0503030203020204" pitchFamily="34" charset="0"/>
              </a:rPr>
              <a:t> } | mac-address </a:t>
            </a:r>
            <a:r>
              <a:rPr lang="en-US" sz="1600" i="1" dirty="0" err="1" smtClean="0">
                <a:latin typeface="Huawei Sans" panose="020C0503030203020204" pitchFamily="34" charset="0"/>
              </a:rPr>
              <a:t>mac-address</a:t>
            </a:r>
            <a:r>
              <a:rPr lang="en-US" sz="1600" b="1" dirty="0" smtClean="0">
                <a:latin typeface="Huawei Sans" panose="020C0503030203020204" pitchFamily="34" charset="0"/>
              </a:rPr>
              <a:t> } * [ interface </a:t>
            </a:r>
            <a:r>
              <a:rPr lang="en-US" sz="1600" i="1" dirty="0" smtClean="0">
                <a:latin typeface="Huawei Sans" panose="020C0503030203020204" pitchFamily="34" charset="0"/>
              </a:rPr>
              <a:t>interface-type interface-number </a:t>
            </a:r>
            <a:r>
              <a:rPr lang="en-US" sz="1600" b="1" dirty="0" smtClean="0">
                <a:latin typeface="Huawei Sans" panose="020C0503030203020204" pitchFamily="34" charset="0"/>
              </a:rPr>
              <a:t>] [ </a:t>
            </a:r>
            <a:r>
              <a:rPr lang="en-US" sz="1600" b="1" dirty="0" err="1" smtClean="0">
                <a:latin typeface="Huawei Sans" panose="020C0503030203020204" pitchFamily="34" charset="0"/>
              </a:rPr>
              <a:t>vlan</a:t>
            </a:r>
            <a:r>
              <a:rPr lang="en-US" sz="1600" b="1" dirty="0" smtClean="0">
                <a:latin typeface="Huawei Sans" panose="020C0503030203020204" pitchFamily="34" charset="0"/>
              </a:rPr>
              <a:t>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r>
              <a:rPr lang="en-US" sz="1600" b="1" dirty="0" smtClean="0">
                <a:latin typeface="Huawei Sans" panose="020C0503030203020204" pitchFamily="34" charset="0"/>
              </a:rPr>
              <a:t> [ </a:t>
            </a:r>
            <a:r>
              <a:rPr lang="en-US" sz="1600" b="1" dirty="0" err="1" smtClean="0">
                <a:latin typeface="Huawei Sans" panose="020C0503030203020204" pitchFamily="34" charset="0"/>
              </a:rPr>
              <a:t>ce-vlan</a:t>
            </a:r>
            <a:r>
              <a:rPr lang="en-US" sz="1600" b="1" dirty="0" smtClean="0">
                <a:latin typeface="Huawei Sans" panose="020C0503030203020204" pitchFamily="34" charset="0"/>
              </a:rPr>
              <a:t> </a:t>
            </a:r>
            <a:r>
              <a:rPr lang="en-US" sz="1600" i="1" dirty="0" err="1" smtClean="0">
                <a:latin typeface="Huawei Sans" panose="020C0503030203020204" pitchFamily="34" charset="0"/>
              </a:rPr>
              <a:t>ce</a:t>
            </a:r>
            <a:r>
              <a:rPr lang="en-US" sz="1600" i="1" dirty="0" smtClean="0">
                <a:latin typeface="Huawei Sans" panose="020C0503030203020204" pitchFamily="34" charset="0"/>
              </a:rPr>
              <a:t>-</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r>
              <a:rPr lang="en-US" sz="1600" b="1" dirty="0" smtClean="0">
                <a:latin typeface="Huawei Sans" panose="020C0503030203020204" pitchFamily="34" charset="0"/>
              </a:rPr>
              <a:t> ] ]</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1012639" y="4463820"/>
            <a:ext cx="10608699" cy="338554"/>
          </a:xfrm>
          <a:prstGeom prst="rect">
            <a:avLst/>
          </a:prstGeom>
          <a:solidFill>
            <a:srgbClr val="F3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err="1" smtClean="0">
                <a:latin typeface="Huawei Sans" panose="020C0503030203020204" pitchFamily="34" charset="0"/>
              </a:rPr>
              <a:t>ip</a:t>
            </a:r>
            <a:r>
              <a:rPr lang="en-US" sz="1600" b="1" dirty="0" smtClean="0">
                <a:latin typeface="Huawei Sans" panose="020C0503030203020204" pitchFamily="34" charset="0"/>
              </a:rPr>
              <a:t> source check user-bind alarm enable</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551413" y="2909286"/>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Enable IPSG.</a:t>
            </a:r>
            <a:endParaRPr lang="en-US" sz="1600" dirty="0">
              <a:latin typeface="Huawei Sans" panose="020C0503030203020204" pitchFamily="34" charset="0"/>
            </a:endParaRPr>
          </a:p>
        </p:txBody>
      </p:sp>
      <p:sp>
        <p:nvSpPr>
          <p:cNvPr id="18" name="矩形 17"/>
          <p:cNvSpPr/>
          <p:nvPr/>
        </p:nvSpPr>
        <p:spPr>
          <a:xfrm>
            <a:off x="551356" y="4125266"/>
            <a:ext cx="11089232"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Enable the alarm function of IP packet check.</a:t>
            </a:r>
            <a:endParaRPr lang="en-US" sz="1600" dirty="0">
              <a:latin typeface="Huawei Sans" panose="020C0503030203020204" pitchFamily="34" charset="0"/>
            </a:endParaRPr>
          </a:p>
        </p:txBody>
      </p:sp>
      <p:sp>
        <p:nvSpPr>
          <p:cNvPr id="19" name="矩形 18"/>
          <p:cNvSpPr/>
          <p:nvPr/>
        </p:nvSpPr>
        <p:spPr>
          <a:xfrm>
            <a:off x="1012639" y="5361273"/>
            <a:ext cx="10608699" cy="338554"/>
          </a:xfrm>
          <a:prstGeom prst="rect">
            <a:avLst/>
          </a:prstGeom>
          <a:solidFill>
            <a:srgbClr val="F3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err="1" smtClean="0">
                <a:latin typeface="Huawei Sans" panose="020C0503030203020204" pitchFamily="34" charset="0"/>
              </a:rPr>
              <a:t>ip</a:t>
            </a:r>
            <a:r>
              <a:rPr lang="en-US" sz="1600" b="1" dirty="0" smtClean="0">
                <a:latin typeface="Huawei Sans" panose="020C0503030203020204" pitchFamily="34" charset="0"/>
              </a:rPr>
              <a:t> source check user-bind alarm threshold </a:t>
            </a:r>
            <a:r>
              <a:rPr lang="en-US" sz="1600" i="1" dirty="0" err="1" smtClean="0">
                <a:latin typeface="Huawei Sans" panose="020C0503030203020204" pitchFamily="34" charset="0"/>
              </a:rPr>
              <a:t>threshold</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a:xfrm>
            <a:off x="551414" y="4942900"/>
            <a:ext cx="11089232" cy="338554"/>
          </a:xfrm>
          <a:prstGeom prst="rect">
            <a:avLst/>
          </a:prstGeom>
        </p:spPr>
        <p:txBody>
          <a:bodyPr wrap="square">
            <a:spAutoFit/>
          </a:bodyPr>
          <a:lstStyle/>
          <a:p>
            <a:pPr marL="342900" indent="-342900" fontAlgn="ctr">
              <a:buFont typeface="+mj-lt"/>
              <a:buAutoNum type="arabicPeriod" startAt="4"/>
            </a:pPr>
            <a:r>
              <a:rPr lang="en-US" sz="1600" dirty="0" smtClean="0">
                <a:latin typeface="Huawei Sans" panose="020C0503030203020204" pitchFamily="34" charset="0"/>
              </a:rPr>
              <a:t>Set the alarm threshold for IP packet check.</a:t>
            </a:r>
            <a:endParaRPr lang="en-US" sz="1600" dirty="0">
              <a:latin typeface="Huawei Sans" panose="020C0503030203020204" pitchFamily="34" charset="0"/>
            </a:endParaRPr>
          </a:p>
        </p:txBody>
      </p:sp>
      <p:sp>
        <p:nvSpPr>
          <p:cNvPr id="16" name="矩形 15"/>
          <p:cNvSpPr/>
          <p:nvPr/>
        </p:nvSpPr>
        <p:spPr>
          <a:xfrm>
            <a:off x="1012639" y="5691298"/>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After this alarm function is configured, the switch generates an alarm if the number of discarded IP packets exceeds the threshold.</a:t>
            </a:r>
            <a:endParaRPr lang="en-US" sz="1600" dirty="0">
              <a:latin typeface="Huawei Sans" panose="020C0503030203020204" pitchFamily="34" charset="0"/>
            </a:endParaRPr>
          </a:p>
        </p:txBody>
      </p:sp>
      <p:sp>
        <p:nvSpPr>
          <p:cNvPr id="14" name="矩形 13"/>
          <p:cNvSpPr/>
          <p:nvPr/>
        </p:nvSpPr>
        <p:spPr>
          <a:xfrm>
            <a:off x="1012639" y="3698022"/>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configuration of IP packet check in the VLAN view is the same as that in the interface view.</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2446734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a:off x="4018753" y="3599903"/>
            <a:ext cx="1850844" cy="945967"/>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a:xfrm>
            <a:off x="1124712" y="3599903"/>
            <a:ext cx="1850844" cy="941486"/>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a:xfrm>
            <a:off x="496384" y="4708443"/>
            <a:ext cx="5648500" cy="1840361"/>
          </a:xfrm>
        </p:spPr>
        <p:txBody>
          <a:bodyPr/>
          <a:lstStyle/>
          <a:p>
            <a:pPr fontAlgn="ctr"/>
            <a:r>
              <a:rPr lang="en-US" sz="1200" dirty="0" smtClean="0">
                <a:latin typeface="Huawei Sans" panose="020C0503030203020204" pitchFamily="34" charset="0"/>
              </a:rPr>
              <a:t>As shown in the figure, PCs are configured with static IP addresses for unified management. IPSG is configured on the access switch to prevent hosts from changing their own IP addresses to access the network.</a:t>
            </a:r>
            <a:endParaRPr lang="en-US" altLang="zh-CN" sz="1200" dirty="0" smtClean="0">
              <a:latin typeface="Huawei Sans" panose="020C0503030203020204" pitchFamily="34" charset="0"/>
              <a:sym typeface="Huawei Sans" panose="020C0503030203020204" pitchFamily="34" charset="0"/>
            </a:endParaRPr>
          </a:p>
          <a:p>
            <a:pPr marL="536575" lvl="1" indent="-211138" fontAlgn="ctr"/>
            <a:r>
              <a:rPr lang="en-US" sz="1100" dirty="0" smtClean="0">
                <a:latin typeface="Huawei Sans" panose="020C0503030203020204" pitchFamily="34" charset="0"/>
              </a:rPr>
              <a:t>Configure a static binding table.</a:t>
            </a:r>
            <a:endParaRPr lang="en-US" altLang="zh-CN" sz="1100" dirty="0" smtClean="0">
              <a:latin typeface="Huawei Sans" panose="020C0503030203020204" pitchFamily="34" charset="0"/>
              <a:sym typeface="Huawei Sans" panose="020C0503030203020204" pitchFamily="34" charset="0"/>
            </a:endParaRPr>
          </a:p>
          <a:p>
            <a:pPr marL="536575" lvl="1" indent="-211138" fontAlgn="ctr"/>
            <a:r>
              <a:rPr lang="en-US" sz="1100" dirty="0" smtClean="0">
                <a:latin typeface="Huawei Sans" panose="020C0503030203020204" pitchFamily="34" charset="0"/>
              </a:rPr>
              <a:t>Enable IPSG and configure the alarm function.</a:t>
            </a:r>
            <a:endParaRPr lang="en-US" altLang="zh-CN" sz="11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Example for Configuring IPSG</a:t>
            </a:r>
            <a:endParaRPr lang="en-US" altLang="zh-CN" dirty="0">
              <a:latin typeface="Huawei Sans" panose="020C0503030203020204" pitchFamily="34" charset="0"/>
              <a:sym typeface="Huawei Sans" panose="020C0503030203020204" pitchFamily="34" charset="0"/>
            </a:endParaRPr>
          </a:p>
        </p:txBody>
      </p:sp>
      <p:grpSp>
        <p:nvGrpSpPr>
          <p:cNvPr id="74" name="组合 73"/>
          <p:cNvGrpSpPr/>
          <p:nvPr/>
        </p:nvGrpSpPr>
        <p:grpSpPr>
          <a:xfrm>
            <a:off x="1070627" y="1233488"/>
            <a:ext cx="4745603" cy="3525832"/>
            <a:chOff x="1070627" y="1233488"/>
            <a:chExt cx="4745603" cy="3525832"/>
          </a:xfrm>
        </p:grpSpPr>
        <p:grpSp>
          <p:nvGrpSpPr>
            <p:cNvPr id="47" name="组合 46"/>
            <p:cNvGrpSpPr/>
            <p:nvPr/>
          </p:nvGrpSpPr>
          <p:grpSpPr>
            <a:xfrm>
              <a:off x="1540471" y="1233488"/>
              <a:ext cx="3099040" cy="2886821"/>
              <a:chOff x="1593034" y="1806827"/>
              <a:chExt cx="3099040" cy="2886821"/>
            </a:xfrm>
          </p:grpSpPr>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71364" y="2537707"/>
                <a:ext cx="540000" cy="442800"/>
              </a:xfrm>
              <a:prstGeom prst="rect">
                <a:avLst/>
              </a:prstGeom>
            </p:spPr>
          </p:pic>
          <p:pic>
            <p:nvPicPr>
              <p:cNvPr id="6" name="图片 5" descr="PC.png"/>
              <p:cNvPicPr>
                <a:picLocks noChangeAspect="1"/>
              </p:cNvPicPr>
              <p:nvPr/>
            </p:nvPicPr>
            <p:blipFill>
              <a:blip r:embed="rId4" cstate="print"/>
              <a:stretch>
                <a:fillRect/>
              </a:stretch>
            </p:blipFill>
            <p:spPr>
              <a:xfrm>
                <a:off x="1593034" y="4279648"/>
                <a:ext cx="539063" cy="414000"/>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72022" y="1806827"/>
                <a:ext cx="938683" cy="589407"/>
              </a:xfrm>
              <a:prstGeom prst="rect">
                <a:avLst/>
              </a:prstGeom>
            </p:spPr>
          </p:pic>
          <p:sp>
            <p:nvSpPr>
              <p:cNvPr id="11" name="文本框 10"/>
              <p:cNvSpPr txBox="1"/>
              <p:nvPr/>
            </p:nvSpPr>
            <p:spPr>
              <a:xfrm>
                <a:off x="2782246" y="1948853"/>
                <a:ext cx="928459" cy="338554"/>
              </a:xfrm>
              <a:prstGeom prst="rect">
                <a:avLst/>
              </a:prstGeom>
              <a:noFill/>
              <a:ln>
                <a:noFill/>
              </a:ln>
            </p:spPr>
            <p:txBody>
              <a:bodyPr wrap="none" rtlCol="0">
                <a:spAutoFit/>
              </a:bodyPr>
              <a:lstStyle/>
              <a:p>
                <a:pPr fontAlgn="ctr"/>
                <a:r>
                  <a:rPr lang="en-US" sz="1600" dirty="0" smtClean="0">
                    <a:latin typeface="Huawei Sans" panose="020C0503030203020204" pitchFamily="34" charset="0"/>
                  </a:rPr>
                  <a:t>Internet</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 name="直接连接符 11"/>
              <p:cNvCxnSpPr>
                <a:stCxn id="10" idx="2"/>
                <a:endCxn id="5" idx="0"/>
              </p:cNvCxnSpPr>
              <p:nvPr/>
            </p:nvCxnSpPr>
            <p:spPr>
              <a:xfrm>
                <a:off x="3241364" y="2396234"/>
                <a:ext cx="0" cy="14147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2"/>
                <a:endCxn id="24" idx="0"/>
              </p:cNvCxnSpPr>
              <p:nvPr/>
            </p:nvCxnSpPr>
            <p:spPr>
              <a:xfrm>
                <a:off x="3241364" y="2980507"/>
                <a:ext cx="6547" cy="33438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6" idx="0"/>
              </p:cNvCxnSpPr>
              <p:nvPr/>
            </p:nvCxnSpPr>
            <p:spPr>
              <a:xfrm flipH="1">
                <a:off x="1862566" y="3747087"/>
                <a:ext cx="1250864" cy="53256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373197" y="3736478"/>
                <a:ext cx="1318877" cy="54317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4" name="图片 23"/>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2977911" y="3314896"/>
                <a:ext cx="540000" cy="442800"/>
              </a:xfrm>
              <a:prstGeom prst="rect">
                <a:avLst/>
              </a:prstGeom>
            </p:spPr>
          </p:pic>
        </p:grpSp>
        <p:sp>
          <p:nvSpPr>
            <p:cNvPr id="54" name="文本框 53"/>
            <p:cNvSpPr txBox="1"/>
            <p:nvPr/>
          </p:nvSpPr>
          <p:spPr>
            <a:xfrm>
              <a:off x="3441331" y="2042341"/>
              <a:ext cx="867545"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Switch2</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a:xfrm>
              <a:off x="3458801" y="2764396"/>
              <a:ext cx="867545" cy="307777"/>
            </a:xfrm>
            <a:prstGeom prst="rect">
              <a:avLst/>
            </a:prstGeom>
            <a:noFill/>
            <a:ln>
              <a:noFill/>
            </a:ln>
          </p:spPr>
          <p:txBody>
            <a:bodyPr wrap="none" rtlCol="0">
              <a:spAutoFit/>
            </a:bodyPr>
            <a:lstStyle/>
            <a:p>
              <a:pPr fontAlgn="ctr"/>
              <a:r>
                <a:rPr lang="en-US" sz="1400" b="1" dirty="0" smtClean="0">
                  <a:latin typeface="Huawei Sans" panose="020C0503030203020204" pitchFamily="34" charset="0"/>
                </a:rPr>
                <a:t>Switch1</a:t>
              </a:r>
              <a:endParaRPr lang="en-US" altLang="zh-CN" sz="1400" b="1"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a:xfrm>
              <a:off x="2099191" y="3030567"/>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GE0/0/1</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a:xfrm>
              <a:off x="3498133" y="3030567"/>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GE0/0/2</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a:xfrm>
              <a:off x="2471615" y="2481203"/>
              <a:ext cx="756938" cy="276999"/>
            </a:xfrm>
            <a:prstGeom prst="rect">
              <a:avLst/>
            </a:prstGeom>
            <a:noFill/>
            <a:ln>
              <a:noFill/>
            </a:ln>
          </p:spPr>
          <p:txBody>
            <a:bodyPr wrap="none" rtlCol="0">
              <a:spAutoFit/>
            </a:bodyPr>
            <a:lstStyle/>
            <a:p>
              <a:pPr fontAlgn="ctr"/>
              <a:r>
                <a:rPr lang="en-US" sz="1200" dirty="0" smtClean="0">
                  <a:latin typeface="Huawei Sans" panose="020C0503030203020204" pitchFamily="34" charset="0"/>
                </a:rPr>
                <a:t>GE0/0/3</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a:xfrm>
              <a:off x="1070627" y="4080554"/>
              <a:ext cx="1726755" cy="646331"/>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IP:10.1.1.1/24</a:t>
              </a:r>
              <a:endParaRPr lang="en-US" altLang="zh-CN" sz="1200" b="1"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200" dirty="0" smtClean="0">
                  <a:latin typeface="Huawei Sans" panose="020C0503030203020204" pitchFamily="34" charset="0"/>
                </a:rPr>
                <a:t>MAC:5489-98C2-1486</a:t>
              </a:r>
            </a:p>
            <a:p>
              <a:pPr algn="ct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a:xfrm>
              <a:off x="4062224" y="4112989"/>
              <a:ext cx="1754006" cy="646331"/>
            </a:xfrm>
            <a:prstGeom prst="rect">
              <a:avLst/>
            </a:prstGeom>
            <a:noFill/>
            <a:ln>
              <a:noFill/>
            </a:ln>
          </p:spPr>
          <p:txBody>
            <a:bodyPr wrap="none" rtlCol="0">
              <a:spAutoFit/>
            </a:bodyPr>
            <a:lstStyle/>
            <a:p>
              <a:pPr algn="ctr" fontAlgn="ctr"/>
              <a:r>
                <a:rPr lang="en-US" sz="1200" dirty="0" smtClean="0">
                  <a:latin typeface="Huawei Sans" panose="020C0503030203020204" pitchFamily="34" charset="0"/>
                </a:rPr>
                <a:t>IP:10.1.1.10/24</a:t>
              </a:r>
            </a:p>
            <a:p>
              <a:pPr algn="ctr" fontAlgn="ctr"/>
              <a:r>
                <a:rPr lang="en-US" sz="1200" dirty="0" smtClean="0">
                  <a:latin typeface="Huawei Sans" panose="020C0503030203020204" pitchFamily="34" charset="0"/>
                </a:rPr>
                <a:t>MAC:5489-98AB-22A7</a:t>
              </a:r>
            </a:p>
            <a:p>
              <a:pPr algn="ctr" fontAlgn="ct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5" name="文本框 74"/>
          <p:cNvSpPr txBox="1"/>
          <p:nvPr/>
        </p:nvSpPr>
        <p:spPr>
          <a:xfrm>
            <a:off x="6203950" y="1262803"/>
            <a:ext cx="2416046" cy="338554"/>
          </a:xfrm>
          <a:prstGeom prst="rect">
            <a:avLst/>
          </a:prstGeom>
          <a:noFill/>
          <a:ln>
            <a:noFill/>
          </a:ln>
        </p:spPr>
        <p:txBody>
          <a:bodyPr wrap="none" rtlCol="0">
            <a:spAutoFit/>
          </a:bodyPr>
          <a:lstStyle/>
          <a:p>
            <a:pPr fontAlgn="ctr"/>
            <a:r>
              <a:rPr lang="en-US" sz="1600" b="1" dirty="0" smtClean="0">
                <a:latin typeface="Huawei Sans" panose="020C0503030203020204" pitchFamily="34" charset="0"/>
              </a:rPr>
              <a:t>Switch1 configuration:</a:t>
            </a:r>
            <a:endParaRPr lang="en-US" sz="1600" b="1" dirty="0">
              <a:latin typeface="Huawei Sans" panose="020C0503030203020204" pitchFamily="34" charset="0"/>
            </a:endParaRPr>
          </a:p>
        </p:txBody>
      </p:sp>
      <p:sp>
        <p:nvSpPr>
          <p:cNvPr id="76" name="文本框 75"/>
          <p:cNvSpPr txBox="1"/>
          <p:nvPr/>
        </p:nvSpPr>
        <p:spPr>
          <a:xfrm>
            <a:off x="6126041" y="1627987"/>
            <a:ext cx="5619872" cy="3477875"/>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sz="1200" dirty="0" smtClean="0">
                <a:latin typeface="Huawei Sans" panose="020C0503030203020204" pitchFamily="34" charset="0"/>
              </a:rPr>
              <a:t># Configure a static binding table on the access switch.</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[Switch1] user-bind static </a:t>
            </a:r>
            <a:r>
              <a:rPr lang="en-US" sz="1200" dirty="0" err="1" smtClean="0">
                <a:latin typeface="Huawei Sans" panose="020C0503030203020204" pitchFamily="34" charset="0"/>
              </a:rPr>
              <a:t>ip</a:t>
            </a:r>
            <a:r>
              <a:rPr lang="en-US" sz="1200" dirty="0" smtClean="0">
                <a:latin typeface="Huawei Sans" panose="020C0503030203020204" pitchFamily="34" charset="0"/>
              </a:rPr>
              <a:t>-address 10.1.1.1 mac-address 5489-98C2-1486 </a:t>
            </a:r>
          </a:p>
          <a:p>
            <a:pPr fontAlgn="ctr"/>
            <a:r>
              <a:rPr lang="en-US" sz="1200" dirty="0" smtClean="0">
                <a:latin typeface="Huawei Sans" panose="020C0503030203020204" pitchFamily="34" charset="0"/>
              </a:rPr>
              <a:t>[Switch1] user-bind static </a:t>
            </a:r>
            <a:r>
              <a:rPr lang="en-US" sz="1200" dirty="0" err="1" smtClean="0">
                <a:latin typeface="Huawei Sans" panose="020C0503030203020204" pitchFamily="34" charset="0"/>
              </a:rPr>
              <a:t>ip</a:t>
            </a:r>
            <a:r>
              <a:rPr lang="en-US" sz="1200" dirty="0" smtClean="0">
                <a:latin typeface="Huawei Sans" panose="020C0503030203020204" pitchFamily="34" charset="0"/>
              </a:rPr>
              <a:t>-address 10.1.1.10 mac-address 5489-98AB-22A7</a:t>
            </a:r>
          </a:p>
          <a:p>
            <a:pPr fontAlgn="ctr"/>
            <a:r>
              <a:rPr lang="en-US" sz="1200" dirty="0" smtClean="0">
                <a:latin typeface="Huawei Sans" panose="020C0503030203020204" pitchFamily="34" charset="0"/>
              </a:rPr>
              <a:t># Enable IPSG and configure the alarm function of IP packet check on GE0/0/1.</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[Switch1] interface </a:t>
            </a:r>
            <a:r>
              <a:rPr lang="en-US" sz="1200" dirty="0" err="1" smtClean="0">
                <a:latin typeface="Huawei Sans" panose="020C0503030203020204" pitchFamily="34" charset="0"/>
              </a:rPr>
              <a:t>GigabitEthernet</a:t>
            </a:r>
            <a:r>
              <a:rPr lang="en-US" sz="1200" dirty="0" smtClean="0">
                <a:latin typeface="Huawei Sans" panose="020C0503030203020204" pitchFamily="34" charset="0"/>
              </a:rPr>
              <a:t> 0/0/1</a:t>
            </a:r>
          </a:p>
          <a:p>
            <a:pPr fontAlgn="ctr"/>
            <a:r>
              <a:rPr lang="en-US" sz="1200" dirty="0" smtClean="0">
                <a:latin typeface="Huawei Sans" panose="020C0503030203020204" pitchFamily="34" charset="0"/>
              </a:rPr>
              <a:t>[Switch1-GigabitEthernet0/0/1] </a:t>
            </a:r>
            <a:r>
              <a:rPr lang="en-US" sz="1200" dirty="0" err="1" smtClean="0">
                <a:latin typeface="Huawei Sans" panose="020C0503030203020204" pitchFamily="34" charset="0"/>
              </a:rPr>
              <a:t>ip</a:t>
            </a:r>
            <a:r>
              <a:rPr lang="en-US" sz="1200" dirty="0" smtClean="0">
                <a:latin typeface="Huawei Sans" panose="020C0503030203020204" pitchFamily="34" charset="0"/>
              </a:rPr>
              <a:t> source check user-bind enable</a:t>
            </a:r>
          </a:p>
          <a:p>
            <a:pPr fontAlgn="ctr"/>
            <a:r>
              <a:rPr lang="en-US" sz="1200" dirty="0" smtClean="0">
                <a:latin typeface="Huawei Sans" panose="020C0503030203020204" pitchFamily="34" charset="0"/>
              </a:rPr>
              <a:t>[Switch1-GigabitEthernet0/0/1] </a:t>
            </a:r>
            <a:r>
              <a:rPr lang="en-US" sz="1200" dirty="0" err="1" smtClean="0">
                <a:latin typeface="Huawei Sans" panose="020C0503030203020204" pitchFamily="34" charset="0"/>
              </a:rPr>
              <a:t>ip</a:t>
            </a:r>
            <a:r>
              <a:rPr lang="en-US" sz="1200" dirty="0" smtClean="0">
                <a:latin typeface="Huawei Sans" panose="020C0503030203020204" pitchFamily="34" charset="0"/>
              </a:rPr>
              <a:t> source check user-bind alarm enable</a:t>
            </a:r>
          </a:p>
          <a:p>
            <a:pPr fontAlgn="ctr"/>
            <a:r>
              <a:rPr lang="en-US" sz="1200" dirty="0" smtClean="0">
                <a:latin typeface="Huawei Sans" panose="020C0503030203020204" pitchFamily="34" charset="0"/>
              </a:rPr>
              <a:t>[Switch1-GigabitEthernet0/0/1] </a:t>
            </a:r>
            <a:r>
              <a:rPr lang="en-US" sz="1200" dirty="0" err="1" smtClean="0">
                <a:latin typeface="Huawei Sans" panose="020C0503030203020204" pitchFamily="34" charset="0"/>
              </a:rPr>
              <a:t>ip</a:t>
            </a:r>
            <a:r>
              <a:rPr lang="en-US" sz="1200" dirty="0" smtClean="0">
                <a:latin typeface="Huawei Sans" panose="020C0503030203020204" pitchFamily="34" charset="0"/>
              </a:rPr>
              <a:t> source check user-bind alarm threshold 100</a:t>
            </a:r>
          </a:p>
          <a:p>
            <a:pPr fontAlgn="ctr"/>
            <a:r>
              <a:rPr lang="en-US" sz="1200" dirty="0" smtClean="0">
                <a:latin typeface="Huawei Sans" panose="020C0503030203020204" pitchFamily="34" charset="0"/>
              </a:rPr>
              <a:t># The configuration of GE0/0/2 is similar to that of GE0/0/1.</a:t>
            </a:r>
            <a:endParaRPr lang="en-US" sz="1200" dirty="0">
              <a:latin typeface="Huawei Sans" panose="020C0503030203020204" pitchFamily="34" charset="0"/>
            </a:endParaRPr>
          </a:p>
        </p:txBody>
      </p:sp>
      <p:pic>
        <p:nvPicPr>
          <p:cNvPr id="27" name="图片 26" descr="PC.png"/>
          <p:cNvPicPr>
            <a:picLocks noChangeAspect="1"/>
          </p:cNvPicPr>
          <p:nvPr/>
        </p:nvPicPr>
        <p:blipFill>
          <a:blip r:embed="rId4" cstate="print"/>
          <a:stretch>
            <a:fillRect/>
          </a:stretch>
        </p:blipFill>
        <p:spPr>
          <a:xfrm>
            <a:off x="4387890" y="3674701"/>
            <a:ext cx="539063" cy="414000"/>
          </a:xfrm>
          <a:prstGeom prst="rect">
            <a:avLst/>
          </a:prstGeom>
        </p:spPr>
      </p:pic>
      <p:sp>
        <p:nvSpPr>
          <p:cNvPr id="4" name="文本框 3"/>
          <p:cNvSpPr txBox="1"/>
          <p:nvPr/>
        </p:nvSpPr>
        <p:spPr>
          <a:xfrm>
            <a:off x="2038926" y="3781680"/>
            <a:ext cx="497252" cy="307777"/>
          </a:xfrm>
          <a:prstGeom prst="rect">
            <a:avLst/>
          </a:prstGeom>
          <a:noFill/>
        </p:spPr>
        <p:txBody>
          <a:bodyPr wrap="none" rtlCol="0">
            <a:spAutoFit/>
          </a:bodyPr>
          <a:lstStyle/>
          <a:p>
            <a:pPr fontAlgn="ctr"/>
            <a:r>
              <a:rPr lang="en-US" sz="1400" dirty="0" smtClean="0">
                <a:latin typeface="Huawei Sans" panose="020C0503030203020204" pitchFamily="34" charset="0"/>
              </a:rPr>
              <a:t>PC1</a:t>
            </a:r>
            <a:endParaRPr lang="en-US" altLang="zh-CN" sz="1400" dirty="0">
              <a:latin typeface="Huawei Sans" panose="020C0503030203020204" pitchFamily="34" charset="0"/>
            </a:endParaRPr>
          </a:p>
        </p:txBody>
      </p:sp>
      <p:sp>
        <p:nvSpPr>
          <p:cNvPr id="29" name="文本框 28"/>
          <p:cNvSpPr txBox="1"/>
          <p:nvPr/>
        </p:nvSpPr>
        <p:spPr>
          <a:xfrm>
            <a:off x="4868353" y="3759420"/>
            <a:ext cx="497252" cy="307777"/>
          </a:xfrm>
          <a:prstGeom prst="rect">
            <a:avLst/>
          </a:prstGeom>
          <a:noFill/>
        </p:spPr>
        <p:txBody>
          <a:bodyPr wrap="none" rtlCol="0">
            <a:spAutoFit/>
          </a:bodyPr>
          <a:lstStyle/>
          <a:p>
            <a:pPr fontAlgn="ctr"/>
            <a:r>
              <a:rPr lang="en-US" sz="1400" dirty="0" smtClean="0">
                <a:latin typeface="Huawei Sans" panose="020C0503030203020204" pitchFamily="34" charset="0"/>
              </a:rPr>
              <a:t>PC2</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183074711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algn="l" fontAlgn="ctr"/>
            <a:r>
              <a:rPr lang="en-US" sz="1800" dirty="0" smtClean="0">
                <a:latin typeface="Huawei Sans" panose="020C0503030203020204" pitchFamily="34" charset="0"/>
              </a:rPr>
              <a:t>Run the </a:t>
            </a:r>
            <a:r>
              <a:rPr lang="en-US" sz="1800" b="1" dirty="0" smtClean="0">
                <a:latin typeface="Huawei Sans" panose="020C0503030203020204" pitchFamily="34" charset="0"/>
              </a:rPr>
              <a:t>display </a:t>
            </a:r>
            <a:r>
              <a:rPr lang="en-US" sz="1800" b="1" dirty="0" err="1" smtClean="0">
                <a:latin typeface="Huawei Sans" panose="020C0503030203020204" pitchFamily="34" charset="0"/>
              </a:rPr>
              <a:t>dhcp</a:t>
            </a:r>
            <a:r>
              <a:rPr lang="en-US" sz="1800" b="1" dirty="0" smtClean="0">
                <a:latin typeface="Huawei Sans" panose="020C0503030203020204" pitchFamily="34" charset="0"/>
              </a:rPr>
              <a:t> static user-bind all</a:t>
            </a:r>
            <a:r>
              <a:rPr lang="en-US" sz="1800" dirty="0" smtClean="0">
                <a:latin typeface="Huawei Sans" panose="020C0503030203020204" pitchFamily="34" charset="0"/>
              </a:rPr>
              <a:t> command on the switch to check the static binding table.</a:t>
            </a:r>
          </a:p>
          <a:p>
            <a:pPr algn="l" fontAlgn="ctr"/>
            <a:r>
              <a:rPr lang="en-US" sz="1800" dirty="0" smtClean="0">
                <a:latin typeface="Huawei Sans" panose="020C0503030203020204" pitchFamily="34" charset="0"/>
              </a:rPr>
              <a:t>PC1 and PC2 can access the Internet using statically configured IP addresses, and cannot access the Internet after changing their IP addresses.</a:t>
            </a:r>
          </a:p>
          <a:p>
            <a:pPr algn="l" fontAlgn="ctr"/>
            <a:endParaRPr lang="en-US" altLang="zh-CN" sz="1800" dirty="0">
              <a:latin typeface="Huawei Sans" panose="020C0503030203020204" pitchFamily="34" charset="0"/>
            </a:endParaRPr>
          </a:p>
        </p:txBody>
      </p:sp>
      <p:sp>
        <p:nvSpPr>
          <p:cNvPr id="3" name="标题 2"/>
          <p:cNvSpPr>
            <a:spLocks noGrp="1"/>
          </p:cNvSpPr>
          <p:nvPr>
            <p:ph type="title"/>
          </p:nvPr>
        </p:nvSpPr>
        <p:spPr/>
        <p:txBody>
          <a:bodyPr/>
          <a:lstStyle/>
          <a:p>
            <a:pPr fontAlgn="ctr"/>
            <a:r>
              <a:rPr lang="en-US" dirty="0" smtClean="0">
                <a:latin typeface="Huawei Sans" panose="020C0503030203020204" pitchFamily="34" charset="0"/>
              </a:rPr>
              <a:t>Verifying the Configuration</a:t>
            </a:r>
            <a:endParaRPr lang="en-US" altLang="zh-CN" dirty="0">
              <a:latin typeface="Huawei Sans" panose="020C0503030203020204" pitchFamily="34" charset="0"/>
            </a:endParaRPr>
          </a:p>
        </p:txBody>
      </p:sp>
      <p:sp>
        <p:nvSpPr>
          <p:cNvPr id="5" name="矩形 4"/>
          <p:cNvSpPr/>
          <p:nvPr/>
        </p:nvSpPr>
        <p:spPr>
          <a:xfrm>
            <a:off x="2062480" y="3065956"/>
            <a:ext cx="7355840" cy="2862322"/>
          </a:xfrm>
          <a:prstGeom prst="rect">
            <a:avLst/>
          </a:prstGeom>
          <a:solidFill>
            <a:srgbClr val="F4FBFE"/>
          </a:solidFill>
          <a:ln>
            <a:solidFill>
              <a:srgbClr val="99DFF9"/>
            </a:solidFill>
          </a:ln>
        </p:spPr>
        <p:txBody>
          <a:bodyPr wrap="square" rtlCol="0">
            <a:spAutoFit/>
          </a:bodyPr>
          <a:lstStyle/>
          <a:p>
            <a:pPr fontAlgn="ctr">
              <a:lnSpc>
                <a:spcPts val="2400"/>
              </a:lnSpc>
            </a:pPr>
            <a:r>
              <a:rPr lang="en-US" sz="1400" dirty="0" smtClean="0">
                <a:solidFill>
                  <a:prstClr val="black"/>
                </a:solidFill>
                <a:latin typeface="Huawei Sans" panose="020C0503030203020204" pitchFamily="34" charset="0"/>
              </a:rPr>
              <a:t>[Switch1] display </a:t>
            </a:r>
            <a:r>
              <a:rPr lang="en-US" sz="1400" dirty="0" err="1" smtClean="0">
                <a:solidFill>
                  <a:prstClr val="black"/>
                </a:solidFill>
                <a:latin typeface="Huawei Sans" panose="020C0503030203020204" pitchFamily="34" charset="0"/>
              </a:rPr>
              <a:t>dhcp</a:t>
            </a:r>
            <a:r>
              <a:rPr lang="en-US" sz="1400" dirty="0" smtClean="0">
                <a:solidFill>
                  <a:prstClr val="black"/>
                </a:solidFill>
                <a:latin typeface="Huawei Sans" panose="020C0503030203020204" pitchFamily="34" charset="0"/>
              </a:rPr>
              <a:t> static user-bind all</a:t>
            </a:r>
          </a:p>
          <a:p>
            <a:pPr fontAlgn="ctr">
              <a:lnSpc>
                <a:spcPts val="2400"/>
              </a:lnSpc>
            </a:pPr>
            <a:r>
              <a:rPr lang="en-US" sz="1400" dirty="0" smtClean="0">
                <a:solidFill>
                  <a:prstClr val="black"/>
                </a:solidFill>
                <a:latin typeface="Huawei Sans" panose="020C0503030203020204" pitchFamily="34" charset="0"/>
              </a:rPr>
              <a:t>DHCP static Bind-table:                                                         </a:t>
            </a:r>
          </a:p>
          <a:p>
            <a:pPr fontAlgn="ctr">
              <a:lnSpc>
                <a:spcPts val="2400"/>
              </a:lnSpc>
            </a:pPr>
            <a:r>
              <a:rPr lang="en-US" sz="1400" dirty="0" err="1" smtClean="0">
                <a:solidFill>
                  <a:prstClr val="black"/>
                </a:solidFill>
                <a:latin typeface="Huawei Sans" panose="020C0503030203020204" pitchFamily="34" charset="0"/>
              </a:rPr>
              <a:t>Flags:O</a:t>
            </a:r>
            <a:r>
              <a:rPr lang="en-US" sz="1400" dirty="0" smtClean="0">
                <a:solidFill>
                  <a:prstClr val="black"/>
                </a:solidFill>
                <a:latin typeface="Huawei Sans" panose="020C0503030203020204" pitchFamily="34" charset="0"/>
              </a:rPr>
              <a:t> - outer </a:t>
            </a:r>
            <a:r>
              <a:rPr lang="en-US" sz="1400" dirty="0" err="1" smtClean="0">
                <a:solidFill>
                  <a:prstClr val="black"/>
                </a:solidFill>
                <a:latin typeface="Huawei Sans" panose="020C0503030203020204" pitchFamily="34" charset="0"/>
              </a:rPr>
              <a:t>vlan</a:t>
            </a:r>
            <a:r>
              <a:rPr lang="en-US" sz="1400" dirty="0" smtClean="0">
                <a:solidFill>
                  <a:prstClr val="black"/>
                </a:solidFill>
                <a:latin typeface="Huawei Sans" panose="020C0503030203020204" pitchFamily="34" charset="0"/>
              </a:rPr>
              <a:t> ,I - inner </a:t>
            </a:r>
            <a:r>
              <a:rPr lang="en-US" sz="1400" dirty="0" err="1" smtClean="0">
                <a:solidFill>
                  <a:prstClr val="black"/>
                </a:solidFill>
                <a:latin typeface="Huawei Sans" panose="020C0503030203020204" pitchFamily="34" charset="0"/>
              </a:rPr>
              <a:t>vlan</a:t>
            </a:r>
            <a:r>
              <a:rPr lang="en-US" sz="1400" dirty="0" smtClean="0">
                <a:solidFill>
                  <a:prstClr val="black"/>
                </a:solidFill>
                <a:latin typeface="Huawei Sans" panose="020C0503030203020204" pitchFamily="34" charset="0"/>
              </a:rPr>
              <a:t> ,P - </a:t>
            </a:r>
            <a:r>
              <a:rPr lang="en-US" sz="1400" dirty="0" err="1" smtClean="0">
                <a:solidFill>
                  <a:prstClr val="black"/>
                </a:solidFill>
                <a:latin typeface="Huawei Sans" panose="020C0503030203020204" pitchFamily="34" charset="0"/>
              </a:rPr>
              <a:t>Vlan</a:t>
            </a:r>
            <a:r>
              <a:rPr lang="en-US" sz="1400" dirty="0" smtClean="0">
                <a:solidFill>
                  <a:prstClr val="black"/>
                </a:solidFill>
                <a:latin typeface="Huawei Sans" panose="020C0503030203020204" pitchFamily="34" charset="0"/>
              </a:rPr>
              <a:t>-mapping                          </a:t>
            </a:r>
          </a:p>
          <a:p>
            <a:pPr fontAlgn="ctr">
              <a:lnSpc>
                <a:spcPts val="2400"/>
              </a:lnSpc>
            </a:pPr>
            <a:r>
              <a:rPr lang="en-US" sz="1400" dirty="0" smtClean="0">
                <a:solidFill>
                  <a:prstClr val="black"/>
                </a:solidFill>
                <a:latin typeface="Huawei Sans" panose="020C0503030203020204" pitchFamily="34" charset="0"/>
              </a:rPr>
              <a:t>IP Address                      MAC Address     		VSI/VLAN(O/I/P) Interface       </a:t>
            </a:r>
          </a:p>
          <a:p>
            <a:pPr fontAlgn="ctr">
              <a:lnSpc>
                <a:spcPts val="2400"/>
              </a:lnSpc>
            </a:pPr>
            <a:r>
              <a:rPr lang="en-US" sz="1400" dirty="0" smtClean="0">
                <a:solidFill>
                  <a:prstClr val="black"/>
                </a:solidFill>
                <a:latin typeface="Huawei Sans" panose="020C0503030203020204" pitchFamily="34" charset="0"/>
              </a:rPr>
              <a:t>-------------------------------------------------------------------------------------------------</a:t>
            </a:r>
          </a:p>
          <a:p>
            <a:pPr fontAlgn="ctr">
              <a:lnSpc>
                <a:spcPts val="2400"/>
              </a:lnSpc>
            </a:pPr>
            <a:r>
              <a:rPr lang="en-US" sz="1400" dirty="0" smtClean="0">
                <a:solidFill>
                  <a:prstClr val="black"/>
                </a:solidFill>
                <a:latin typeface="Huawei Sans" panose="020C0503030203020204" pitchFamily="34" charset="0"/>
              </a:rPr>
              <a:t>10.1.1.1                         5489-98C2-1486  		--  /--  /--    --       </a:t>
            </a:r>
          </a:p>
          <a:p>
            <a:pPr fontAlgn="ctr">
              <a:lnSpc>
                <a:spcPts val="2400"/>
              </a:lnSpc>
            </a:pPr>
            <a:r>
              <a:rPr lang="en-US" sz="1400" dirty="0" smtClean="0">
                <a:solidFill>
                  <a:prstClr val="black"/>
                </a:solidFill>
                <a:latin typeface="Huawei Sans" panose="020C0503030203020204" pitchFamily="34" charset="0"/>
              </a:rPr>
              <a:t>10.1.1.10                       5489-98AB-22A7  		--  /--  /--    --       </a:t>
            </a:r>
          </a:p>
          <a:p>
            <a:pPr fontAlgn="ctr">
              <a:lnSpc>
                <a:spcPts val="2400"/>
              </a:lnSpc>
            </a:pPr>
            <a:r>
              <a:rPr lang="en-US" sz="1400" dirty="0" smtClean="0">
                <a:solidFill>
                  <a:prstClr val="black"/>
                </a:solidFill>
                <a:latin typeface="Huawei Sans" panose="020C0503030203020204" pitchFamily="34" charset="0"/>
              </a:rPr>
              <a:t>-------------------------------------------------------------------------------------------------</a:t>
            </a:r>
          </a:p>
          <a:p>
            <a:pPr fontAlgn="ctr">
              <a:lnSpc>
                <a:spcPts val="2400"/>
              </a:lnSpc>
            </a:pPr>
            <a:r>
              <a:rPr lang="en-US" sz="1400" dirty="0" smtClean="0">
                <a:solidFill>
                  <a:prstClr val="black"/>
                </a:solidFill>
                <a:latin typeface="Huawei Sans" panose="020C0503030203020204" pitchFamily="34" charset="0"/>
              </a:rPr>
              <a:t>Print count:           2          Total count:           2           </a:t>
            </a:r>
            <a:endParaRPr lang="en-US" sz="14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164816973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a:t>(Multiple) </a:t>
            </a:r>
            <a:r>
              <a:rPr lang="en-US" dirty="0" smtClean="0">
                <a:latin typeface="Huawei Sans" panose="020C0503030203020204" pitchFamily="34" charset="0"/>
              </a:rPr>
              <a:t>Which of the following attacks can DHCP snooping defend against? </a:t>
            </a:r>
          </a:p>
          <a:p>
            <a:pPr marL="896938" lvl="1" indent="-412750" fontAlgn="ctr">
              <a:buFont typeface="+mj-lt"/>
              <a:buAutoNum type="alphaUcPeriod"/>
            </a:pPr>
            <a:r>
              <a:rPr lang="en-US" dirty="0" smtClean="0">
                <a:latin typeface="Huawei Sans" panose="020C0503030203020204" pitchFamily="34" charset="0"/>
              </a:rPr>
              <a:t>Starvation attacks by changing the CHADDR field</a:t>
            </a:r>
            <a:endParaRPr lang="en-US" altLang="zh-CN" dirty="0" smtClean="0">
              <a:latin typeface="Huawei Sans" panose="020C0503030203020204" pitchFamily="34" charset="0"/>
              <a:sym typeface="Huawei Sans" panose="020C0503030203020204" pitchFamily="34" charset="0"/>
            </a:endParaRPr>
          </a:p>
          <a:p>
            <a:pPr marL="896938" lvl="1" indent="-412750" fontAlgn="ctr">
              <a:buFont typeface="+mj-lt"/>
              <a:buAutoNum type="alphaUcPeriod"/>
            </a:pPr>
            <a:r>
              <a:rPr lang="en-US" dirty="0" smtClean="0">
                <a:latin typeface="Huawei Sans" panose="020C0503030203020204" pitchFamily="34" charset="0"/>
              </a:rPr>
              <a:t>Bogus DHCP server attacks</a:t>
            </a:r>
            <a:endParaRPr lang="en-US" altLang="zh-CN" dirty="0" smtClean="0">
              <a:latin typeface="Huawei Sans" panose="020C0503030203020204" pitchFamily="34" charset="0"/>
              <a:sym typeface="Huawei Sans" panose="020C0503030203020204" pitchFamily="34" charset="0"/>
            </a:endParaRPr>
          </a:p>
          <a:p>
            <a:pPr marL="896938" lvl="1" indent="-412750" fontAlgn="ctr">
              <a:buFont typeface="+mj-lt"/>
              <a:buAutoNum type="alphaUcPeriod"/>
            </a:pPr>
            <a:r>
              <a:rPr lang="en-US" dirty="0" smtClean="0">
                <a:latin typeface="Huawei Sans" panose="020C0503030203020204" pitchFamily="34" charset="0"/>
              </a:rPr>
              <a:t>TCP flag attacks</a:t>
            </a:r>
            <a:endParaRPr lang="en-US" altLang="zh-CN" dirty="0" smtClean="0">
              <a:latin typeface="Huawei Sans" panose="020C0503030203020204" pitchFamily="34" charset="0"/>
              <a:sym typeface="Huawei Sans" panose="020C0503030203020204" pitchFamily="34" charset="0"/>
            </a:endParaRPr>
          </a:p>
          <a:p>
            <a:pPr marL="896938" lvl="1" indent="-412750" fontAlgn="ctr">
              <a:buFont typeface="+mj-lt"/>
              <a:buAutoNum type="alphaUcPeriod"/>
            </a:pPr>
            <a:r>
              <a:rPr lang="en-US" dirty="0" smtClean="0">
                <a:latin typeface="Huawei Sans" panose="020C0503030203020204" pitchFamily="34" charset="0"/>
              </a:rPr>
              <a:t>Man-in-the-middle attacks and IP/MAC spoofing attacks</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91354180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a:xfrm>
            <a:off x="451879" y="1241721"/>
            <a:ext cx="10982934" cy="4680000"/>
          </a:xfrm>
        </p:spPr>
        <p:txBody>
          <a:bodyPr/>
          <a:lstStyle/>
          <a:p>
            <a:pPr algn="l" fontAlgn="ctr"/>
            <a:r>
              <a:rPr lang="en-US" sz="1200" dirty="0" smtClean="0">
                <a:latin typeface="Huawei Sans" panose="020C0503030203020204" pitchFamily="34" charset="0"/>
              </a:rPr>
              <a:t>Port isolation can isolate interfaces in a VLAN. Two port isolation modes are available: Layer 2 isolation and Layer 3 interworking, and Layer 2 and Layer 3 isolation.</a:t>
            </a:r>
          </a:p>
          <a:p>
            <a:pPr algn="l" fontAlgn="ctr"/>
            <a:r>
              <a:rPr lang="en-US" sz="1200" dirty="0" smtClean="0">
                <a:latin typeface="Huawei Sans" panose="020C0503030203020204" pitchFamily="34" charset="0"/>
              </a:rPr>
              <a:t>MAC address entries of a switch are classified into static, </a:t>
            </a:r>
            <a:r>
              <a:rPr lang="en-US" sz="1200" dirty="0" err="1" smtClean="0">
                <a:latin typeface="Huawei Sans" panose="020C0503030203020204" pitchFamily="34" charset="0"/>
              </a:rPr>
              <a:t>blackhole</a:t>
            </a:r>
            <a:r>
              <a:rPr lang="en-US" sz="1200" dirty="0" smtClean="0">
                <a:latin typeface="Huawei Sans" panose="020C0503030203020204" pitchFamily="34" charset="0"/>
              </a:rPr>
              <a:t>, and dynamic MAC address entries.</a:t>
            </a:r>
          </a:p>
          <a:p>
            <a:pPr algn="l" fontAlgn="ctr"/>
            <a:r>
              <a:rPr lang="en-US" sz="1200" dirty="0" smtClean="0">
                <a:latin typeface="Huawei Sans" panose="020C0503030203020204" pitchFamily="34" charset="0"/>
              </a:rPr>
              <a:t>Port security enables a switch to convert dynamic MAC addresses learned by an interface into secure MAC addresses. Secure MAC addresses are usually used together with security protection actions.</a:t>
            </a:r>
          </a:p>
          <a:p>
            <a:pPr algn="l" fontAlgn="ctr"/>
            <a:r>
              <a:rPr lang="en-US" sz="1200" dirty="0" smtClean="0">
                <a:latin typeface="Huawei Sans" panose="020C0503030203020204" pitchFamily="34" charset="0"/>
              </a:rPr>
              <a:t>Enabling MAC address flapping detection on a switch helps engineers quickly troubleshoot loops on the switch.</a:t>
            </a:r>
          </a:p>
          <a:p>
            <a:pPr algn="l" fontAlgn="ctr"/>
            <a:r>
              <a:rPr lang="en-US" sz="1200" dirty="0" err="1" smtClean="0">
                <a:latin typeface="Huawei Sans" panose="020C0503030203020204" pitchFamily="34" charset="0"/>
              </a:rPr>
              <a:t>MACsec</a:t>
            </a:r>
            <a:r>
              <a:rPr lang="en-US" sz="1200" dirty="0" smtClean="0">
                <a:latin typeface="Huawei Sans" panose="020C0503030203020204" pitchFamily="34" charset="0"/>
              </a:rPr>
              <a:t> defines a method for secure data communication based on Ethernet and ensures data transmission security through hop-by-hop data encryption between devices.</a:t>
            </a:r>
          </a:p>
          <a:p>
            <a:pPr algn="l" fontAlgn="ctr"/>
            <a:r>
              <a:rPr lang="en-US" sz="1200" dirty="0" smtClean="0">
                <a:latin typeface="Huawei Sans" panose="020C0503030203020204" pitchFamily="34" charset="0"/>
              </a:rPr>
              <a:t>The difference between traffic suppression and storm control is that traffic suppression only limits the rate of various packets and discards excess packets, whereas storm control takes different actions, such as shutting down an interface or blocking packets based on the packet rate.</a:t>
            </a:r>
          </a:p>
          <a:p>
            <a:pPr algn="l" fontAlgn="ctr"/>
            <a:r>
              <a:rPr lang="en-US" sz="1200" dirty="0" smtClean="0">
                <a:latin typeface="Huawei Sans" panose="020C0503030203020204" pitchFamily="34" charset="0"/>
              </a:rPr>
              <a:t>DHCP snooping plays an important role in preventing network attacks on terminals that automatically obtain IP addresses on the Ethernet. You can configure the DHCP snooping trusted interface and DHCP snooping binding table to prevent DHCP-based network attacks.</a:t>
            </a:r>
          </a:p>
          <a:p>
            <a:pPr algn="l" fontAlgn="ctr"/>
            <a:r>
              <a:rPr lang="en-US" sz="1200" dirty="0" smtClean="0">
                <a:latin typeface="Huawei Sans" panose="020C0503030203020204" pitchFamily="34" charset="0"/>
              </a:rPr>
              <a:t>The IPSG-enabled switch checks packets against the binding table to prevent IP address spoofing attacks and prevent unauthorized users from using forged IP addresses of authorized users to attack a network.</a:t>
            </a:r>
            <a:endParaRPr lang="en-US" sz="1200" dirty="0">
              <a:latin typeface="Huawei Sans" panose="020C0503030203020204" pitchFamily="34" charset="0"/>
            </a:endParaRPr>
          </a:p>
        </p:txBody>
      </p:sp>
    </p:spTree>
    <p:extLst>
      <p:ext uri="{BB962C8B-B14F-4D97-AF65-F5344CB8AC3E}">
        <p14:creationId xmlns:p14="http://schemas.microsoft.com/office/powerpoint/2010/main" val="386826077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82010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Port Isolation Configuration Commands</a:t>
            </a:r>
            <a:endParaRPr lang="en-US" altLang="zh-CN" dirty="0">
              <a:latin typeface="Huawei Sans" panose="020C0503030203020204" pitchFamily="34" charset="0"/>
              <a:sym typeface="Huawei Sans" panose="020C0503030203020204" pitchFamily="34" charset="0"/>
            </a:endParaRPr>
          </a:p>
        </p:txBody>
      </p:sp>
      <p:sp>
        <p:nvSpPr>
          <p:cNvPr id="4" name="矩形 3"/>
          <p:cNvSpPr/>
          <p:nvPr/>
        </p:nvSpPr>
        <p:spPr>
          <a:xfrm>
            <a:off x="1012867" y="1730784"/>
            <a:ext cx="10608699"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rPr>
              <a:t>[Huawei-GigabitEthernet0/0/1] </a:t>
            </a:r>
            <a:r>
              <a:rPr lang="en-US" sz="1400" b="1" dirty="0" smtClean="0">
                <a:latin typeface="Huawei Sans" panose="020C0503030203020204" pitchFamily="34" charset="0"/>
              </a:rPr>
              <a:t>port-isolate enable</a:t>
            </a:r>
            <a:r>
              <a:rPr lang="en-US" sz="1400" dirty="0" smtClean="0">
                <a:latin typeface="Huawei Sans" panose="020C0503030203020204" pitchFamily="34" charset="0"/>
              </a:rPr>
              <a:t> [</a:t>
            </a:r>
            <a:r>
              <a:rPr lang="en-US" sz="1400" b="1" dirty="0" smtClean="0">
                <a:latin typeface="Huawei Sans" panose="020C0503030203020204" pitchFamily="34" charset="0"/>
              </a:rPr>
              <a:t> group</a:t>
            </a:r>
            <a:r>
              <a:rPr lang="en-US" sz="1400" dirty="0" smtClean="0">
                <a:latin typeface="Huawei Sans" panose="020C0503030203020204" pitchFamily="34" charset="0"/>
              </a:rPr>
              <a:t> </a:t>
            </a:r>
            <a:r>
              <a:rPr lang="en-US" sz="1400" i="1" dirty="0" smtClean="0">
                <a:latin typeface="Huawei Sans" panose="020C0503030203020204" pitchFamily="34" charset="0"/>
              </a:rPr>
              <a:t>group-id</a:t>
            </a:r>
            <a:r>
              <a:rPr lang="en-US" sz="1400" dirty="0" smtClean="0">
                <a:latin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5" name="矩形 4"/>
          <p:cNvSpPr/>
          <p:nvPr/>
        </p:nvSpPr>
        <p:spPr>
          <a:xfrm>
            <a:off x="551384" y="1365312"/>
            <a:ext cx="11089232" cy="307777"/>
          </a:xfrm>
          <a:prstGeom prst="rect">
            <a:avLst/>
          </a:prstGeom>
        </p:spPr>
        <p:txBody>
          <a:bodyPr wrap="square">
            <a:spAutoFit/>
          </a:bodyPr>
          <a:lstStyle/>
          <a:p>
            <a:pPr marL="342900" indent="-342900" fontAlgn="ctr">
              <a:buFont typeface="+mj-lt"/>
              <a:buAutoNum type="arabicPeriod"/>
            </a:pPr>
            <a:r>
              <a:rPr lang="en-US" sz="1400" dirty="0" smtClean="0">
                <a:latin typeface="Huawei Sans" panose="020C0503030203020204" pitchFamily="34" charset="0"/>
              </a:rPr>
              <a:t>Enable port isolation.</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a:xfrm>
            <a:off x="1012867" y="2066714"/>
            <a:ext cx="10608699" cy="707886"/>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By default, port isolation is disabled on an interface. If </a:t>
            </a:r>
            <a:r>
              <a:rPr lang="en-US" sz="1400" i="1" dirty="0" smtClean="0">
                <a:latin typeface="Huawei Sans" panose="020C0503030203020204" pitchFamily="34" charset="0"/>
              </a:rPr>
              <a:t>group-id</a:t>
            </a:r>
            <a:r>
              <a:rPr lang="en-US" sz="1400" dirty="0" smtClean="0">
                <a:latin typeface="Huawei Sans" panose="020C0503030203020204" pitchFamily="34" charset="0"/>
              </a:rPr>
              <a:t> is not specified, an interface is added to port isolation group 1 by default.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a:xfrm>
            <a:off x="1012867" y="3241834"/>
            <a:ext cx="10608699"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rPr>
              <a:t>[Huawei] </a:t>
            </a:r>
            <a:r>
              <a:rPr lang="en-US" sz="1400" b="1" dirty="0" smtClean="0">
                <a:latin typeface="Huawei Sans" panose="020C0503030203020204" pitchFamily="34" charset="0"/>
              </a:rPr>
              <a:t>port-isolate mode</a:t>
            </a:r>
            <a:r>
              <a:rPr lang="en-US" sz="1400" dirty="0" smtClean="0">
                <a:latin typeface="Huawei Sans" panose="020C0503030203020204" pitchFamily="34" charset="0"/>
              </a:rPr>
              <a:t> {</a:t>
            </a:r>
            <a:r>
              <a:rPr lang="en-US" sz="1400" b="1" dirty="0" smtClean="0">
                <a:latin typeface="Huawei Sans" panose="020C0503030203020204" pitchFamily="34" charset="0"/>
              </a:rPr>
              <a:t> l2</a:t>
            </a:r>
            <a:r>
              <a:rPr lang="en-US" sz="1400" dirty="0" smtClean="0">
                <a:latin typeface="Huawei Sans" panose="020C0503030203020204" pitchFamily="34" charset="0"/>
              </a:rPr>
              <a:t> |</a:t>
            </a:r>
            <a:r>
              <a:rPr lang="en-US" sz="1400" b="1" dirty="0" smtClean="0">
                <a:latin typeface="Huawei Sans" panose="020C0503030203020204" pitchFamily="34" charset="0"/>
              </a:rPr>
              <a:t> all</a:t>
            </a:r>
            <a:r>
              <a:rPr lang="en-US" sz="1400" dirty="0" smtClean="0">
                <a:latin typeface="Huawei Sans" panose="020C0503030203020204" pitchFamily="34" charset="0"/>
              </a:rPr>
              <a:t> }</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a:xfrm>
            <a:off x="551384" y="2866837"/>
            <a:ext cx="11089232" cy="307777"/>
          </a:xfrm>
          <a:prstGeom prst="rect">
            <a:avLst/>
          </a:prstGeom>
        </p:spPr>
        <p:txBody>
          <a:bodyPr wrap="square">
            <a:spAutoFit/>
          </a:bodyPr>
          <a:lstStyle/>
          <a:p>
            <a:pPr marL="342900" indent="-342900" fontAlgn="ctr">
              <a:buFont typeface="+mj-lt"/>
              <a:buAutoNum type="arabicPeriod" startAt="2"/>
            </a:pPr>
            <a:r>
              <a:rPr lang="en-US" sz="1400" dirty="0" smtClean="0">
                <a:latin typeface="Huawei Sans" panose="020C0503030203020204" pitchFamily="34" charset="0"/>
              </a:rPr>
              <a:t>(Optional) Configure a port isolation mode.</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a:xfrm>
            <a:off x="1012867" y="3561079"/>
            <a:ext cx="10608699" cy="1815882"/>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By default, the port isolation mode is Layer 2 isolation and Layer 3 interworking.</a:t>
            </a:r>
            <a:endParaRPr lang="en-US" altLang="zh-CN" sz="1400" dirty="0" smtClean="0">
              <a:latin typeface="Huawei Sans" panose="020C0503030203020204" pitchFamily="34" charset="0"/>
              <a:ea typeface="方正兰亭黑简体" panose="02000000000000000000" pitchFamily="2" charset="-122"/>
            </a:endParaRPr>
          </a:p>
          <a:p>
            <a:pPr marL="457238" lvl="2" fontAlgn="ctr">
              <a:lnSpc>
                <a:spcPts val="2400"/>
              </a:lnSpc>
            </a:pPr>
            <a:r>
              <a:rPr lang="en-US" sz="1200" b="1" dirty="0" smtClean="0">
                <a:latin typeface="Huawei Sans" panose="020C0503030203020204" pitchFamily="34" charset="0"/>
              </a:rPr>
              <a:t>l2</a:t>
            </a:r>
            <a:r>
              <a:rPr lang="en-US" sz="1200" dirty="0" smtClean="0">
                <a:latin typeface="Huawei Sans" panose="020C0503030203020204" pitchFamily="34" charset="0"/>
              </a:rPr>
              <a:t>: Layer 2 isolation and Layer 3 interworking</a:t>
            </a:r>
            <a:endParaRPr lang="en-US" altLang="zh-CN" sz="1200" dirty="0" smtClean="0">
              <a:latin typeface="Huawei Sans" panose="020C0503030203020204" pitchFamily="34" charset="0"/>
              <a:ea typeface="方正兰亭黑简体" panose="02000000000000000000" pitchFamily="2" charset="-122"/>
            </a:endParaRPr>
          </a:p>
          <a:p>
            <a:pPr marL="457238" lvl="2" fontAlgn="ctr">
              <a:lnSpc>
                <a:spcPts val="2400"/>
              </a:lnSpc>
            </a:pPr>
            <a:r>
              <a:rPr lang="en-US" sz="1200" b="1" dirty="0" smtClean="0">
                <a:latin typeface="Huawei Sans" panose="020C0503030203020204" pitchFamily="34" charset="0"/>
              </a:rPr>
              <a:t>all</a:t>
            </a:r>
            <a:r>
              <a:rPr lang="en-US" sz="1200" dirty="0" smtClean="0">
                <a:latin typeface="Huawei Sans" panose="020C0503030203020204" pitchFamily="34" charset="0"/>
              </a:rPr>
              <a:t>: Layer 2 and Layer 3 isolation</a:t>
            </a:r>
          </a:p>
          <a:p>
            <a:pPr fontAlgn="ctr"/>
            <a:endParaRPr lang="en-US" altLang="zh-CN" sz="1400" dirty="0" smtClean="0">
              <a:latin typeface="Huawei Sans" panose="020C0503030203020204" pitchFamily="34" charset="0"/>
            </a:endParaRPr>
          </a:p>
          <a:p>
            <a:pPr fontAlgn="ctr"/>
            <a:endParaRPr lang="en-US" altLang="zh-CN" sz="1400" dirty="0" smtClean="0">
              <a:latin typeface="Huawei Sans" panose="020C0503030203020204" pitchFamily="34" charset="0"/>
            </a:endParaRPr>
          </a:p>
          <a:p>
            <a:pPr fontAlgn="ctr">
              <a:lnSpc>
                <a:spcPts val="2400"/>
              </a:lnSpc>
            </a:pP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a:xfrm>
            <a:off x="1012867" y="5033755"/>
            <a:ext cx="10608699" cy="307777"/>
          </a:xfrm>
          <a:prstGeom prst="rect">
            <a:avLst/>
          </a:prstGeom>
          <a:solidFill>
            <a:srgbClr val="F4FBFE"/>
          </a:solidFill>
          <a:ln>
            <a:solidFill>
              <a:srgbClr val="99DFF9"/>
            </a:solidFill>
          </a:ln>
        </p:spPr>
        <p:txBody>
          <a:bodyPr wrap="square">
            <a:spAutoFit/>
          </a:bodyPr>
          <a:lstStyle/>
          <a:p>
            <a:pPr fontAlgn="ctr"/>
            <a:r>
              <a:rPr lang="en-US" sz="1400" dirty="0" smtClean="0">
                <a:latin typeface="Huawei Sans" panose="020C0503030203020204" pitchFamily="34" charset="0"/>
              </a:rPr>
              <a:t>[Huawei-GigabitEthernet0/0/1] </a:t>
            </a:r>
            <a:r>
              <a:rPr lang="en-US" sz="1400" b="1" dirty="0" smtClean="0">
                <a:latin typeface="Huawei Sans" panose="020C0503030203020204" pitchFamily="34" charset="0"/>
              </a:rPr>
              <a:t>am isolate</a:t>
            </a:r>
            <a:r>
              <a:rPr lang="en-US" sz="1400" dirty="0" smtClean="0">
                <a:latin typeface="Huawei Sans" panose="020C0503030203020204" pitchFamily="34" charset="0"/>
              </a:rPr>
              <a:t> {</a:t>
            </a:r>
            <a:r>
              <a:rPr lang="en-US" sz="1400" i="1" dirty="0" smtClean="0">
                <a:latin typeface="Huawei Sans" panose="020C0503030203020204" pitchFamily="34" charset="0"/>
              </a:rPr>
              <a:t>interface-type</a:t>
            </a:r>
            <a:r>
              <a:rPr lang="en-US" sz="1400" dirty="0" smtClean="0">
                <a:latin typeface="Huawei Sans" panose="020C0503030203020204" pitchFamily="34" charset="0"/>
              </a:rPr>
              <a:t> </a:t>
            </a:r>
            <a:r>
              <a:rPr lang="en-US" sz="1400" i="1" dirty="0" smtClean="0">
                <a:latin typeface="Huawei Sans" panose="020C0503030203020204" pitchFamily="34" charset="0"/>
              </a:rPr>
              <a:t>interface-number</a:t>
            </a:r>
            <a:r>
              <a:rPr lang="en-US" sz="1400" dirty="0" smtClean="0">
                <a:latin typeface="Huawei Sans" panose="020C0503030203020204" pitchFamily="34" charset="0"/>
              </a:rPr>
              <a:t> }&amp;&lt;1-8&gt;</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a:xfrm>
            <a:off x="551384" y="4601608"/>
            <a:ext cx="11089232" cy="307777"/>
          </a:xfrm>
          <a:prstGeom prst="rect">
            <a:avLst/>
          </a:prstGeom>
        </p:spPr>
        <p:txBody>
          <a:bodyPr wrap="square">
            <a:spAutoFit/>
          </a:bodyPr>
          <a:lstStyle/>
          <a:p>
            <a:pPr marL="342900" indent="-342900" fontAlgn="ctr">
              <a:buFont typeface="+mj-lt"/>
              <a:buAutoNum type="arabicPeriod" startAt="3"/>
            </a:pPr>
            <a:r>
              <a:rPr lang="en-US" sz="1400" dirty="0" smtClean="0">
                <a:latin typeface="Huawei Sans" panose="020C0503030203020204" pitchFamily="34" charset="0"/>
              </a:rPr>
              <a:t>Configure unidirectional isolation.</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1012867" y="5370650"/>
            <a:ext cx="10608699" cy="1015663"/>
          </a:xfrm>
          <a:prstGeom prst="rect">
            <a:avLst/>
          </a:prstGeom>
        </p:spPr>
        <p:txBody>
          <a:bodyPr wrap="square">
            <a:spAutoFit/>
          </a:bodyPr>
          <a:lstStyle/>
          <a:p>
            <a:pPr fontAlgn="ctr">
              <a:lnSpc>
                <a:spcPts val="2400"/>
              </a:lnSpc>
            </a:pPr>
            <a:r>
              <a:rPr lang="en-US" sz="1400" dirty="0" smtClean="0">
                <a:latin typeface="Huawei Sans" panose="020C0503030203020204" pitchFamily="34" charset="0"/>
              </a:rPr>
              <a:t>This command is used to </a:t>
            </a:r>
            <a:r>
              <a:rPr lang="en-US" sz="1400" dirty="0" err="1" smtClean="0">
                <a:latin typeface="Huawei Sans" panose="020C0503030203020204" pitchFamily="34" charset="0"/>
              </a:rPr>
              <a:t>unidirectionally</a:t>
            </a:r>
            <a:r>
              <a:rPr lang="en-US" sz="1400" dirty="0" smtClean="0">
                <a:latin typeface="Huawei Sans" panose="020C0503030203020204" pitchFamily="34" charset="0"/>
              </a:rPr>
              <a:t> isolate the current interface from a specified interface. If interface A is isolated from interface B </a:t>
            </a:r>
            <a:r>
              <a:rPr lang="en-US" sz="1400" dirty="0" err="1" smtClean="0">
                <a:latin typeface="Huawei Sans" panose="020C0503030203020204" pitchFamily="34" charset="0"/>
              </a:rPr>
              <a:t>unidirectionally</a:t>
            </a:r>
            <a:r>
              <a:rPr lang="en-US" sz="1400" dirty="0" smtClean="0">
                <a:latin typeface="Huawei Sans" panose="020C0503030203020204" pitchFamily="34" charset="0"/>
              </a:rPr>
              <a:t>, packets sent from interface A cannot reach interface B, but packets sent from interface B can reach interface A. By default, unidirectional isolation is disabled.</a:t>
            </a:r>
            <a:endParaRPr lang="en-US" altLang="zh-CN"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19075863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3F34A06-B908-450D-BD20-CA5135DFBBA8}"/>
</file>

<file path=customXml/itemProps2.xml><?xml version="1.0" encoding="utf-8"?>
<ds:datastoreItem xmlns:ds="http://schemas.openxmlformats.org/officeDocument/2006/customXml" ds:itemID="{BB396120-6273-4090-9C55-BBA153297813}"/>
</file>

<file path=customXml/itemProps3.xml><?xml version="1.0" encoding="utf-8"?>
<ds:datastoreItem xmlns:ds="http://schemas.openxmlformats.org/officeDocument/2006/customXml" ds:itemID="{CDD65420-4554-4115-93AA-9A813245DD41}"/>
</file>

<file path=docProps/app.xml><?xml version="1.0" encoding="utf-8"?>
<Properties xmlns="http://schemas.openxmlformats.org/officeDocument/2006/extended-properties" xmlns:vt="http://schemas.openxmlformats.org/officeDocument/2006/docPropsVTypes">
  <Template/>
  <TotalTime>3552</TotalTime>
  <Words>14934</Words>
  <Application>Microsoft Office PowerPoint</Application>
  <PresentationFormat>宽屏</PresentationFormat>
  <Paragraphs>1367</Paragraphs>
  <Slides>86</Slides>
  <Notes>86</Notes>
  <HiddenSlides>3</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86</vt:i4>
      </vt:variant>
    </vt:vector>
  </HeadingPairs>
  <TitlesOfParts>
    <vt:vector size="93" baseType="lpstr">
      <vt:lpstr>方正兰亭黑简体</vt:lpstr>
      <vt:lpstr>微软雅黑</vt:lpstr>
      <vt:lpstr>Arial</vt:lpstr>
      <vt:lpstr>Courier New</vt:lpstr>
      <vt:lpstr>Huawei Sans</vt:lpstr>
      <vt:lpstr>Wingdings</vt:lpstr>
      <vt:lpstr>1_自定义设计方案</vt:lpstr>
      <vt:lpstr>PowerPoint 演示文稿</vt:lpstr>
      <vt:lpstr>Ethernet Switching Security</vt:lpstr>
      <vt:lpstr>PowerPoint 演示文稿</vt:lpstr>
      <vt:lpstr>PowerPoint 演示文稿</vt:lpstr>
      <vt:lpstr>PowerPoint 演示文稿</vt:lpstr>
      <vt:lpstr>Background of Port Isolation</vt:lpstr>
      <vt:lpstr>Overview of Port Isolation</vt:lpstr>
      <vt:lpstr>Working Mechanism of Port Isolation</vt:lpstr>
      <vt:lpstr>Port Isolation Configuration Commands</vt:lpstr>
      <vt:lpstr>Example for Configuring Port Isolation</vt:lpstr>
      <vt:lpstr>Verifying the Configuration</vt:lpstr>
      <vt:lpstr>PowerPoint 演示文稿</vt:lpstr>
      <vt:lpstr>Types of MAC Address Entries</vt:lpstr>
      <vt:lpstr>MAC Address Table Security</vt:lpstr>
      <vt:lpstr>Configuring MAC Address Entries</vt:lpstr>
      <vt:lpstr>Disabling MAC Address Learning</vt:lpstr>
      <vt:lpstr>Limiting the Number of Learned MAC Address Entries</vt:lpstr>
      <vt:lpstr>Example for Configuring a MAC Address Table</vt:lpstr>
      <vt:lpstr>Verifying the Configuration</vt:lpstr>
      <vt:lpstr>PowerPoint 演示文稿</vt:lpstr>
      <vt:lpstr>Background of Port Security</vt:lpstr>
      <vt:lpstr>Introduction to Port Security</vt:lpstr>
      <vt:lpstr>Working Mechanism of Port Security</vt:lpstr>
      <vt:lpstr>PowerPoint 演示文稿</vt:lpstr>
      <vt:lpstr>Application of Port Security</vt:lpstr>
      <vt:lpstr>Port Security Configuration Commands (1)</vt:lpstr>
      <vt:lpstr>Port Security Configuration Commands (2)</vt:lpstr>
      <vt:lpstr>Example for Configuring Port Security — Secure Dynamic MAC Addresses</vt:lpstr>
      <vt:lpstr>Verifying the Configuration</vt:lpstr>
      <vt:lpstr>Example for Configuring Port Security — Sticky MAC Addresses</vt:lpstr>
      <vt:lpstr>Verifying the Configuration</vt:lpstr>
      <vt:lpstr>PowerPoint 演示文稿</vt:lpstr>
      <vt:lpstr>MAC Address Flapping Detection</vt:lpstr>
      <vt:lpstr>MAC Address Flapping Prevention</vt:lpstr>
      <vt:lpstr>MAC Address Flapping Detection</vt:lpstr>
      <vt:lpstr>VLAN-based MAC Address Flapping Detection</vt:lpstr>
      <vt:lpstr>Global MAC Address Flapping Detection</vt:lpstr>
      <vt:lpstr>Configuration Commands of MAC Address Flapping Prevention and Detection (1)</vt:lpstr>
      <vt:lpstr>Configuration Commands of MAC Address Flapping Prevention and Detection (2)</vt:lpstr>
      <vt:lpstr>Example for Configuring MAC Address Flapping Prevention and Detection</vt:lpstr>
      <vt:lpstr>Verifying the Configuration</vt:lpstr>
      <vt:lpstr>PowerPoint 演示文稿</vt:lpstr>
      <vt:lpstr>MACsec Provides Secure Layer 2 Data Transmission</vt:lpstr>
      <vt:lpstr>Working Mechanism of MACsec</vt:lpstr>
      <vt:lpstr>PowerPoint 演示文稿</vt:lpstr>
      <vt:lpstr>Overview of Traffic Suppression</vt:lpstr>
      <vt:lpstr>Working Mechanism of Traffic Suppression (1)</vt:lpstr>
      <vt:lpstr>Working Mechanism of Traffic Suppression (2)</vt:lpstr>
      <vt:lpstr>Application of Traffic Suppression</vt:lpstr>
      <vt:lpstr>Traffic Suppression Configuration Commands</vt:lpstr>
      <vt:lpstr>Example for Configuring Traffic Suppression</vt:lpstr>
      <vt:lpstr>Verifying the Configuration</vt:lpstr>
      <vt:lpstr>PowerPoint 演示文稿</vt:lpstr>
      <vt:lpstr>Overview of Storm Control</vt:lpstr>
      <vt:lpstr>Working Mechanism of Storm Control</vt:lpstr>
      <vt:lpstr>Application of Storm Control</vt:lpstr>
      <vt:lpstr>Storm Control Configuration Commands</vt:lpstr>
      <vt:lpstr>PowerPoint 演示文稿</vt:lpstr>
      <vt:lpstr>Example for Configuring Storm Control</vt:lpstr>
      <vt:lpstr>Verifying the Configuration</vt:lpstr>
      <vt:lpstr>PowerPoint 演示文稿</vt:lpstr>
      <vt:lpstr>Working Mechanism of DHCP</vt:lpstr>
      <vt:lpstr>PowerPoint 演示文稿</vt:lpstr>
      <vt:lpstr>Overview of DHCP Snooping</vt:lpstr>
      <vt:lpstr>DHCP Snooping Trust Function</vt:lpstr>
      <vt:lpstr>DHCP Snooping Binding Table</vt:lpstr>
      <vt:lpstr>DHCP Starvation Attacks</vt:lpstr>
      <vt:lpstr>Defense Against DHCP Starvation Attacks</vt:lpstr>
      <vt:lpstr>DoS Attacks by Changing the CHADDR Field</vt:lpstr>
      <vt:lpstr>Defense Against DHCP DoS Attacks Initiated by Changing the CHADDR Field</vt:lpstr>
      <vt:lpstr>Man-in-the-Middle Attacks</vt:lpstr>
      <vt:lpstr>Defense Against DHCP Man-in-the-Middle Attacks</vt:lpstr>
      <vt:lpstr>DHCP Snooping Configuration Commands (1)</vt:lpstr>
      <vt:lpstr>DHCP Snooping Configuration Commands (2)</vt:lpstr>
      <vt:lpstr>Examples for Configuring DHCP Snooping</vt:lpstr>
      <vt:lpstr>Verifying the Configuration</vt:lpstr>
      <vt:lpstr>PowerPoint 演示文稿</vt:lpstr>
      <vt:lpstr>Overview of IPSG</vt:lpstr>
      <vt:lpstr>Working Mechanism of IPSG</vt:lpstr>
      <vt:lpstr>Application of IPSG</vt:lpstr>
      <vt:lpstr>IPSG Configuration Commands</vt:lpstr>
      <vt:lpstr>Example for Configuring IPSG</vt:lpstr>
      <vt:lpstr>Verifying the Configuration</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shimiaomiaozjhw</cp:lastModifiedBy>
  <cp:revision>489</cp:revision>
  <dcterms:created xsi:type="dcterms:W3CDTF">2018-11-29T10:16:29Z</dcterms:created>
  <dcterms:modified xsi:type="dcterms:W3CDTF">2020-08-07T06:50:41Z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(3)pKSBcq4h6PI/e/SkZ6kqJOI3yMDHs/jT8KaTPPTLmjbYiOuK4MXNStnnVQKFZst1fMmIQcUb
+DdKYFRHv5n61Sp7ljreHVzfr4c2GTkuLYg8q6XfaDLzzD6dYpiFq/g5DAmnnknsGQjXRFgH
TCLLT0ex7c9akbM44gQe7VQzt2RRGBcbht8cz6dS4Jt9kZnl64UDPvJ3VI+6lEyYJadCkB+W
xgwHmSFLjXXNY4/W3e</vt:lpwstr>
  </property>
  <property fmtid="{D5CDD505-2E9C-101B-9397-08002B2CF9AE}" pid="3" name="_2015_ms_pID_7253431">
    <vt:lpwstr>4QkL4hnmwmxd1dxFQ7rhu5pYGDTZLYGMAU88Up2Mz/Uo+p/1RXusMf
UNmlyb6FAcl2flcopCKggtGqNcNGtk2y4UaxfOrWTqNx4PLE0WSj6Yp+EyDlzpAOgUtCgL/n
xcY6E5QPSD+dm2RgPVSk/7H/aYmvG3EUN3/hTosVrGJvNVELwNFeE56IzbvKHOHAPBwj/0lR
40A90qpMKoAZQUrJHS+yold5b+CqJUdawY7B</vt:lpwstr>
  </property>
  <property fmtid="{D5CDD505-2E9C-101B-9397-08002B2CF9AE}" pid="4" name="_2015_ms_pID_7253432">
    <vt:lpwstr>lg==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1595560160</vt:lpwstr>
  </property>
  <property fmtid="{D5CDD505-2E9C-101B-9397-08002B2CF9AE}" pid="9" name="ContentTypeId">
    <vt:lpwstr>0x01010002C5B4B712841F4C8A7AAEE2CD191271</vt:lpwstr>
  </property>
</Properties>
</file>